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3" r:id="rId2"/>
    <p:sldId id="329" r:id="rId3"/>
    <p:sldId id="330" r:id="rId4"/>
    <p:sldId id="331" r:id="rId5"/>
    <p:sldId id="332" r:id="rId6"/>
    <p:sldId id="333" r:id="rId7"/>
    <p:sldId id="334" r:id="rId8"/>
    <p:sldId id="335" r:id="rId9"/>
    <p:sldId id="336" r:id="rId10"/>
    <p:sldId id="366" r:id="rId11"/>
    <p:sldId id="338" r:id="rId12"/>
    <p:sldId id="367" r:id="rId13"/>
    <p:sldId id="339" r:id="rId14"/>
    <p:sldId id="364" r:id="rId15"/>
    <p:sldId id="365" r:id="rId16"/>
    <p:sldId id="362"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5" r:id="rId31"/>
    <p:sldId id="357" r:id="rId32"/>
    <p:sldId id="358" r:id="rId33"/>
    <p:sldId id="359" r:id="rId34"/>
    <p:sldId id="360" r:id="rId35"/>
    <p:sldId id="324" r:id="rId36"/>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2" clrIdx="0">
    <p:extLst/>
  </p:cmAuthor>
  <p:cmAuthor id="2" name="Kelly Kok" initials="KK" lastIdx="2" clrIdx="1">
    <p:extLst/>
  </p:cmAuthor>
  <p:cmAuthor id="3" name="Marjolijn de Kruijff" initials="MdK" lastIdx="10" clrIdx="2">
    <p:extLst/>
  </p:cmAuthor>
  <p:cmAuthor id="4" name="Rodney Assenberg" initials="RA"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2E0"/>
    <a:srgbClr val="5DA4E5"/>
    <a:srgbClr val="E6E6E6"/>
    <a:srgbClr val="00B07F"/>
    <a:srgbClr val="232A33"/>
    <a:srgbClr val="A1A1A2"/>
    <a:srgbClr val="D1D3D4"/>
    <a:srgbClr val="ED1D24"/>
    <a:srgbClr val="519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9" d="100"/>
          <a:sy n="69" d="100"/>
        </p:scale>
        <p:origin x="52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0FD16C-8895-420F-A8EA-49A46C0B97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700728C-ECC4-4B3A-8BFF-86F26773B07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FEACA9-F0E6-4B7E-B44F-E42487D7D50E}" type="datetimeFigureOut">
              <a:rPr lang="en-US" smtClean="0"/>
              <a:t>11/14/2019</a:t>
            </a:fld>
            <a:endParaRPr lang="en-US"/>
          </a:p>
        </p:txBody>
      </p:sp>
      <p:sp>
        <p:nvSpPr>
          <p:cNvPr id="4" name="Tijdelijke aanduiding voor voettekst 3">
            <a:extLst>
              <a:ext uri="{FF2B5EF4-FFF2-40B4-BE49-F238E27FC236}">
                <a16:creationId xmlns:a16="http://schemas.microsoft.com/office/drawing/2014/main" id="{72BF263F-937E-45F8-8B87-C3897AF9CC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FAC4AB41-049A-45F6-8400-96B8E558F0A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7E9904-312C-4E6F-8F31-48A38C65A6EC}" type="datetimeFigureOut">
              <a:rPr lang="nl-NL" smtClean="0"/>
              <a:t>14-11-2019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smtClean="0"/>
              <a:t>Testmethode A met water </a:t>
            </a:r>
            <a:endParaRPr lang="nl-NL" dirty="0"/>
          </a:p>
        </p:txBody>
      </p:sp>
      <p:sp>
        <p:nvSpPr>
          <p:cNvPr id="4" name="Tijdelijke aanduiding voor dianummer 3"/>
          <p:cNvSpPr>
            <a:spLocks noGrp="1"/>
          </p:cNvSpPr>
          <p:nvPr>
            <p:ph type="sldNum" sz="quarter" idx="10"/>
          </p:nvPr>
        </p:nvSpPr>
        <p:spPr/>
        <p:txBody>
          <a:bodyPr/>
          <a:lstStyle/>
          <a:p>
            <a:fld id="{2D7F5AB8-793A-4B09-B57B-D254841ABCE5}"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107746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smtClean="0"/>
              <a:t>figuur 5  Testmethode B met water </a:t>
            </a:r>
            <a:endParaRPr lang="nl-NL" dirty="0"/>
          </a:p>
        </p:txBody>
      </p:sp>
      <p:sp>
        <p:nvSpPr>
          <p:cNvPr id="4" name="Tijdelijke aanduiding voor dianummer 3"/>
          <p:cNvSpPr>
            <a:spLocks noGrp="1"/>
          </p:cNvSpPr>
          <p:nvPr>
            <p:ph type="sldNum" sz="quarter" idx="10"/>
          </p:nvPr>
        </p:nvSpPr>
        <p:spPr/>
        <p:txBody>
          <a:bodyPr/>
          <a:lstStyle/>
          <a:p>
            <a:fld id="{2D7F5AB8-793A-4B09-B57B-D254841ABCE5}"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56992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7F5AB8-793A-4B09-B57B-D254841ABCE5}" type="slidenum">
              <a:rPr lang="nl-NL" smtClean="0">
                <a:solidFill>
                  <a:prstClr val="black"/>
                </a:solidFill>
              </a:rPr>
              <a:pPr/>
              <a:t>29</a:t>
            </a:fld>
            <a:endParaRPr lang="nl-NL">
              <a:solidFill>
                <a:prstClr val="black"/>
              </a:solidFill>
            </a:endParaRPr>
          </a:p>
        </p:txBody>
      </p:sp>
    </p:spTree>
    <p:extLst>
      <p:ext uri="{BB962C8B-B14F-4D97-AF65-F5344CB8AC3E}">
        <p14:creationId xmlns:p14="http://schemas.microsoft.com/office/powerpoint/2010/main" val="118457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7F5AB8-793A-4B09-B57B-D254841ABCE5}" type="slidenum">
              <a:rPr lang="nl-NL" smtClean="0"/>
              <a:t>30</a:t>
            </a:fld>
            <a:endParaRPr lang="nl-NL"/>
          </a:p>
        </p:txBody>
      </p:sp>
    </p:spTree>
    <p:extLst>
      <p:ext uri="{BB962C8B-B14F-4D97-AF65-F5344CB8AC3E}">
        <p14:creationId xmlns:p14="http://schemas.microsoft.com/office/powerpoint/2010/main" val="11845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r>
              <a:rPr lang="nl-NL" dirty="0" smtClean="0"/>
              <a:t>Figuur 6 Testmethode C </a:t>
            </a:r>
            <a:r>
              <a:rPr lang="nl-NL" smtClean="0"/>
              <a:t>met lucht </a:t>
            </a:r>
            <a:endParaRPr lang="nl-NL"/>
          </a:p>
        </p:txBody>
      </p:sp>
      <p:sp>
        <p:nvSpPr>
          <p:cNvPr id="4" name="Tijdelijke aanduiding voor dianummer 3"/>
          <p:cNvSpPr>
            <a:spLocks noGrp="1"/>
          </p:cNvSpPr>
          <p:nvPr>
            <p:ph type="sldNum" sz="quarter" idx="10"/>
          </p:nvPr>
        </p:nvSpPr>
        <p:spPr/>
        <p:txBody>
          <a:bodyPr/>
          <a:lstStyle/>
          <a:p>
            <a:fld id="{2D7F5AB8-793A-4B09-B57B-D254841ABCE5}" type="slidenum">
              <a:rPr lang="nl-NL" smtClean="0">
                <a:solidFill>
                  <a:prstClr val="black"/>
                </a:solidFill>
              </a:rPr>
              <a:pPr/>
              <a:t>33</a:t>
            </a:fld>
            <a:endParaRPr lang="nl-NL">
              <a:solidFill>
                <a:prstClr val="black"/>
              </a:solidFill>
            </a:endParaRPr>
          </a:p>
        </p:txBody>
      </p:sp>
    </p:spTree>
    <p:extLst>
      <p:ext uri="{BB962C8B-B14F-4D97-AF65-F5344CB8AC3E}">
        <p14:creationId xmlns:p14="http://schemas.microsoft.com/office/powerpoint/2010/main" val="45460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animatie</a:t>
            </a:r>
          </a:p>
        </p:txBody>
      </p:sp>
      <p:sp>
        <p:nvSpPr>
          <p:cNvPr id="2" name="Achtergrond">
            <a:extLst>
              <a:ext uri="{FF2B5EF4-FFF2-40B4-BE49-F238E27FC236}">
                <a16:creationId xmlns:a16="http://schemas.microsoft.com/office/drawing/2014/main" id="{0D930F05-CC85-4460-BA7A-EA00F975EEE6}"/>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Nederland">
            <a:extLst>
              <a:ext uri="{FF2B5EF4-FFF2-40B4-BE49-F238E27FC236}">
                <a16:creationId xmlns:a16="http://schemas.microsoft.com/office/drawing/2014/main" id="{AAA406ED-39BB-4159-B85B-8410FC252988}"/>
              </a:ext>
            </a:extLst>
          </p:cNvPr>
          <p:cNvGrpSpPr/>
          <p:nvPr userDrawn="1"/>
        </p:nvGrpSpPr>
        <p:grpSpPr>
          <a:xfrm>
            <a:off x="5285831" y="3552118"/>
            <a:ext cx="3941173" cy="621248"/>
            <a:chOff x="5285831" y="3552118"/>
            <a:chExt cx="3941173" cy="621248"/>
          </a:xfrm>
        </p:grpSpPr>
        <p:sp>
          <p:nvSpPr>
            <p:cNvPr id="20" name="Freeform 17">
              <a:extLst>
                <a:ext uri="{FF2B5EF4-FFF2-40B4-BE49-F238E27FC236}">
                  <a16:creationId xmlns:a16="http://schemas.microsoft.com/office/drawing/2014/main" id="{0DB20D94-B121-4540-BDA3-08220D88D3D2}"/>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18">
              <a:extLst>
                <a:ext uri="{FF2B5EF4-FFF2-40B4-BE49-F238E27FC236}">
                  <a16:creationId xmlns:a16="http://schemas.microsoft.com/office/drawing/2014/main" id="{F6E9A9ED-894A-43F4-9D4D-21FC12B24659}"/>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2" name="Freeform 19">
              <a:extLst>
                <a:ext uri="{FF2B5EF4-FFF2-40B4-BE49-F238E27FC236}">
                  <a16:creationId xmlns:a16="http://schemas.microsoft.com/office/drawing/2014/main" id="{C8F03DCA-28FC-4623-8A7E-8954E5FF4974}"/>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20">
              <a:extLst>
                <a:ext uri="{FF2B5EF4-FFF2-40B4-BE49-F238E27FC236}">
                  <a16:creationId xmlns:a16="http://schemas.microsoft.com/office/drawing/2014/main" id="{52C3ED93-5CC7-489B-9CF6-434792CA5E02}"/>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21">
              <a:extLst>
                <a:ext uri="{FF2B5EF4-FFF2-40B4-BE49-F238E27FC236}">
                  <a16:creationId xmlns:a16="http://schemas.microsoft.com/office/drawing/2014/main" id="{3AD2B08A-74B3-483C-8416-136FEF62D0CC}"/>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5" name="Freeform 22">
              <a:extLst>
                <a:ext uri="{FF2B5EF4-FFF2-40B4-BE49-F238E27FC236}">
                  <a16:creationId xmlns:a16="http://schemas.microsoft.com/office/drawing/2014/main" id="{F9A10D15-5182-4B7F-8682-77EDEB87E549}"/>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23">
              <a:extLst>
                <a:ext uri="{FF2B5EF4-FFF2-40B4-BE49-F238E27FC236}">
                  <a16:creationId xmlns:a16="http://schemas.microsoft.com/office/drawing/2014/main" id="{FC8268AD-580A-4306-BEC6-7E9D5D0687FB}"/>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24">
              <a:extLst>
                <a:ext uri="{FF2B5EF4-FFF2-40B4-BE49-F238E27FC236}">
                  <a16:creationId xmlns:a16="http://schemas.microsoft.com/office/drawing/2014/main" id="{33D81163-41DF-4936-8BBF-9831D4891553}"/>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25">
              <a:extLst>
                <a:ext uri="{FF2B5EF4-FFF2-40B4-BE49-F238E27FC236}">
                  <a16:creationId xmlns:a16="http://schemas.microsoft.com/office/drawing/2014/main" id="{3A5290F2-C872-492E-B3E1-8785F100C867}"/>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3" name="COVER2">
            <a:extLst>
              <a:ext uri="{FF2B5EF4-FFF2-40B4-BE49-F238E27FC236}">
                <a16:creationId xmlns:a16="http://schemas.microsoft.com/office/drawing/2014/main" id="{3B43B777-6E2E-4218-BC70-A577CFE5E693}"/>
              </a:ext>
            </a:extLst>
          </p:cNvPr>
          <p:cNvSpPr/>
          <p:nvPr userDrawn="1"/>
        </p:nvSpPr>
        <p:spPr>
          <a:xfrm>
            <a:off x="5220735" y="0"/>
            <a:ext cx="6971264" cy="33897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31" name="Techniek">
            <a:extLst>
              <a:ext uri="{FF2B5EF4-FFF2-40B4-BE49-F238E27FC236}">
                <a16:creationId xmlns:a16="http://schemas.microsoft.com/office/drawing/2014/main" id="{CC3B6276-59B7-406C-B7D0-0104DCE6FCF4}"/>
              </a:ext>
            </a:extLst>
          </p:cNvPr>
          <p:cNvGrpSpPr/>
          <p:nvPr userDrawn="1"/>
        </p:nvGrpSpPr>
        <p:grpSpPr>
          <a:xfrm>
            <a:off x="5231348" y="2704447"/>
            <a:ext cx="3498233" cy="620540"/>
            <a:chOff x="5231348" y="2704447"/>
            <a:chExt cx="3498233" cy="620540"/>
          </a:xfrm>
        </p:grpSpPr>
        <p:sp>
          <p:nvSpPr>
            <p:cNvPr id="11" name="Freeform 8">
              <a:extLst>
                <a:ext uri="{FF2B5EF4-FFF2-40B4-BE49-F238E27FC236}">
                  <a16:creationId xmlns:a16="http://schemas.microsoft.com/office/drawing/2014/main" id="{8A588311-418B-44D9-98EA-D4D20A3AD9AB}"/>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9">
              <a:extLst>
                <a:ext uri="{FF2B5EF4-FFF2-40B4-BE49-F238E27FC236}">
                  <a16:creationId xmlns:a16="http://schemas.microsoft.com/office/drawing/2014/main" id="{1A1DC463-6108-46BD-B28D-CCF4FD73977F}"/>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8963C2F9-71F1-4A60-98EF-AF5A4949B20F}"/>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11">
              <a:extLst>
                <a:ext uri="{FF2B5EF4-FFF2-40B4-BE49-F238E27FC236}">
                  <a16:creationId xmlns:a16="http://schemas.microsoft.com/office/drawing/2014/main" id="{50F431AA-22CF-429E-AAEA-BED593C6D5AE}"/>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2F6EAA98-ED95-41E2-94D2-38CF0F24A9D9}"/>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6" name="Freeform 13">
              <a:extLst>
                <a:ext uri="{FF2B5EF4-FFF2-40B4-BE49-F238E27FC236}">
                  <a16:creationId xmlns:a16="http://schemas.microsoft.com/office/drawing/2014/main" id="{74D480B7-2605-4949-AC06-D944D6A25A4D}"/>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14">
              <a:extLst>
                <a:ext uri="{FF2B5EF4-FFF2-40B4-BE49-F238E27FC236}">
                  <a16:creationId xmlns:a16="http://schemas.microsoft.com/office/drawing/2014/main" id="{7CB7D06C-A458-4780-96BE-CB4576751FB3}"/>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15">
              <a:extLst>
                <a:ext uri="{FF2B5EF4-FFF2-40B4-BE49-F238E27FC236}">
                  <a16:creationId xmlns:a16="http://schemas.microsoft.com/office/drawing/2014/main" id="{44D7B96E-E28A-4EAE-98C6-C5458C639A56}"/>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9" name="Freeform 16">
              <a:extLst>
                <a:ext uri="{FF2B5EF4-FFF2-40B4-BE49-F238E27FC236}">
                  <a16:creationId xmlns:a16="http://schemas.microsoft.com/office/drawing/2014/main" id="{636802FA-DCDC-4DA8-838F-414BF8D48CC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 name="COVER1">
            <a:extLst>
              <a:ext uri="{FF2B5EF4-FFF2-40B4-BE49-F238E27FC236}">
                <a16:creationId xmlns:a16="http://schemas.microsoft.com/office/drawing/2014/main" id="{8C115CAD-6D41-4D52-9EB7-0E5B496D2997}"/>
              </a:ext>
            </a:extLst>
          </p:cNvPr>
          <p:cNvSpPr/>
          <p:nvPr userDrawn="1"/>
        </p:nvSpPr>
        <p:spPr>
          <a:xfrm>
            <a:off x="-10750" y="0"/>
            <a:ext cx="5124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29" name="Beeldmerk">
            <a:extLst>
              <a:ext uri="{FF2B5EF4-FFF2-40B4-BE49-F238E27FC236}">
                <a16:creationId xmlns:a16="http://schemas.microsoft.com/office/drawing/2014/main" id="{9C816376-6276-44D8-BA87-BBCBA5700423}"/>
              </a:ext>
            </a:extLst>
          </p:cNvPr>
          <p:cNvGrpSpPr/>
          <p:nvPr userDrawn="1"/>
        </p:nvGrpSpPr>
        <p:grpSpPr>
          <a:xfrm>
            <a:off x="2964997" y="2369766"/>
            <a:ext cx="2112101" cy="2118469"/>
            <a:chOff x="2964997" y="2369766"/>
            <a:chExt cx="2112101" cy="2118469"/>
          </a:xfrm>
        </p:grpSpPr>
        <p:sp>
          <p:nvSpPr>
            <p:cNvPr id="8" name="Freeform 5">
              <a:extLst>
                <a:ext uri="{FF2B5EF4-FFF2-40B4-BE49-F238E27FC236}">
                  <a16:creationId xmlns:a16="http://schemas.microsoft.com/office/drawing/2014/main" id="{2A1FD041-4BB7-4516-8094-75D6E8BCFD56}"/>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6">
              <a:extLst>
                <a:ext uri="{FF2B5EF4-FFF2-40B4-BE49-F238E27FC236}">
                  <a16:creationId xmlns:a16="http://schemas.microsoft.com/office/drawing/2014/main" id="{4E00ED51-E79F-42F5-A953-A37C80D45D79}"/>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AC78065F-53D7-4195-AB95-7F98B09FF167}"/>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5548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 presetClass="entr" presetSubtype="8" decel="10000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0-#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1" decel="100000" fill="hold" nodeType="withEffect">
                                  <p:stCondLst>
                                    <p:cond delay="10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ppt_x"/>
                                          </p:val>
                                        </p:tav>
                                        <p:tav tm="100000">
                                          <p:val>
                                            <p:strVal val="#ppt_x"/>
                                          </p:val>
                                        </p:tav>
                                      </p:tavLst>
                                    </p:anim>
                                    <p:anim calcmode="lin" valueType="num">
                                      <p:cBhvr additive="base">
                                        <p:cTn id="18"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 tekst – 50% Vorm1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97" name="Tijdelijke aanduiding voor tekst 150">
            <a:extLst>
              <a:ext uri="{FF2B5EF4-FFF2-40B4-BE49-F238E27FC236}">
                <a16:creationId xmlns:a16="http://schemas.microsoft.com/office/drawing/2014/main" id="{3972B003-9D86-44EA-8FD0-55717DF8A35D}"/>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Vorm1 Blauw</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55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down)">
                                      <p:cBhvr>
                                        <p:cTn id="16"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97" grpId="0" animBg="1">
        <p:tmplLst>
          <p:tmpl>
            <p:tnLst>
              <p:par>
                <p:cTn presetID="22" presetClass="entr" presetSubtype="4"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wipe(down)">
                      <p:cBhvr>
                        <p:cTn dur="1000"/>
                        <p:tgtEl>
                          <p:spTgt spid="97"/>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 tekst – 50% Vorm1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Zalm</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C627BDFB-B5F0-4DBF-B47D-6783782756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9E07A459-CEBD-43B7-85A5-2A8869078DAB}"/>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rgbClr val="232A33"/>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12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tekst – 50% Vorm1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Grijs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6229CB15-8524-4CFE-9F6F-A89835A0BA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1" name="Tijdelijke aanduiding voor tekst 150">
            <a:extLst>
              <a:ext uri="{FF2B5EF4-FFF2-40B4-BE49-F238E27FC236}">
                <a16:creationId xmlns:a16="http://schemas.microsoft.com/office/drawing/2014/main" id="{649A3B3F-D0E0-4CB0-AB2E-D8C7EE2A9774}"/>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0805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down)">
                                      <p:cBhvr>
                                        <p:cTn id="1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1" grpId="0" animBg="1">
        <p:tmplLst>
          <p:tmpl>
            <p:tnLst>
              <p:par>
                <p:cTn presetID="22" presetClass="entr" presetSubtype="4"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down)">
                      <p:cBhvr>
                        <p:cTn dur="1000"/>
                        <p:tgtEl>
                          <p:spTgt spid="9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kst – 50% Vorm1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Paars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FD11FCE-2F2A-4B30-8ED3-A3206CB60E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D9D380FB-4526-4360-9AA4-AFFFDFD38AE1}"/>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1063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Vorm1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Groen</a:t>
            </a:r>
          </a:p>
        </p:txBody>
      </p:sp>
      <p:sp>
        <p:nvSpPr>
          <p:cNvPr id="151" name="Tijdelijke aanduiding voor tekst 150">
            <a:extLst>
              <a:ext uri="{FF2B5EF4-FFF2-40B4-BE49-F238E27FC236}">
                <a16:creationId xmlns:a16="http://schemas.microsoft.com/office/drawing/2014/main" id="{36A5B8AE-A168-4A41-94D6-5A4C480EF6FE}"/>
              </a:ext>
            </a:extLst>
          </p:cNvPr>
          <p:cNvSpPr>
            <a:spLocks noGrp="1"/>
          </p:cNvSpPr>
          <p:nvPr>
            <p:ph type="body" sz="quarter" idx="19"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63E010C-DA53-4668-AE47-F1CA7E256B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2725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wipe(down)">
                                      <p:cBhvr>
                                        <p:cTn id="1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1" grpId="0" animBg="1">
        <p:tmplLst>
          <p:tmpl>
            <p:tnLst>
              <p:par>
                <p:cTn presetID="22" presetClass="entr" presetSubtype="4" fill="hold" nodeType="withEffect">
                  <p:stCondLst>
                    <p:cond delay="0"/>
                  </p:stCondLst>
                  <p:childTnLst>
                    <p:set>
                      <p:cBhvr>
                        <p:cTn dur="1" fill="hold">
                          <p:stCondLst>
                            <p:cond delay="0"/>
                          </p:stCondLst>
                        </p:cTn>
                        <p:tgtEl>
                          <p:spTgt spid="151"/>
                        </p:tgtEl>
                        <p:attrNameLst>
                          <p:attrName>style.visibility</p:attrName>
                        </p:attrNameLst>
                      </p:cBhvr>
                      <p:to>
                        <p:strVal val="visible"/>
                      </p:to>
                    </p:set>
                    <p:animEffect transition="in" filter="wipe(down)">
                      <p:cBhvr>
                        <p:cTn dur="1000"/>
                        <p:tgtEl>
                          <p:spTgt spid="15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tekst – 50% Vorm2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Blauw</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652C6AB6-A278-4BC1-A0FD-5330F805076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0811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Vorm2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Zalm</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53" name="Tijdelijke aanduiding voor titel 1">
            <a:extLst>
              <a:ext uri="{FF2B5EF4-FFF2-40B4-BE49-F238E27FC236}">
                <a16:creationId xmlns:a16="http://schemas.microsoft.com/office/drawing/2014/main" id="{1C93763F-155B-4B17-9D3F-2CA240CC7DB9}"/>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5" name="Tijdelijke aanduiding voor verticale tekst 2">
            <a:extLst>
              <a:ext uri="{FF2B5EF4-FFF2-40B4-BE49-F238E27FC236}">
                <a16:creationId xmlns:a16="http://schemas.microsoft.com/office/drawing/2014/main" id="{94218BF4-D399-4C9E-9FBB-A108CF10999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pic>
        <p:nvPicPr>
          <p:cNvPr id="297" name="Picture 5">
            <a:extLst>
              <a:ext uri="{FF2B5EF4-FFF2-40B4-BE49-F238E27FC236}">
                <a16:creationId xmlns:a16="http://schemas.microsoft.com/office/drawing/2014/main" id="{9DE8ABBA-21D7-4858-B222-DDA7DF7E4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3B0FFB00-B6B1-4BD3-8B41-36B54911FC41}"/>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accent6"/>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213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1000"/>
                                        <p:tgtEl>
                                          <p:spTgt spid="2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fade">
                                      <p:cBhvr>
                                        <p:cTn id="13" dur="1000"/>
                                        <p:tgtEl>
                                          <p:spTgt spid="153"/>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153" grpId="0"/>
      <p:bldP spid="295" grpId="0">
        <p:tmplLst>
          <p:tmpl>
            <p:tnLst>
              <p:par>
                <p:cTn presetID="10" presetClass="entr" presetSubtype="0" fill="hold" nodeType="withEffect">
                  <p:stCondLst>
                    <p:cond delay="0"/>
                  </p:stCondLst>
                  <p:childTnLst>
                    <p:set>
                      <p:cBhvr>
                        <p:cTn dur="1" fill="hold">
                          <p:stCondLst>
                            <p:cond delay="0"/>
                          </p:stCondLst>
                        </p:cTn>
                        <p:tgtEl>
                          <p:spTgt spid="295"/>
                        </p:tgtEl>
                        <p:attrNameLst>
                          <p:attrName>style.visibility</p:attrName>
                        </p:attrNameLst>
                      </p:cBhvr>
                      <p:to>
                        <p:strVal val="visible"/>
                      </p:to>
                    </p:set>
                    <p:animEffect transition="in" filter="fade">
                      <p:cBhvr>
                        <p:cTn dur="1000"/>
                        <p:tgtEl>
                          <p:spTgt spid="295"/>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tekst – 50% Vorm2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Grijs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295" name="Tijdelijke aanduiding voor titel 1">
            <a:extLst>
              <a:ext uri="{FF2B5EF4-FFF2-40B4-BE49-F238E27FC236}">
                <a16:creationId xmlns:a16="http://schemas.microsoft.com/office/drawing/2014/main" id="{98B373B9-2F3F-4FC3-B505-E770F1358AC8}"/>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B7397E06-4213-4227-BF73-B3E4DC5BB8F5}"/>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49" name="Tijdelijke aanduiding voor tekst 148">
            <a:extLst>
              <a:ext uri="{FF2B5EF4-FFF2-40B4-BE49-F238E27FC236}">
                <a16:creationId xmlns:a16="http://schemas.microsoft.com/office/drawing/2014/main" id="{C395A54F-3905-4098-A3D9-9C22DA842379}"/>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pic>
        <p:nvPicPr>
          <p:cNvPr id="150" name="Picture 5">
            <a:extLst>
              <a:ext uri="{FF2B5EF4-FFF2-40B4-BE49-F238E27FC236}">
                <a16:creationId xmlns:a16="http://schemas.microsoft.com/office/drawing/2014/main" id="{F423D214-1DDC-4CCF-AEFC-5C7975743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40653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additive="base">
                                        <p:cTn id="16" dur="1000" fill="hold"/>
                                        <p:tgtEl>
                                          <p:spTgt spid="149"/>
                                        </p:tgtEl>
                                        <p:attrNameLst>
                                          <p:attrName>ppt_x</p:attrName>
                                        </p:attrNameLst>
                                      </p:cBhvr>
                                      <p:tavLst>
                                        <p:tav tm="0">
                                          <p:val>
                                            <p:strVal val="#ppt_x"/>
                                          </p:val>
                                        </p:tav>
                                        <p:tav tm="100000">
                                          <p:val>
                                            <p:strVal val="#ppt_x"/>
                                          </p:val>
                                        </p:tav>
                                      </p:tavLst>
                                    </p:anim>
                                    <p:anim calcmode="lin" valueType="num">
                                      <p:cBhvr additive="base">
                                        <p:cTn id="17" dur="10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49" grpId="0" animBg="1">
        <p:tmplLst>
          <p:tmpl>
            <p:tnLst>
              <p:par>
                <p:cTn presetID="2" presetClass="entr" presetSubtype="4" decel="100000" fill="hold" nodeType="with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fill="hold"/>
                        <p:tgtEl>
                          <p:spTgt spid="149"/>
                        </p:tgtEl>
                        <p:attrNameLst>
                          <p:attrName>ppt_x</p:attrName>
                        </p:attrNameLst>
                      </p:cBhvr>
                      <p:tavLst>
                        <p:tav tm="0">
                          <p:val>
                            <p:strVal val="#ppt_x"/>
                          </p:val>
                        </p:tav>
                        <p:tav tm="100000">
                          <p:val>
                            <p:strVal val="#ppt_x"/>
                          </p:val>
                        </p:tav>
                      </p:tavLst>
                    </p:anim>
                    <p:anim calcmode="lin" valueType="num">
                      <p:cBhvr additive="base">
                        <p:cTn dur="1000" fill="hold"/>
                        <p:tgtEl>
                          <p:spTgt spid="14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 tekst – 50% Vorm2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Paars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60C1A2DF-EA9A-4017-9B71-FA9DD3E003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F82A6167-AB05-44A7-B534-ABB1E5F9BBAE}"/>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ECAE83AC-49BF-41E7-BF55-B74887DAA5AA}"/>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303" name="Tijdelijke aanduiding voor tekst 302">
            <a:extLst>
              <a:ext uri="{FF2B5EF4-FFF2-40B4-BE49-F238E27FC236}">
                <a16:creationId xmlns:a16="http://schemas.microsoft.com/office/drawing/2014/main" id="{FF8E7220-3F72-4D71-9557-7E8A2EE16550}"/>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2520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303"/>
                                        </p:tgtEl>
                                        <p:attrNameLst>
                                          <p:attrName>style.visibility</p:attrName>
                                        </p:attrNameLst>
                                      </p:cBhvr>
                                      <p:to>
                                        <p:strVal val="visible"/>
                                      </p:to>
                                    </p:set>
                                    <p:anim calcmode="lin" valueType="num">
                                      <p:cBhvr additive="base">
                                        <p:cTn id="16" dur="1000" fill="hold"/>
                                        <p:tgtEl>
                                          <p:spTgt spid="303"/>
                                        </p:tgtEl>
                                        <p:attrNameLst>
                                          <p:attrName>ppt_x</p:attrName>
                                        </p:attrNameLst>
                                      </p:cBhvr>
                                      <p:tavLst>
                                        <p:tav tm="0">
                                          <p:val>
                                            <p:strVal val="#ppt_x"/>
                                          </p:val>
                                        </p:tav>
                                        <p:tav tm="100000">
                                          <p:val>
                                            <p:strVal val="#ppt_x"/>
                                          </p:val>
                                        </p:tav>
                                      </p:tavLst>
                                    </p:anim>
                                    <p:anim calcmode="lin" valueType="num">
                                      <p:cBhvr additive="base">
                                        <p:cTn id="17" dur="100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303" grpId="0" animBg="1">
        <p:tmplLst>
          <p:tmpl>
            <p:tnLst>
              <p:par>
                <p:cTn presetID="2" presetClass="entr" presetSubtype="4" decel="100000" fill="hold" nodeType="withEffect">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fill="hold"/>
                        <p:tgtEl>
                          <p:spTgt spid="303"/>
                        </p:tgtEl>
                        <p:attrNameLst>
                          <p:attrName>ppt_x</p:attrName>
                        </p:attrNameLst>
                      </p:cBhvr>
                      <p:tavLst>
                        <p:tav tm="0">
                          <p:val>
                            <p:strVal val="#ppt_x"/>
                          </p:val>
                        </p:tav>
                        <p:tav tm="100000">
                          <p:val>
                            <p:strVal val="#ppt_x"/>
                          </p:val>
                        </p:tav>
                      </p:tavLst>
                    </p:anim>
                    <p:anim calcmode="lin" valueType="num">
                      <p:cBhvr additive="base">
                        <p:cTn dur="1000" fill="hold"/>
                        <p:tgtEl>
                          <p:spTgt spid="30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 tekst – 50% Vorm2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Groen</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7CA88535-25EC-4883-A88C-09753FA2E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CEA02B61-812C-4715-B97B-93000E1F7C75}"/>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781482C4-968C-4C68-9B89-40310422E149}"/>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50" name="Tijdelijke aanduiding voor tekst 149">
            <a:extLst>
              <a:ext uri="{FF2B5EF4-FFF2-40B4-BE49-F238E27FC236}">
                <a16:creationId xmlns:a16="http://schemas.microsoft.com/office/drawing/2014/main" id="{C3C7F2DF-CF00-4F17-8686-50861730C4A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92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Paar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 name="Tijdelijke aanduiding voor tekst 8">
            <a:extLst>
              <a:ext uri="{FF2B5EF4-FFF2-40B4-BE49-F238E27FC236}">
                <a16:creationId xmlns:a16="http://schemas.microsoft.com/office/drawing/2014/main" id="{DF6C496A-91E8-47C1-9DF6-6A1817878C3A}"/>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00B07F"/>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Paars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32F697CB-826E-4796-BED8-4510114CAEF2}" type="datetime1">
              <a:rPr lang="nl-NL" smtClean="0"/>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7905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50" presetClass="entr" presetSubtype="0" decel="10000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strVal val="#ppt_w+.3"/>
                          </p:val>
                        </p:tav>
                        <p:tav tm="100000">
                          <p:val>
                            <p:strVal val="#ppt_w"/>
                          </p:val>
                        </p:tav>
                      </p:tavLst>
                    </p:anim>
                    <p:anim calcmode="lin" valueType="num">
                      <p:cBhvr>
                        <p:cTn dur="1000" fill="hold"/>
                        <p:tgtEl>
                          <p:spTgt spid="14"/>
                        </p:tgtEl>
                        <p:attrNameLst>
                          <p:attrName>ppt_h</p:attrName>
                        </p:attrNameLst>
                      </p:cBhvr>
                      <p:tavLst>
                        <p:tav tm="0">
                          <p:val>
                            <p:strVal val="#ppt_h"/>
                          </p:val>
                        </p:tav>
                        <p:tav tm="100000">
                          <p:val>
                            <p:strVal val="#ppt_h"/>
                          </p:val>
                        </p:tav>
                      </p:tavLst>
                    </p:anim>
                    <p:animEffect transition="in" filter="fade">
                      <p:cBhvr>
                        <p:cTn dur="1000"/>
                        <p:tgtEl>
                          <p:spTgt spid="14"/>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0% foto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wit logo</a:t>
            </a:r>
          </a:p>
        </p:txBody>
      </p:sp>
      <p:sp>
        <p:nvSpPr>
          <p:cNvPr id="54" name="Tijdelijke aanduiding voor tekst 53">
            <a:extLst>
              <a:ext uri="{FF2B5EF4-FFF2-40B4-BE49-F238E27FC236}">
                <a16:creationId xmlns:a16="http://schemas.microsoft.com/office/drawing/2014/main" id="{6C6D6AF4-3D19-469F-9E47-90B624A33266}"/>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3943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0% VIDEO wi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a:t>
            </a:r>
          </a:p>
        </p:txBody>
      </p:sp>
      <p:sp>
        <p:nvSpPr>
          <p:cNvPr id="48" name="Tijdelijke aanduiding voor tekst 53">
            <a:extLst>
              <a:ext uri="{FF2B5EF4-FFF2-40B4-BE49-F238E27FC236}">
                <a16:creationId xmlns:a16="http://schemas.microsoft.com/office/drawing/2014/main" id="{182F285F-3F3D-4C86-9E66-4B9111EA2E7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364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0% foto + Quote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1"/>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wit logo</a:t>
            </a:r>
          </a:p>
        </p:txBody>
      </p:sp>
      <p:sp>
        <p:nvSpPr>
          <p:cNvPr id="51" name="Tijdelijke aanduiding voor tekst 53">
            <a:extLst>
              <a:ext uri="{FF2B5EF4-FFF2-40B4-BE49-F238E27FC236}">
                <a16:creationId xmlns:a16="http://schemas.microsoft.com/office/drawing/2014/main" id="{E0A7896E-820D-49EE-BDCB-8A1FC29A849A}"/>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472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foto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zwart logo</a:t>
            </a:r>
          </a:p>
        </p:txBody>
      </p:sp>
      <p:sp>
        <p:nvSpPr>
          <p:cNvPr id="50" name="Tijdelijke aanduiding voor tekst 53">
            <a:extLst>
              <a:ext uri="{FF2B5EF4-FFF2-40B4-BE49-F238E27FC236}">
                <a16:creationId xmlns:a16="http://schemas.microsoft.com/office/drawing/2014/main" id="{2E6E8F78-BFC0-47DB-8D38-18A9B04DB9AB}"/>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924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0% video zwar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 zwart logo</a:t>
            </a:r>
          </a:p>
        </p:txBody>
      </p:sp>
      <p:sp>
        <p:nvSpPr>
          <p:cNvPr id="48" name="Tijdelijke aanduiding voor tekst 53">
            <a:extLst>
              <a:ext uri="{FF2B5EF4-FFF2-40B4-BE49-F238E27FC236}">
                <a16:creationId xmlns:a16="http://schemas.microsoft.com/office/drawing/2014/main" id="{1B1FBF49-E5A9-4554-9A4C-0C7CBF9D120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276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 foto + Quote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tx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zwart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62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0% foto + Quote oranje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oranje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917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275457" y="1027975"/>
            <a:ext cx="5195818" cy="491109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84" name="Instructie">
            <a:extLst>
              <a:ext uri="{FF2B5EF4-FFF2-40B4-BE49-F238E27FC236}">
                <a16:creationId xmlns:a16="http://schemas.microsoft.com/office/drawing/2014/main" id="{3040CDD4-D43B-4858-AFF7-2A7881136288}"/>
              </a:ext>
            </a:extLst>
          </p:cNvPr>
          <p:cNvGrpSpPr/>
          <p:nvPr userDrawn="1"/>
        </p:nvGrpSpPr>
        <p:grpSpPr>
          <a:xfrm>
            <a:off x="12389714" y="3046306"/>
            <a:ext cx="3183677" cy="2546619"/>
            <a:chOff x="12389714" y="4327164"/>
            <a:chExt cx="3183677" cy="2546619"/>
          </a:xfrm>
        </p:grpSpPr>
        <p:grpSp>
          <p:nvGrpSpPr>
            <p:cNvPr id="85" name="Meer informatie">
              <a:extLst>
                <a:ext uri="{FF2B5EF4-FFF2-40B4-BE49-F238E27FC236}">
                  <a16:creationId xmlns:a16="http://schemas.microsoft.com/office/drawing/2014/main" id="{29E2AE78-3DF6-4E14-949C-3FEC29B8A764}"/>
                </a:ext>
              </a:extLst>
            </p:cNvPr>
            <p:cNvGrpSpPr/>
            <p:nvPr userDrawn="1"/>
          </p:nvGrpSpPr>
          <p:grpSpPr>
            <a:xfrm>
              <a:off x="12394875" y="6090510"/>
              <a:ext cx="3178515" cy="783273"/>
              <a:chOff x="-3741486" y="3359148"/>
              <a:chExt cx="3178515" cy="783273"/>
            </a:xfrm>
          </p:grpSpPr>
          <p:sp>
            <p:nvSpPr>
              <p:cNvPr id="123" name="Freeform 101">
                <a:extLst>
                  <a:ext uri="{FF2B5EF4-FFF2-40B4-BE49-F238E27FC236}">
                    <a16:creationId xmlns:a16="http://schemas.microsoft.com/office/drawing/2014/main" id="{98C6B6CE-EC5F-4D71-837B-753F4470302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4" name="Rechthoek 123">
                <a:extLst>
                  <a:ext uri="{FF2B5EF4-FFF2-40B4-BE49-F238E27FC236}">
                    <a16:creationId xmlns:a16="http://schemas.microsoft.com/office/drawing/2014/main" id="{E53BAAEC-1210-4367-A1E1-84514B72428B}"/>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5" name="Rechte verbindingslijn 124">
                <a:extLst>
                  <a:ext uri="{FF2B5EF4-FFF2-40B4-BE49-F238E27FC236}">
                    <a16:creationId xmlns:a16="http://schemas.microsoft.com/office/drawing/2014/main" id="{A85CA397-C77B-4F60-9888-9DE3ABD5962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86" name="Rechte verbindingslijn 85">
              <a:extLst>
                <a:ext uri="{FF2B5EF4-FFF2-40B4-BE49-F238E27FC236}">
                  <a16:creationId xmlns:a16="http://schemas.microsoft.com/office/drawing/2014/main" id="{8B03B769-6AE8-47D6-9EAA-43748CAA8584}"/>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87" name="Rechthoek 86">
              <a:extLst>
                <a:ext uri="{FF2B5EF4-FFF2-40B4-BE49-F238E27FC236}">
                  <a16:creationId xmlns:a16="http://schemas.microsoft.com/office/drawing/2014/main" id="{F4D1655B-BBF9-4FF2-9EBF-FE02857E160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88" name="Ovaal 87">
              <a:extLst>
                <a:ext uri="{FF2B5EF4-FFF2-40B4-BE49-F238E27FC236}">
                  <a16:creationId xmlns:a16="http://schemas.microsoft.com/office/drawing/2014/main" id="{35557D85-5409-4044-ADE8-6620E922D76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7AC76742-7059-4EF5-B715-1E42F0F385D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0" name="Rechthoek 89">
              <a:extLst>
                <a:ext uri="{FF2B5EF4-FFF2-40B4-BE49-F238E27FC236}">
                  <a16:creationId xmlns:a16="http://schemas.microsoft.com/office/drawing/2014/main" id="{C6EB2D17-5AF1-42E3-AC17-F3949CB0600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91" name="Groep 90">
              <a:extLst>
                <a:ext uri="{FF2B5EF4-FFF2-40B4-BE49-F238E27FC236}">
                  <a16:creationId xmlns:a16="http://schemas.microsoft.com/office/drawing/2014/main" id="{775CE237-5131-4A8A-B7D9-EB2AC1B0B0A2}"/>
                </a:ext>
              </a:extLst>
            </p:cNvPr>
            <p:cNvGrpSpPr/>
            <p:nvPr userDrawn="1"/>
          </p:nvGrpSpPr>
          <p:grpSpPr>
            <a:xfrm>
              <a:off x="12755394" y="5222855"/>
              <a:ext cx="1714530" cy="639425"/>
              <a:chOff x="12757283" y="4365594"/>
              <a:chExt cx="1714530" cy="639425"/>
            </a:xfrm>
          </p:grpSpPr>
          <p:sp>
            <p:nvSpPr>
              <p:cNvPr id="92" name="Rechthoek 91">
                <a:extLst>
                  <a:ext uri="{FF2B5EF4-FFF2-40B4-BE49-F238E27FC236}">
                    <a16:creationId xmlns:a16="http://schemas.microsoft.com/office/drawing/2014/main" id="{D49A3A18-71BB-4909-96FC-45384F247FC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3" name="Rechthoek 92">
                <a:extLst>
                  <a:ext uri="{FF2B5EF4-FFF2-40B4-BE49-F238E27FC236}">
                    <a16:creationId xmlns:a16="http://schemas.microsoft.com/office/drawing/2014/main" id="{AEFEE9BE-068A-400F-A262-0796DE729E33}"/>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Tekstvak 93">
                <a:extLst>
                  <a:ext uri="{FF2B5EF4-FFF2-40B4-BE49-F238E27FC236}">
                    <a16:creationId xmlns:a16="http://schemas.microsoft.com/office/drawing/2014/main" id="{EFE7A094-B7CE-423A-8455-9A22458CC37F}"/>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95" name="Tekstvak 94">
                <a:extLst>
                  <a:ext uri="{FF2B5EF4-FFF2-40B4-BE49-F238E27FC236}">
                    <a16:creationId xmlns:a16="http://schemas.microsoft.com/office/drawing/2014/main" id="{3BF3FC1E-E58D-4C65-B403-15D003784926}"/>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96" name="Picture 3">
                <a:extLst>
                  <a:ext uri="{FF2B5EF4-FFF2-40B4-BE49-F238E27FC236}">
                    <a16:creationId xmlns:a16="http://schemas.microsoft.com/office/drawing/2014/main" id="{895A2E88-9E1E-4608-92C4-978405E52D0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 name="Groep 96">
                <a:extLst>
                  <a:ext uri="{FF2B5EF4-FFF2-40B4-BE49-F238E27FC236}">
                    <a16:creationId xmlns:a16="http://schemas.microsoft.com/office/drawing/2014/main" id="{90C4656C-ECF8-4353-8538-12A916A1BC3C}"/>
                  </a:ext>
                </a:extLst>
              </p:cNvPr>
              <p:cNvGrpSpPr/>
              <p:nvPr userDrawn="1"/>
            </p:nvGrpSpPr>
            <p:grpSpPr>
              <a:xfrm>
                <a:off x="12831198" y="4432250"/>
                <a:ext cx="139861" cy="152244"/>
                <a:chOff x="12574450" y="6053892"/>
                <a:chExt cx="169232" cy="184215"/>
              </a:xfrm>
            </p:grpSpPr>
            <p:sp>
              <p:nvSpPr>
                <p:cNvPr id="120" name="Rechthoek 119">
                  <a:extLst>
                    <a:ext uri="{FF2B5EF4-FFF2-40B4-BE49-F238E27FC236}">
                      <a16:creationId xmlns:a16="http://schemas.microsoft.com/office/drawing/2014/main" id="{ABFAB90C-CD41-4409-A842-2589A129253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1" name="Rechthoek 120">
                  <a:extLst>
                    <a:ext uri="{FF2B5EF4-FFF2-40B4-BE49-F238E27FC236}">
                      <a16:creationId xmlns:a16="http://schemas.microsoft.com/office/drawing/2014/main" id="{8E8DC2EC-2252-44BE-9B71-1D2D899CE2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2" name="Rechthoek 121">
                  <a:extLst>
                    <a:ext uri="{FF2B5EF4-FFF2-40B4-BE49-F238E27FC236}">
                      <a16:creationId xmlns:a16="http://schemas.microsoft.com/office/drawing/2014/main" id="{970C6290-91FE-446C-87A0-4A23F55F45B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98" name="Groep 97">
                <a:extLst>
                  <a:ext uri="{FF2B5EF4-FFF2-40B4-BE49-F238E27FC236}">
                    <a16:creationId xmlns:a16="http://schemas.microsoft.com/office/drawing/2014/main" id="{8DBA938C-EC8F-49B9-9090-39F34DBFB3E0}"/>
                  </a:ext>
                </a:extLst>
              </p:cNvPr>
              <p:cNvGrpSpPr/>
              <p:nvPr userDrawn="1"/>
            </p:nvGrpSpPr>
            <p:grpSpPr>
              <a:xfrm>
                <a:off x="12831198" y="4748585"/>
                <a:ext cx="184916" cy="120210"/>
                <a:chOff x="8815516" y="1076284"/>
                <a:chExt cx="503174" cy="327105"/>
              </a:xfrm>
            </p:grpSpPr>
            <p:sp>
              <p:nvSpPr>
                <p:cNvPr id="99" name="Rechthoek 98">
                  <a:extLst>
                    <a:ext uri="{FF2B5EF4-FFF2-40B4-BE49-F238E27FC236}">
                      <a16:creationId xmlns:a16="http://schemas.microsoft.com/office/drawing/2014/main" id="{E3AD2895-5934-40A7-ABED-8C2EABB9C97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0" name="Groep 99">
                  <a:extLst>
                    <a:ext uri="{FF2B5EF4-FFF2-40B4-BE49-F238E27FC236}">
                      <a16:creationId xmlns:a16="http://schemas.microsoft.com/office/drawing/2014/main" id="{2F48D139-504C-4793-80C8-5961A0DCF0EA}"/>
                    </a:ext>
                  </a:extLst>
                </p:cNvPr>
                <p:cNvGrpSpPr/>
                <p:nvPr userDrawn="1"/>
              </p:nvGrpSpPr>
              <p:grpSpPr>
                <a:xfrm>
                  <a:off x="8815517" y="1076284"/>
                  <a:ext cx="503173" cy="327105"/>
                  <a:chOff x="1351248" y="-683635"/>
                  <a:chExt cx="503173" cy="327105"/>
                </a:xfrm>
              </p:grpSpPr>
              <p:grpSp>
                <p:nvGrpSpPr>
                  <p:cNvPr id="101" name="Groep 100">
                    <a:extLst>
                      <a:ext uri="{FF2B5EF4-FFF2-40B4-BE49-F238E27FC236}">
                        <a16:creationId xmlns:a16="http://schemas.microsoft.com/office/drawing/2014/main" id="{C0DEA568-E21E-4627-9F37-69C35D4D1BDC}"/>
                      </a:ext>
                    </a:extLst>
                  </p:cNvPr>
                  <p:cNvGrpSpPr/>
                  <p:nvPr userDrawn="1"/>
                </p:nvGrpSpPr>
                <p:grpSpPr>
                  <a:xfrm>
                    <a:off x="1351248" y="-683635"/>
                    <a:ext cx="375186" cy="293652"/>
                    <a:chOff x="1094874" y="-884923"/>
                    <a:chExt cx="884668" cy="692417"/>
                  </a:xfrm>
                </p:grpSpPr>
                <p:sp>
                  <p:nvSpPr>
                    <p:cNvPr id="106" name="Rechthoek 105">
                      <a:extLst>
                        <a:ext uri="{FF2B5EF4-FFF2-40B4-BE49-F238E27FC236}">
                          <a16:creationId xmlns:a16="http://schemas.microsoft.com/office/drawing/2014/main" id="{BB5EA993-EF05-42E3-8EB4-FDA738B650C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7" name="Groep 106">
                      <a:extLst>
                        <a:ext uri="{FF2B5EF4-FFF2-40B4-BE49-F238E27FC236}">
                          <a16:creationId xmlns:a16="http://schemas.microsoft.com/office/drawing/2014/main" id="{8740D22C-ED6D-4AEC-AC96-C5CDB6B19603}"/>
                        </a:ext>
                      </a:extLst>
                    </p:cNvPr>
                    <p:cNvGrpSpPr/>
                    <p:nvPr userDrawn="1"/>
                  </p:nvGrpSpPr>
                  <p:grpSpPr>
                    <a:xfrm>
                      <a:off x="1094874" y="-878306"/>
                      <a:ext cx="867364" cy="685800"/>
                      <a:chOff x="1094874" y="-878306"/>
                      <a:chExt cx="867364" cy="613611"/>
                    </a:xfrm>
                  </p:grpSpPr>
                  <p:cxnSp>
                    <p:nvCxnSpPr>
                      <p:cNvPr id="113" name="Rechte verbindingslijn 112">
                        <a:extLst>
                          <a:ext uri="{FF2B5EF4-FFF2-40B4-BE49-F238E27FC236}">
                            <a16:creationId xmlns:a16="http://schemas.microsoft.com/office/drawing/2014/main" id="{84A4447F-3506-434E-B7CB-C9482F1E268A}"/>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89B430D2-34EC-4426-8A46-A7273952D42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5" name="Groep 114">
                        <a:extLst>
                          <a:ext uri="{FF2B5EF4-FFF2-40B4-BE49-F238E27FC236}">
                            <a16:creationId xmlns:a16="http://schemas.microsoft.com/office/drawing/2014/main" id="{5A0E8B36-AB50-4743-9B6E-61C4D9FFBA62}"/>
                          </a:ext>
                        </a:extLst>
                      </p:cNvPr>
                      <p:cNvGrpSpPr/>
                      <p:nvPr userDrawn="1"/>
                    </p:nvGrpSpPr>
                    <p:grpSpPr>
                      <a:xfrm>
                        <a:off x="1270535" y="-878306"/>
                        <a:ext cx="526983" cy="613611"/>
                        <a:chOff x="1270535" y="-745959"/>
                        <a:chExt cx="526983" cy="481264"/>
                      </a:xfrm>
                    </p:grpSpPr>
                    <p:cxnSp>
                      <p:nvCxnSpPr>
                        <p:cNvPr id="116" name="Rechte verbindingslijn 115">
                          <a:extLst>
                            <a:ext uri="{FF2B5EF4-FFF2-40B4-BE49-F238E27FC236}">
                              <a16:creationId xmlns:a16="http://schemas.microsoft.com/office/drawing/2014/main" id="{207762C7-623A-414F-A24B-0ABD1B64E7C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B04045A0-7178-497A-830A-0E4C14C52701}"/>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B696B029-9A33-4289-A061-53BA8F70BE5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DFBED0D-8216-4471-B34F-032B676ADFD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8" name="Rechte verbindingslijn 107">
                      <a:extLst>
                        <a:ext uri="{FF2B5EF4-FFF2-40B4-BE49-F238E27FC236}">
                          <a16:creationId xmlns:a16="http://schemas.microsoft.com/office/drawing/2014/main" id="{EE1F61A5-3B08-4C53-AE47-EF707575F6D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9" name="Groep 108">
                      <a:extLst>
                        <a:ext uri="{FF2B5EF4-FFF2-40B4-BE49-F238E27FC236}">
                          <a16:creationId xmlns:a16="http://schemas.microsoft.com/office/drawing/2014/main" id="{7B0A56C3-92A1-41D2-90EE-36139C768347}"/>
                        </a:ext>
                      </a:extLst>
                    </p:cNvPr>
                    <p:cNvGrpSpPr/>
                    <p:nvPr userDrawn="1"/>
                  </p:nvGrpSpPr>
                  <p:grpSpPr>
                    <a:xfrm>
                      <a:off x="1094874" y="-607596"/>
                      <a:ext cx="878306" cy="276726"/>
                      <a:chOff x="1106905" y="-607596"/>
                      <a:chExt cx="878307" cy="276726"/>
                    </a:xfrm>
                  </p:grpSpPr>
                  <p:cxnSp>
                    <p:nvCxnSpPr>
                      <p:cNvPr id="110" name="Rechte verbindingslijn 109">
                        <a:extLst>
                          <a:ext uri="{FF2B5EF4-FFF2-40B4-BE49-F238E27FC236}">
                            <a16:creationId xmlns:a16="http://schemas.microsoft.com/office/drawing/2014/main" id="{ABD172B5-D25E-4BCE-B566-E67E0ECA3BF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4A002C7F-7F65-439F-8006-16B6B33A9F4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746F57B4-9398-43BF-96CA-0E87D428EDE4}"/>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02" name="Groep 101">
                    <a:extLst>
                      <a:ext uri="{FF2B5EF4-FFF2-40B4-BE49-F238E27FC236}">
                        <a16:creationId xmlns:a16="http://schemas.microsoft.com/office/drawing/2014/main" id="{2AC444CA-10CB-4F07-8F0F-956318721EA8}"/>
                      </a:ext>
                    </a:extLst>
                  </p:cNvPr>
                  <p:cNvGrpSpPr/>
                  <p:nvPr userDrawn="1"/>
                </p:nvGrpSpPr>
                <p:grpSpPr>
                  <a:xfrm rot="2700000">
                    <a:off x="1605871" y="-605080"/>
                    <a:ext cx="90079" cy="407021"/>
                    <a:chOff x="3130062" y="-817193"/>
                    <a:chExt cx="131884" cy="595920"/>
                  </a:xfrm>
                  <a:solidFill>
                    <a:srgbClr val="3399FF"/>
                  </a:solidFill>
                </p:grpSpPr>
                <p:sp>
                  <p:nvSpPr>
                    <p:cNvPr id="103" name="Rechthoek 102">
                      <a:extLst>
                        <a:ext uri="{FF2B5EF4-FFF2-40B4-BE49-F238E27FC236}">
                          <a16:creationId xmlns:a16="http://schemas.microsoft.com/office/drawing/2014/main" id="{F27438E5-CE63-43B4-A9D8-D4638A72CE3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4" name="Rechthoek: afgeronde bovenhoeken 103">
                      <a:extLst>
                        <a:ext uri="{FF2B5EF4-FFF2-40B4-BE49-F238E27FC236}">
                          <a16:creationId xmlns:a16="http://schemas.microsoft.com/office/drawing/2014/main" id="{55CA6D74-12FA-4202-95B4-99BC7424E241}"/>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5" name="Gelijkbenige driehoek 104">
                      <a:extLst>
                        <a:ext uri="{FF2B5EF4-FFF2-40B4-BE49-F238E27FC236}">
                          <a16:creationId xmlns:a16="http://schemas.microsoft.com/office/drawing/2014/main" id="{2B43681A-2530-4C88-8941-C5831B2CB88A}"/>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26" name="Instructie">
            <a:extLst>
              <a:ext uri="{FF2B5EF4-FFF2-40B4-BE49-F238E27FC236}">
                <a16:creationId xmlns:a16="http://schemas.microsoft.com/office/drawing/2014/main" id="{A3BA4220-3933-48D6-8441-691A2BD100E3}"/>
              </a:ext>
            </a:extLst>
          </p:cNvPr>
          <p:cNvGrpSpPr/>
          <p:nvPr userDrawn="1"/>
        </p:nvGrpSpPr>
        <p:grpSpPr>
          <a:xfrm>
            <a:off x="12391601" y="0"/>
            <a:ext cx="3183677" cy="2499789"/>
            <a:chOff x="12391601" y="0"/>
            <a:chExt cx="3183677" cy="2499789"/>
          </a:xfrm>
        </p:grpSpPr>
        <p:sp>
          <p:nvSpPr>
            <p:cNvPr id="127" name="Rechthoek 126">
              <a:extLst>
                <a:ext uri="{FF2B5EF4-FFF2-40B4-BE49-F238E27FC236}">
                  <a16:creationId xmlns:a16="http://schemas.microsoft.com/office/drawing/2014/main" id="{5A9D2346-2FA9-46E2-9B6C-D7DD0904DFF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28" name="Ovaal 127">
              <a:extLst>
                <a:ext uri="{FF2B5EF4-FFF2-40B4-BE49-F238E27FC236}">
                  <a16:creationId xmlns:a16="http://schemas.microsoft.com/office/drawing/2014/main" id="{33FE8831-4AB7-406C-81CC-82DEBAD9B88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9" name="Rechte verbindingslijn 128">
              <a:extLst>
                <a:ext uri="{FF2B5EF4-FFF2-40B4-BE49-F238E27FC236}">
                  <a16:creationId xmlns:a16="http://schemas.microsoft.com/office/drawing/2014/main" id="{ADB6C3DD-F949-402D-8C0F-6296445CA23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0" name="Rechte verbindingslijn 129">
              <a:extLst>
                <a:ext uri="{FF2B5EF4-FFF2-40B4-BE49-F238E27FC236}">
                  <a16:creationId xmlns:a16="http://schemas.microsoft.com/office/drawing/2014/main" id="{14A352D7-FE9E-4B1D-B498-0D1DEC3672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31" name="Rechthoek 130">
              <a:extLst>
                <a:ext uri="{FF2B5EF4-FFF2-40B4-BE49-F238E27FC236}">
                  <a16:creationId xmlns:a16="http://schemas.microsoft.com/office/drawing/2014/main" id="{38238DC7-10AC-41FC-B3D8-9BE433EDAC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2" name="Ovaal 131">
              <a:extLst>
                <a:ext uri="{FF2B5EF4-FFF2-40B4-BE49-F238E27FC236}">
                  <a16:creationId xmlns:a16="http://schemas.microsoft.com/office/drawing/2014/main" id="{F5E9C67A-688A-4B50-9AE6-E6A6E4D81D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3" name="Rechthoek 132">
              <a:extLst>
                <a:ext uri="{FF2B5EF4-FFF2-40B4-BE49-F238E27FC236}">
                  <a16:creationId xmlns:a16="http://schemas.microsoft.com/office/drawing/2014/main" id="{5EF7268E-0F4A-4235-A5A7-D9E0E8E1A5F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4" name="Groep 133">
              <a:extLst>
                <a:ext uri="{FF2B5EF4-FFF2-40B4-BE49-F238E27FC236}">
                  <a16:creationId xmlns:a16="http://schemas.microsoft.com/office/drawing/2014/main" id="{DA3F8D87-2940-4BBD-9A63-BE1C02E5382C}"/>
                </a:ext>
              </a:extLst>
            </p:cNvPr>
            <p:cNvGrpSpPr/>
            <p:nvPr userDrawn="1"/>
          </p:nvGrpSpPr>
          <p:grpSpPr>
            <a:xfrm>
              <a:off x="12757282" y="2184550"/>
              <a:ext cx="825500" cy="209550"/>
              <a:chOff x="13504624" y="2482850"/>
              <a:chExt cx="825500" cy="209550"/>
            </a:xfrm>
          </p:grpSpPr>
          <p:sp>
            <p:nvSpPr>
              <p:cNvPr id="184" name="Rechthoek 183">
                <a:extLst>
                  <a:ext uri="{FF2B5EF4-FFF2-40B4-BE49-F238E27FC236}">
                    <a16:creationId xmlns:a16="http://schemas.microsoft.com/office/drawing/2014/main" id="{F096DBC5-562B-41BB-9EBA-B0D7E9DED9F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5" name="Rechte verbindingslijn 184">
                <a:extLst>
                  <a:ext uri="{FF2B5EF4-FFF2-40B4-BE49-F238E27FC236}">
                    <a16:creationId xmlns:a16="http://schemas.microsoft.com/office/drawing/2014/main" id="{207DA725-B890-48A0-B5F7-59A3EF7ED2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6" name="Gelijkbenige driehoek 185">
                <a:extLst>
                  <a:ext uri="{FF2B5EF4-FFF2-40B4-BE49-F238E27FC236}">
                    <a16:creationId xmlns:a16="http://schemas.microsoft.com/office/drawing/2014/main" id="{9937CD7C-7AB3-47EE-A484-7B8CF01D04C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35" name="Rechte verbindingslijn 134">
              <a:extLst>
                <a:ext uri="{FF2B5EF4-FFF2-40B4-BE49-F238E27FC236}">
                  <a16:creationId xmlns:a16="http://schemas.microsoft.com/office/drawing/2014/main" id="{71128E38-C92C-435A-B51F-2315219C210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id="{805A8577-7278-4501-B7FA-AA4F0CDC9422}"/>
                </a:ext>
              </a:extLst>
            </p:cNvPr>
            <p:cNvGrpSpPr/>
            <p:nvPr userDrawn="1"/>
          </p:nvGrpSpPr>
          <p:grpSpPr>
            <a:xfrm>
              <a:off x="12751697" y="1147804"/>
              <a:ext cx="289372" cy="314992"/>
              <a:chOff x="7322769" y="-310267"/>
              <a:chExt cx="289372" cy="314992"/>
            </a:xfrm>
          </p:grpSpPr>
          <p:sp>
            <p:nvSpPr>
              <p:cNvPr id="137" name="Rechthoek 136">
                <a:extLst>
                  <a:ext uri="{FF2B5EF4-FFF2-40B4-BE49-F238E27FC236}">
                    <a16:creationId xmlns:a16="http://schemas.microsoft.com/office/drawing/2014/main" id="{D98BB6D3-EC0F-4F53-BE0B-B9EAB01A9A2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Rechthoek 137">
                <a:extLst>
                  <a:ext uri="{FF2B5EF4-FFF2-40B4-BE49-F238E27FC236}">
                    <a16:creationId xmlns:a16="http://schemas.microsoft.com/office/drawing/2014/main" id="{7BC47542-40C7-4CD3-A818-B098205A289B}"/>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9" name="Rechthoek 138">
                <a:extLst>
                  <a:ext uri="{FF2B5EF4-FFF2-40B4-BE49-F238E27FC236}">
                    <a16:creationId xmlns:a16="http://schemas.microsoft.com/office/drawing/2014/main" id="{5EECC0AC-D547-45C9-B7FE-89A509609B7D}"/>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13" name="Tekstvak 312">
            <a:extLst>
              <a:ext uri="{FF2B5EF4-FFF2-40B4-BE49-F238E27FC236}">
                <a16:creationId xmlns:a16="http://schemas.microsoft.com/office/drawing/2014/main" id="{062A5EC5-9004-46AB-9C12-2A5B7187FEB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grafiek</a:t>
            </a:r>
          </a:p>
        </p:txBody>
      </p:sp>
      <p:grpSp>
        <p:nvGrpSpPr>
          <p:cNvPr id="164" name="Instructie">
            <a:extLst>
              <a:ext uri="{FF2B5EF4-FFF2-40B4-BE49-F238E27FC236}">
                <a16:creationId xmlns:a16="http://schemas.microsoft.com/office/drawing/2014/main" id="{EC6F4D36-16FC-42F0-800B-4963F71561C6}"/>
              </a:ext>
            </a:extLst>
          </p:cNvPr>
          <p:cNvGrpSpPr/>
          <p:nvPr userDrawn="1"/>
        </p:nvGrpSpPr>
        <p:grpSpPr>
          <a:xfrm>
            <a:off x="-3437547" y="1434"/>
            <a:ext cx="3201327" cy="6001164"/>
            <a:chOff x="-3437547" y="1434"/>
            <a:chExt cx="3201327" cy="6001164"/>
          </a:xfrm>
        </p:grpSpPr>
        <p:cxnSp>
          <p:nvCxnSpPr>
            <p:cNvPr id="165" name="Rechte verbindingslijn 164">
              <a:extLst>
                <a:ext uri="{FF2B5EF4-FFF2-40B4-BE49-F238E27FC236}">
                  <a16:creationId xmlns:a16="http://schemas.microsoft.com/office/drawing/2014/main" id="{C584F1F9-5B27-4402-92E6-58CD309DB60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66" name="Ovaal 165">
              <a:extLst>
                <a:ext uri="{FF2B5EF4-FFF2-40B4-BE49-F238E27FC236}">
                  <a16:creationId xmlns:a16="http://schemas.microsoft.com/office/drawing/2014/main" id="{6EA86812-DB7D-4947-B2A1-87CD67E4D7A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7" name="Rechthoek 166">
              <a:extLst>
                <a:ext uri="{FF2B5EF4-FFF2-40B4-BE49-F238E27FC236}">
                  <a16:creationId xmlns:a16="http://schemas.microsoft.com/office/drawing/2014/main" id="{6BE41D0F-A335-4D14-8D70-F488A7E549EB}"/>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68" name="Ovaal 167">
              <a:extLst>
                <a:ext uri="{FF2B5EF4-FFF2-40B4-BE49-F238E27FC236}">
                  <a16:creationId xmlns:a16="http://schemas.microsoft.com/office/drawing/2014/main" id="{AD2DDF5E-4A9B-44AD-A36E-6EF3C452950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9" name="Rechthoek 168">
              <a:extLst>
                <a:ext uri="{FF2B5EF4-FFF2-40B4-BE49-F238E27FC236}">
                  <a16:creationId xmlns:a16="http://schemas.microsoft.com/office/drawing/2014/main" id="{ADC45A5A-2897-4B4A-935F-EB724F7BE19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70" name="Ovaal 169">
              <a:extLst>
                <a:ext uri="{FF2B5EF4-FFF2-40B4-BE49-F238E27FC236}">
                  <a16:creationId xmlns:a16="http://schemas.microsoft.com/office/drawing/2014/main" id="{9F56B14F-9B64-4EB0-B774-91C6205166A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71" name="Ovaal 170">
              <a:extLst>
                <a:ext uri="{FF2B5EF4-FFF2-40B4-BE49-F238E27FC236}">
                  <a16:creationId xmlns:a16="http://schemas.microsoft.com/office/drawing/2014/main" id="{9DD4D074-28FB-460E-9D3B-D8D09E0CF8D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2" name="Rechthoek 171">
              <a:extLst>
                <a:ext uri="{FF2B5EF4-FFF2-40B4-BE49-F238E27FC236}">
                  <a16:creationId xmlns:a16="http://schemas.microsoft.com/office/drawing/2014/main" id="{906A712D-0BB8-467F-B533-3990FF0ACD5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73" name="Meer informatie">
              <a:extLst>
                <a:ext uri="{FF2B5EF4-FFF2-40B4-BE49-F238E27FC236}">
                  <a16:creationId xmlns:a16="http://schemas.microsoft.com/office/drawing/2014/main" id="{BFB01CC6-1E3B-4811-B8E7-FB1553783E1A}"/>
                </a:ext>
              </a:extLst>
            </p:cNvPr>
            <p:cNvGrpSpPr/>
            <p:nvPr userDrawn="1"/>
          </p:nvGrpSpPr>
          <p:grpSpPr>
            <a:xfrm>
              <a:off x="-3421298" y="5206936"/>
              <a:ext cx="3178515" cy="795662"/>
              <a:chOff x="-3741486" y="3387723"/>
              <a:chExt cx="3178515" cy="795662"/>
            </a:xfrm>
          </p:grpSpPr>
          <p:sp>
            <p:nvSpPr>
              <p:cNvPr id="261" name="Freeform 101">
                <a:extLst>
                  <a:ext uri="{FF2B5EF4-FFF2-40B4-BE49-F238E27FC236}">
                    <a16:creationId xmlns:a16="http://schemas.microsoft.com/office/drawing/2014/main" id="{023EB564-FE75-4E36-98E0-59EDEEEDD951}"/>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62" name="Rechthoek 261">
                <a:extLst>
                  <a:ext uri="{FF2B5EF4-FFF2-40B4-BE49-F238E27FC236}">
                    <a16:creationId xmlns:a16="http://schemas.microsoft.com/office/drawing/2014/main" id="{15A47076-2885-406F-B7A1-4B9A1EFB7BC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63" name="Rechte verbindingslijn 262">
                <a:extLst>
                  <a:ext uri="{FF2B5EF4-FFF2-40B4-BE49-F238E27FC236}">
                    <a16:creationId xmlns:a16="http://schemas.microsoft.com/office/drawing/2014/main" id="{27C3D4D3-39D9-40A2-A566-1F8C70C784D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74" name="Rechthoek 173">
              <a:extLst>
                <a:ext uri="{FF2B5EF4-FFF2-40B4-BE49-F238E27FC236}">
                  <a16:creationId xmlns:a16="http://schemas.microsoft.com/office/drawing/2014/main" id="{21857BBD-2B78-4365-BBFC-C48552D0A9A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75" name="Ovaal 174">
              <a:extLst>
                <a:ext uri="{FF2B5EF4-FFF2-40B4-BE49-F238E27FC236}">
                  <a16:creationId xmlns:a16="http://schemas.microsoft.com/office/drawing/2014/main" id="{BE377FA4-B500-4486-B0B6-39A0B719F71F}"/>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6" name="Rechte verbindingslijn 175">
              <a:extLst>
                <a:ext uri="{FF2B5EF4-FFF2-40B4-BE49-F238E27FC236}">
                  <a16:creationId xmlns:a16="http://schemas.microsoft.com/office/drawing/2014/main" id="{84E87CE1-B118-46B7-AED3-55C65E4256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7" name="Groep 176">
              <a:extLst>
                <a:ext uri="{FF2B5EF4-FFF2-40B4-BE49-F238E27FC236}">
                  <a16:creationId xmlns:a16="http://schemas.microsoft.com/office/drawing/2014/main" id="{944FEF11-A940-4E7E-A99F-79CC9E0CA205}"/>
                </a:ext>
              </a:extLst>
            </p:cNvPr>
            <p:cNvGrpSpPr/>
            <p:nvPr userDrawn="1"/>
          </p:nvGrpSpPr>
          <p:grpSpPr>
            <a:xfrm>
              <a:off x="-3437547" y="349413"/>
              <a:ext cx="2933825" cy="558875"/>
              <a:chOff x="-3419346" y="368233"/>
              <a:chExt cx="3904920" cy="743862"/>
            </a:xfrm>
          </p:grpSpPr>
          <p:sp>
            <p:nvSpPr>
              <p:cNvPr id="193" name="Rechthoek 192">
                <a:extLst>
                  <a:ext uri="{FF2B5EF4-FFF2-40B4-BE49-F238E27FC236}">
                    <a16:creationId xmlns:a16="http://schemas.microsoft.com/office/drawing/2014/main" id="{42CB7667-7405-4BF8-8068-04032F9BF53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94" name="Rechte verbindingslijn 193">
                <a:extLst>
                  <a:ext uri="{FF2B5EF4-FFF2-40B4-BE49-F238E27FC236}">
                    <a16:creationId xmlns:a16="http://schemas.microsoft.com/office/drawing/2014/main" id="{05D67B64-4D3F-42DD-A8CA-395B68D66BD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3835E895-0F9C-47BA-93AC-54139E6F6D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6" name="Rechthoek 195">
                <a:extLst>
                  <a:ext uri="{FF2B5EF4-FFF2-40B4-BE49-F238E27FC236}">
                    <a16:creationId xmlns:a16="http://schemas.microsoft.com/office/drawing/2014/main" id="{9A85A1B2-8293-4679-B0F4-3AE4DF6375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7" name="Groep 196">
                <a:extLst>
                  <a:ext uri="{FF2B5EF4-FFF2-40B4-BE49-F238E27FC236}">
                    <a16:creationId xmlns:a16="http://schemas.microsoft.com/office/drawing/2014/main" id="{009A68BE-C75B-462C-8855-DF653570E30D}"/>
                  </a:ext>
                </a:extLst>
              </p:cNvPr>
              <p:cNvGrpSpPr/>
              <p:nvPr userDrawn="1"/>
            </p:nvGrpSpPr>
            <p:grpSpPr>
              <a:xfrm>
                <a:off x="-3002834" y="720303"/>
                <a:ext cx="182598" cy="143759"/>
                <a:chOff x="-3310843" y="700986"/>
                <a:chExt cx="182598" cy="143759"/>
              </a:xfrm>
            </p:grpSpPr>
            <p:grpSp>
              <p:nvGrpSpPr>
                <p:cNvPr id="252" name="Groep 251">
                  <a:extLst>
                    <a:ext uri="{FF2B5EF4-FFF2-40B4-BE49-F238E27FC236}">
                      <a16:creationId xmlns:a16="http://schemas.microsoft.com/office/drawing/2014/main" id="{1840DA11-214E-46F0-A951-E9BA60B2DE6B}"/>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8C491573-4A6C-4EBC-9F1F-AA34CE10481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3F1A883-1BF4-43C4-96DB-49D24EAAF9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F2C54066-208A-443B-9ED6-0446E15E1C61}"/>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A11CCDB6-41AD-4986-853C-A0D16AC3DA2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40EA7923-F0EA-4D53-8BB5-E3E83AFA0D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FCFEBE50-33B7-4FE5-8058-1CCC1A1A4CCE}"/>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A728BB8C-8E26-445A-B5E3-F334A20605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AB1E66CF-1453-4427-AF44-ADCD54227C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8" name="Groep 197">
                <a:extLst>
                  <a:ext uri="{FF2B5EF4-FFF2-40B4-BE49-F238E27FC236}">
                    <a16:creationId xmlns:a16="http://schemas.microsoft.com/office/drawing/2014/main" id="{F6861D90-53E4-4DAD-A724-423BAB3F7CCB}"/>
                  </a:ext>
                </a:extLst>
              </p:cNvPr>
              <p:cNvGrpSpPr/>
              <p:nvPr userDrawn="1"/>
            </p:nvGrpSpPr>
            <p:grpSpPr>
              <a:xfrm>
                <a:off x="-3326107" y="720303"/>
                <a:ext cx="182598" cy="143759"/>
                <a:chOff x="-3634116" y="700986"/>
                <a:chExt cx="182598" cy="143759"/>
              </a:xfrm>
            </p:grpSpPr>
            <p:grpSp>
              <p:nvGrpSpPr>
                <p:cNvPr id="243" name="Groep 242">
                  <a:extLst>
                    <a:ext uri="{FF2B5EF4-FFF2-40B4-BE49-F238E27FC236}">
                      <a16:creationId xmlns:a16="http://schemas.microsoft.com/office/drawing/2014/main" id="{C021BBAD-69C3-46F2-B3FC-00941AF0A430}"/>
                    </a:ext>
                  </a:extLst>
                </p:cNvPr>
                <p:cNvGrpSpPr/>
                <p:nvPr userDrawn="1"/>
              </p:nvGrpSpPr>
              <p:grpSpPr>
                <a:xfrm>
                  <a:off x="-3634116" y="700986"/>
                  <a:ext cx="182598" cy="143759"/>
                  <a:chOff x="-3634116" y="700986"/>
                  <a:chExt cx="182598" cy="143759"/>
                </a:xfrm>
              </p:grpSpPr>
              <p:cxnSp>
                <p:nvCxnSpPr>
                  <p:cNvPr id="247" name="Rechte verbindingslijn 246">
                    <a:extLst>
                      <a:ext uri="{FF2B5EF4-FFF2-40B4-BE49-F238E27FC236}">
                        <a16:creationId xmlns:a16="http://schemas.microsoft.com/office/drawing/2014/main" id="{ADC16ADB-3C22-427C-A9C4-721E5E72B84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33AB62FB-F168-4C64-BDE3-B2A323F0E5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222A5511-03B3-45A4-A976-557BBB18E9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1CA4E897-1723-4B47-A69F-3048C0839CB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3C4A2E69-DD66-4B4B-B8E3-E2DE3B413BF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538599DF-3016-4DAB-9C1A-81F6CAB65107}"/>
                    </a:ext>
                  </a:extLst>
                </p:cNvPr>
                <p:cNvGrpSpPr/>
                <p:nvPr userDrawn="1"/>
              </p:nvGrpSpPr>
              <p:grpSpPr>
                <a:xfrm>
                  <a:off x="-3634047" y="735854"/>
                  <a:ext cx="88801" cy="72568"/>
                  <a:chOff x="-2091059" y="1395403"/>
                  <a:chExt cx="157316" cy="128558"/>
                </a:xfrm>
              </p:grpSpPr>
              <p:sp>
                <p:nvSpPr>
                  <p:cNvPr id="245" name="Rechthoek 244">
                    <a:extLst>
                      <a:ext uri="{FF2B5EF4-FFF2-40B4-BE49-F238E27FC236}">
                        <a16:creationId xmlns:a16="http://schemas.microsoft.com/office/drawing/2014/main" id="{FDFA5AD3-B90F-4466-BEF2-0D62A5D4D15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6" name="Pijl: punthaak 245">
                    <a:extLst>
                      <a:ext uri="{FF2B5EF4-FFF2-40B4-BE49-F238E27FC236}">
                        <a16:creationId xmlns:a16="http://schemas.microsoft.com/office/drawing/2014/main" id="{0084F1CA-AFDC-471A-8FA9-2321DB96B9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9" name="Rechte verbindingslijn 198">
                <a:extLst>
                  <a:ext uri="{FF2B5EF4-FFF2-40B4-BE49-F238E27FC236}">
                    <a16:creationId xmlns:a16="http://schemas.microsoft.com/office/drawing/2014/main" id="{777DB5C8-8944-41FA-B343-F021CA099D3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00" name="Rechte verbindingslijn 199">
                <a:extLst>
                  <a:ext uri="{FF2B5EF4-FFF2-40B4-BE49-F238E27FC236}">
                    <a16:creationId xmlns:a16="http://schemas.microsoft.com/office/drawing/2014/main" id="{A8138254-665C-44D1-942E-4978CC30D47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1" name="Groep 200">
                <a:extLst>
                  <a:ext uri="{FF2B5EF4-FFF2-40B4-BE49-F238E27FC236}">
                    <a16:creationId xmlns:a16="http://schemas.microsoft.com/office/drawing/2014/main" id="{D69853AA-4BB2-43BF-A631-4436ABF23421}"/>
                  </a:ext>
                </a:extLst>
              </p:cNvPr>
              <p:cNvGrpSpPr/>
              <p:nvPr userDrawn="1"/>
            </p:nvGrpSpPr>
            <p:grpSpPr>
              <a:xfrm>
                <a:off x="-2425037" y="370226"/>
                <a:ext cx="357690" cy="330595"/>
                <a:chOff x="-2721817" y="347336"/>
                <a:chExt cx="432805" cy="400021"/>
              </a:xfrm>
            </p:grpSpPr>
            <p:sp>
              <p:nvSpPr>
                <p:cNvPr id="232" name="Rechthoek 231">
                  <a:extLst>
                    <a:ext uri="{FF2B5EF4-FFF2-40B4-BE49-F238E27FC236}">
                      <a16:creationId xmlns:a16="http://schemas.microsoft.com/office/drawing/2014/main" id="{F134BFFA-9308-4A6B-AB9C-A24A79E0CDF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3" name="Groep 232">
                  <a:extLst>
                    <a:ext uri="{FF2B5EF4-FFF2-40B4-BE49-F238E27FC236}">
                      <a16:creationId xmlns:a16="http://schemas.microsoft.com/office/drawing/2014/main" id="{5B3D765F-EB3C-4F05-8C70-1B20697365F8}"/>
                    </a:ext>
                  </a:extLst>
                </p:cNvPr>
                <p:cNvGrpSpPr/>
                <p:nvPr userDrawn="1"/>
              </p:nvGrpSpPr>
              <p:grpSpPr>
                <a:xfrm>
                  <a:off x="-2652453" y="431583"/>
                  <a:ext cx="294076" cy="231526"/>
                  <a:chOff x="-3634116" y="700986"/>
                  <a:chExt cx="182598" cy="143759"/>
                </a:xfrm>
              </p:grpSpPr>
              <p:grpSp>
                <p:nvGrpSpPr>
                  <p:cNvPr id="234" name="Groep 233">
                    <a:extLst>
                      <a:ext uri="{FF2B5EF4-FFF2-40B4-BE49-F238E27FC236}">
                        <a16:creationId xmlns:a16="http://schemas.microsoft.com/office/drawing/2014/main" id="{3AE52F71-53BE-448C-9C94-A3A2547724FC}"/>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6D1781CB-73F7-4247-9201-21991FF971E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28B793DB-3A42-4153-BE14-64917DE1489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C9B805BB-10D2-4AB1-BBBB-F6F9CFF8CEA1}"/>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8141BDF4-4B1B-4BB9-82A1-DBD70FA4C64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A1173CE8-B13E-4ED8-B209-3277D81BD9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54DF663F-A76B-41DF-B7DA-C2F3B58C841B}"/>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02537948-3F8B-4572-B969-9CF9ED61DF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Pijl: punthaak 236">
                      <a:extLst>
                        <a:ext uri="{FF2B5EF4-FFF2-40B4-BE49-F238E27FC236}">
                          <a16:creationId xmlns:a16="http://schemas.microsoft.com/office/drawing/2014/main" id="{781A52F3-9DE1-4731-AF02-5E46A1632B8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2" name="Groep 201">
                <a:extLst>
                  <a:ext uri="{FF2B5EF4-FFF2-40B4-BE49-F238E27FC236}">
                    <a16:creationId xmlns:a16="http://schemas.microsoft.com/office/drawing/2014/main" id="{9E1937F4-6ACF-4769-B952-9FF5B2092A4B}"/>
                  </a:ext>
                </a:extLst>
              </p:cNvPr>
              <p:cNvGrpSpPr/>
              <p:nvPr userDrawn="1"/>
            </p:nvGrpSpPr>
            <p:grpSpPr>
              <a:xfrm>
                <a:off x="-2425037" y="781500"/>
                <a:ext cx="357690" cy="330595"/>
                <a:chOff x="-2721817" y="782525"/>
                <a:chExt cx="432805" cy="400021"/>
              </a:xfrm>
            </p:grpSpPr>
            <p:sp>
              <p:nvSpPr>
                <p:cNvPr id="205" name="Rechthoek 204">
                  <a:extLst>
                    <a:ext uri="{FF2B5EF4-FFF2-40B4-BE49-F238E27FC236}">
                      <a16:creationId xmlns:a16="http://schemas.microsoft.com/office/drawing/2014/main" id="{B8DE3D0C-FE1C-4AA0-ADB5-6C3D261EF3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6" name="Groep 205">
                  <a:extLst>
                    <a:ext uri="{FF2B5EF4-FFF2-40B4-BE49-F238E27FC236}">
                      <a16:creationId xmlns:a16="http://schemas.microsoft.com/office/drawing/2014/main" id="{498266D6-1C19-4075-A986-45A5F08A54AF}"/>
                    </a:ext>
                  </a:extLst>
                </p:cNvPr>
                <p:cNvGrpSpPr/>
                <p:nvPr userDrawn="1"/>
              </p:nvGrpSpPr>
              <p:grpSpPr>
                <a:xfrm>
                  <a:off x="-2652453" y="866772"/>
                  <a:ext cx="294076" cy="231526"/>
                  <a:chOff x="-3310843" y="700986"/>
                  <a:chExt cx="182598" cy="143759"/>
                </a:xfrm>
              </p:grpSpPr>
              <p:grpSp>
                <p:nvGrpSpPr>
                  <p:cNvPr id="207" name="Groep 206">
                    <a:extLst>
                      <a:ext uri="{FF2B5EF4-FFF2-40B4-BE49-F238E27FC236}">
                        <a16:creationId xmlns:a16="http://schemas.microsoft.com/office/drawing/2014/main" id="{8F3D52B4-9C95-421C-99E4-E05DC3D83E90}"/>
                      </a:ext>
                    </a:extLst>
                  </p:cNvPr>
                  <p:cNvGrpSpPr/>
                  <p:nvPr userDrawn="1"/>
                </p:nvGrpSpPr>
                <p:grpSpPr>
                  <a:xfrm>
                    <a:off x="-3310843" y="700986"/>
                    <a:ext cx="182598" cy="143759"/>
                    <a:chOff x="-3310843" y="700986"/>
                    <a:chExt cx="182598" cy="143759"/>
                  </a:xfrm>
                </p:grpSpPr>
                <p:cxnSp>
                  <p:nvCxnSpPr>
                    <p:cNvPr id="211" name="Rechte verbindingslijn 210">
                      <a:extLst>
                        <a:ext uri="{FF2B5EF4-FFF2-40B4-BE49-F238E27FC236}">
                          <a16:creationId xmlns:a16="http://schemas.microsoft.com/office/drawing/2014/main" id="{E8F42BA1-FB84-4884-AF2C-A5DE8C41E00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7529341E-E085-4922-B064-06F0E97C9C3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5E21964C-53EF-455E-B044-B53D42E3CB9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1C9C2C-4B73-4C3B-93A0-FDDD345FE69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2B66A27-6E43-4394-89FC-A4A8C8CE9D0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671C3BD5-72D0-4F8E-8817-574647F97F7F}"/>
                      </a:ext>
                    </a:extLst>
                  </p:cNvPr>
                  <p:cNvGrpSpPr/>
                  <p:nvPr userDrawn="1"/>
                </p:nvGrpSpPr>
                <p:grpSpPr>
                  <a:xfrm flipH="1">
                    <a:off x="-3310774" y="735854"/>
                    <a:ext cx="88801" cy="72568"/>
                    <a:chOff x="-2091059" y="1395403"/>
                    <a:chExt cx="157316" cy="128558"/>
                  </a:xfrm>
                </p:grpSpPr>
                <p:sp>
                  <p:nvSpPr>
                    <p:cNvPr id="209" name="Rechthoek 208">
                      <a:extLst>
                        <a:ext uri="{FF2B5EF4-FFF2-40B4-BE49-F238E27FC236}">
                          <a16:creationId xmlns:a16="http://schemas.microsoft.com/office/drawing/2014/main" id="{B43F26D7-BA2E-40A3-BD9A-F46980A000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B8C63C72-BDCB-4313-8E0B-2B34C6C80C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03" name="Rechthoek 202">
                <a:extLst>
                  <a:ext uri="{FF2B5EF4-FFF2-40B4-BE49-F238E27FC236}">
                    <a16:creationId xmlns:a16="http://schemas.microsoft.com/office/drawing/2014/main" id="{A4D224DD-994C-4782-A2E1-33E64F81E08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04" name="Rechthoek 203">
                <a:extLst>
                  <a:ext uri="{FF2B5EF4-FFF2-40B4-BE49-F238E27FC236}">
                    <a16:creationId xmlns:a16="http://schemas.microsoft.com/office/drawing/2014/main" id="{3DE8D098-427D-45FE-AAF9-F69471E3EBA3}"/>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8" name="Rechte verbindingslijn 177">
              <a:extLst>
                <a:ext uri="{FF2B5EF4-FFF2-40B4-BE49-F238E27FC236}">
                  <a16:creationId xmlns:a16="http://schemas.microsoft.com/office/drawing/2014/main" id="{3A711548-8535-464A-91AA-86801578B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9" name="Rechthoek 178">
              <a:extLst>
                <a:ext uri="{FF2B5EF4-FFF2-40B4-BE49-F238E27FC236}">
                  <a16:creationId xmlns:a16="http://schemas.microsoft.com/office/drawing/2014/main" id="{B6F2AFD8-2906-4A72-B335-8A8F0579CA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80" name="Ovaal 179">
              <a:extLst>
                <a:ext uri="{FF2B5EF4-FFF2-40B4-BE49-F238E27FC236}">
                  <a16:creationId xmlns:a16="http://schemas.microsoft.com/office/drawing/2014/main" id="{F0F7F925-D907-42A2-B970-778A02C5295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1" name="Rechthoek 180">
              <a:extLst>
                <a:ext uri="{FF2B5EF4-FFF2-40B4-BE49-F238E27FC236}">
                  <a16:creationId xmlns:a16="http://schemas.microsoft.com/office/drawing/2014/main" id="{C59B69D5-5C32-4DF8-AC3C-8D795AE332A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82" name="Ovaal 181">
              <a:extLst>
                <a:ext uri="{FF2B5EF4-FFF2-40B4-BE49-F238E27FC236}">
                  <a16:creationId xmlns:a16="http://schemas.microsoft.com/office/drawing/2014/main" id="{75ACBA4D-377B-44A1-839E-728F1539C10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83" name="Ovaal 182">
              <a:extLst>
                <a:ext uri="{FF2B5EF4-FFF2-40B4-BE49-F238E27FC236}">
                  <a16:creationId xmlns:a16="http://schemas.microsoft.com/office/drawing/2014/main" id="{1380F8AA-DA2B-4798-91E0-185F1F7FDDDF}"/>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7" name="Rechthoek 186">
              <a:extLst>
                <a:ext uri="{FF2B5EF4-FFF2-40B4-BE49-F238E27FC236}">
                  <a16:creationId xmlns:a16="http://schemas.microsoft.com/office/drawing/2014/main" id="{27F7BEC9-8812-45AA-99E9-DF7535EB0290}"/>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88" name="Ovaal 187">
              <a:extLst>
                <a:ext uri="{FF2B5EF4-FFF2-40B4-BE49-F238E27FC236}">
                  <a16:creationId xmlns:a16="http://schemas.microsoft.com/office/drawing/2014/main" id="{E83DFB5B-2341-4120-860B-F35005E075BB}"/>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9" name="Rechthoek 188">
              <a:extLst>
                <a:ext uri="{FF2B5EF4-FFF2-40B4-BE49-F238E27FC236}">
                  <a16:creationId xmlns:a16="http://schemas.microsoft.com/office/drawing/2014/main" id="{AC4E9549-8930-4D03-8663-9FDE191E7003}"/>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90" name="Rechthoek 189">
              <a:extLst>
                <a:ext uri="{FF2B5EF4-FFF2-40B4-BE49-F238E27FC236}">
                  <a16:creationId xmlns:a16="http://schemas.microsoft.com/office/drawing/2014/main" id="{8E590D54-0911-4F27-B346-CE51B56FE6B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91" name="Rechthoek 190">
              <a:extLst>
                <a:ext uri="{FF2B5EF4-FFF2-40B4-BE49-F238E27FC236}">
                  <a16:creationId xmlns:a16="http://schemas.microsoft.com/office/drawing/2014/main" id="{8FBB26E8-EB3F-4890-AE02-CEBBC90BDED3}"/>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92" name="Rechthoek 191">
              <a:extLst>
                <a:ext uri="{FF2B5EF4-FFF2-40B4-BE49-F238E27FC236}">
                  <a16:creationId xmlns:a16="http://schemas.microsoft.com/office/drawing/2014/main" id="{8F1153A6-7A02-400E-A6E8-A30D9A000F5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64" name="Picture 5">
            <a:extLst>
              <a:ext uri="{FF2B5EF4-FFF2-40B4-BE49-F238E27FC236}">
                <a16:creationId xmlns:a16="http://schemas.microsoft.com/office/drawing/2014/main" id="{E50B86EE-CF8F-4D32-AB2A-A0B35BF784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67" name="Tijdelijke aanduiding voor titel 1">
            <a:extLst>
              <a:ext uri="{FF2B5EF4-FFF2-40B4-BE49-F238E27FC236}">
                <a16:creationId xmlns:a16="http://schemas.microsoft.com/office/drawing/2014/main" id="{51C3E35B-F3E2-42CF-B9DC-CD2B0BA3457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68" name="Tijdelijke aanduiding voor verticale tekst 2">
            <a:extLst>
              <a:ext uri="{FF2B5EF4-FFF2-40B4-BE49-F238E27FC236}">
                <a16:creationId xmlns:a16="http://schemas.microsoft.com/office/drawing/2014/main" id="{F594C446-BBE4-4836-987F-91FB92AC384D}"/>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21775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p:tmplLst>
          <p:tmpl>
            <p:tnLst>
              <p:par>
                <p:cTn presetID="10" presetClass="entr" presetSubtype="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Effect transition="in" filter="fade">
                      <p:cBhvr>
                        <p:cTn dur="1000"/>
                        <p:tgtEl>
                          <p:spTgt spid="26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98500" y="1695786"/>
            <a:ext cx="10772775" cy="424305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70" name="Instructie">
            <a:extLst>
              <a:ext uri="{FF2B5EF4-FFF2-40B4-BE49-F238E27FC236}">
                <a16:creationId xmlns:a16="http://schemas.microsoft.com/office/drawing/2014/main" id="{45FDE370-240E-4076-953E-E2403E9ECBA1}"/>
              </a:ext>
            </a:extLst>
          </p:cNvPr>
          <p:cNvGrpSpPr/>
          <p:nvPr userDrawn="1"/>
        </p:nvGrpSpPr>
        <p:grpSpPr>
          <a:xfrm>
            <a:off x="12389714" y="3046306"/>
            <a:ext cx="3183677" cy="2546619"/>
            <a:chOff x="12389714" y="4327164"/>
            <a:chExt cx="3183677" cy="2546619"/>
          </a:xfrm>
        </p:grpSpPr>
        <p:grpSp>
          <p:nvGrpSpPr>
            <p:cNvPr id="71" name="Meer informatie">
              <a:extLst>
                <a:ext uri="{FF2B5EF4-FFF2-40B4-BE49-F238E27FC236}">
                  <a16:creationId xmlns:a16="http://schemas.microsoft.com/office/drawing/2014/main" id="{2B29E139-EB10-4009-A41A-730D6A3647F5}"/>
                </a:ext>
              </a:extLst>
            </p:cNvPr>
            <p:cNvGrpSpPr/>
            <p:nvPr userDrawn="1"/>
          </p:nvGrpSpPr>
          <p:grpSpPr>
            <a:xfrm>
              <a:off x="12394875" y="6090510"/>
              <a:ext cx="3178515" cy="783273"/>
              <a:chOff x="-3741486" y="3359148"/>
              <a:chExt cx="3178515" cy="783273"/>
            </a:xfrm>
          </p:grpSpPr>
          <p:sp>
            <p:nvSpPr>
              <p:cNvPr id="109" name="Freeform 101">
                <a:extLst>
                  <a:ext uri="{FF2B5EF4-FFF2-40B4-BE49-F238E27FC236}">
                    <a16:creationId xmlns:a16="http://schemas.microsoft.com/office/drawing/2014/main" id="{C5F9C97C-B6AD-48C6-8469-353BDE8B9CEC}"/>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0" name="Rechthoek 109">
                <a:extLst>
                  <a:ext uri="{FF2B5EF4-FFF2-40B4-BE49-F238E27FC236}">
                    <a16:creationId xmlns:a16="http://schemas.microsoft.com/office/drawing/2014/main" id="{2D9B3648-6887-45E7-ACD3-CEED1673446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1" name="Rechte verbindingslijn 110">
                <a:extLst>
                  <a:ext uri="{FF2B5EF4-FFF2-40B4-BE49-F238E27FC236}">
                    <a16:creationId xmlns:a16="http://schemas.microsoft.com/office/drawing/2014/main" id="{EFD47E98-2725-4D56-A329-A45C087CFC5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72" name="Rechte verbindingslijn 71">
              <a:extLst>
                <a:ext uri="{FF2B5EF4-FFF2-40B4-BE49-F238E27FC236}">
                  <a16:creationId xmlns:a16="http://schemas.microsoft.com/office/drawing/2014/main" id="{C356F83E-15E9-4519-8A64-252E8CD5124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73" name="Rechthoek 72">
              <a:extLst>
                <a:ext uri="{FF2B5EF4-FFF2-40B4-BE49-F238E27FC236}">
                  <a16:creationId xmlns:a16="http://schemas.microsoft.com/office/drawing/2014/main" id="{2390EF75-DAE0-473E-9CA0-E58D1C2AAE6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74" name="Ovaal 73">
              <a:extLst>
                <a:ext uri="{FF2B5EF4-FFF2-40B4-BE49-F238E27FC236}">
                  <a16:creationId xmlns:a16="http://schemas.microsoft.com/office/drawing/2014/main" id="{CCF02127-B281-42FF-9815-5D71606D4B0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5" name="Rechte verbindingslijn 74">
              <a:extLst>
                <a:ext uri="{FF2B5EF4-FFF2-40B4-BE49-F238E27FC236}">
                  <a16:creationId xmlns:a16="http://schemas.microsoft.com/office/drawing/2014/main" id="{E1AD38DD-FFAB-456B-B553-97EB36F24DB9}"/>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76" name="Rechthoek 75">
              <a:extLst>
                <a:ext uri="{FF2B5EF4-FFF2-40B4-BE49-F238E27FC236}">
                  <a16:creationId xmlns:a16="http://schemas.microsoft.com/office/drawing/2014/main" id="{983AED28-B833-4B6F-AE5F-8AD1B5D1841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77" name="Groep 76">
              <a:extLst>
                <a:ext uri="{FF2B5EF4-FFF2-40B4-BE49-F238E27FC236}">
                  <a16:creationId xmlns:a16="http://schemas.microsoft.com/office/drawing/2014/main" id="{250F6F50-614A-4137-87A7-31AC51E922F2}"/>
                </a:ext>
              </a:extLst>
            </p:cNvPr>
            <p:cNvGrpSpPr/>
            <p:nvPr userDrawn="1"/>
          </p:nvGrpSpPr>
          <p:grpSpPr>
            <a:xfrm>
              <a:off x="12755394" y="5222855"/>
              <a:ext cx="1714530" cy="639425"/>
              <a:chOff x="12757283" y="4365594"/>
              <a:chExt cx="1714530" cy="639425"/>
            </a:xfrm>
          </p:grpSpPr>
          <p:sp>
            <p:nvSpPr>
              <p:cNvPr id="78" name="Rechthoek 77">
                <a:extLst>
                  <a:ext uri="{FF2B5EF4-FFF2-40B4-BE49-F238E27FC236}">
                    <a16:creationId xmlns:a16="http://schemas.microsoft.com/office/drawing/2014/main" id="{09FA13E6-F8D4-45C6-9447-E21007BB86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9" name="Rechthoek 78">
                <a:extLst>
                  <a:ext uri="{FF2B5EF4-FFF2-40B4-BE49-F238E27FC236}">
                    <a16:creationId xmlns:a16="http://schemas.microsoft.com/office/drawing/2014/main" id="{CB021D40-8C50-4F87-BB5D-662C128AD0AE}"/>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Tekstvak 79">
                <a:extLst>
                  <a:ext uri="{FF2B5EF4-FFF2-40B4-BE49-F238E27FC236}">
                    <a16:creationId xmlns:a16="http://schemas.microsoft.com/office/drawing/2014/main" id="{CE512453-BAFB-49E1-92F5-4DFBB4F1790A}"/>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81" name="Tekstvak 80">
                <a:extLst>
                  <a:ext uri="{FF2B5EF4-FFF2-40B4-BE49-F238E27FC236}">
                    <a16:creationId xmlns:a16="http://schemas.microsoft.com/office/drawing/2014/main" id="{87785271-7A1B-4DC9-8821-FC84B165094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2" name="Picture 3">
                <a:extLst>
                  <a:ext uri="{FF2B5EF4-FFF2-40B4-BE49-F238E27FC236}">
                    <a16:creationId xmlns:a16="http://schemas.microsoft.com/office/drawing/2014/main" id="{133924A3-70A1-49C1-968B-60E4345D6AC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ep 82">
                <a:extLst>
                  <a:ext uri="{FF2B5EF4-FFF2-40B4-BE49-F238E27FC236}">
                    <a16:creationId xmlns:a16="http://schemas.microsoft.com/office/drawing/2014/main" id="{082E9C95-FA56-4284-801D-0937CBCBB97C}"/>
                  </a:ext>
                </a:extLst>
              </p:cNvPr>
              <p:cNvGrpSpPr/>
              <p:nvPr userDrawn="1"/>
            </p:nvGrpSpPr>
            <p:grpSpPr>
              <a:xfrm>
                <a:off x="12831198" y="4432250"/>
                <a:ext cx="139861" cy="152244"/>
                <a:chOff x="12574450" y="6053892"/>
                <a:chExt cx="169232" cy="184215"/>
              </a:xfrm>
            </p:grpSpPr>
            <p:sp>
              <p:nvSpPr>
                <p:cNvPr id="106" name="Rechthoek 105">
                  <a:extLst>
                    <a:ext uri="{FF2B5EF4-FFF2-40B4-BE49-F238E27FC236}">
                      <a16:creationId xmlns:a16="http://schemas.microsoft.com/office/drawing/2014/main" id="{6787FE99-1894-4DD5-8C0E-0D8DC9E52E8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7" name="Rechthoek 106">
                  <a:extLst>
                    <a:ext uri="{FF2B5EF4-FFF2-40B4-BE49-F238E27FC236}">
                      <a16:creationId xmlns:a16="http://schemas.microsoft.com/office/drawing/2014/main" id="{84D4D524-2A89-4579-91CF-CA4533AE9ED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8" name="Rechthoek 107">
                  <a:extLst>
                    <a:ext uri="{FF2B5EF4-FFF2-40B4-BE49-F238E27FC236}">
                      <a16:creationId xmlns:a16="http://schemas.microsoft.com/office/drawing/2014/main" id="{D80F3FFD-F9D3-4AAC-A8D7-50D7315970E7}"/>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84" name="Groep 83">
                <a:extLst>
                  <a:ext uri="{FF2B5EF4-FFF2-40B4-BE49-F238E27FC236}">
                    <a16:creationId xmlns:a16="http://schemas.microsoft.com/office/drawing/2014/main" id="{B06DEC23-038A-4D6E-A9CB-D05B7389AB56}"/>
                  </a:ext>
                </a:extLst>
              </p:cNvPr>
              <p:cNvGrpSpPr/>
              <p:nvPr userDrawn="1"/>
            </p:nvGrpSpPr>
            <p:grpSpPr>
              <a:xfrm>
                <a:off x="12831198" y="4748585"/>
                <a:ext cx="184916" cy="120210"/>
                <a:chOff x="8815516" y="1076284"/>
                <a:chExt cx="503174" cy="327105"/>
              </a:xfrm>
            </p:grpSpPr>
            <p:sp>
              <p:nvSpPr>
                <p:cNvPr id="85" name="Rechthoek 84">
                  <a:extLst>
                    <a:ext uri="{FF2B5EF4-FFF2-40B4-BE49-F238E27FC236}">
                      <a16:creationId xmlns:a16="http://schemas.microsoft.com/office/drawing/2014/main" id="{C823CC2E-F082-48D3-82C4-5C50FC741A6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86" name="Groep 85">
                  <a:extLst>
                    <a:ext uri="{FF2B5EF4-FFF2-40B4-BE49-F238E27FC236}">
                      <a16:creationId xmlns:a16="http://schemas.microsoft.com/office/drawing/2014/main" id="{1AE350D8-BB94-4F5F-A153-DF6A55CBADF8}"/>
                    </a:ext>
                  </a:extLst>
                </p:cNvPr>
                <p:cNvGrpSpPr/>
                <p:nvPr userDrawn="1"/>
              </p:nvGrpSpPr>
              <p:grpSpPr>
                <a:xfrm>
                  <a:off x="8815517" y="1076284"/>
                  <a:ext cx="503173" cy="327105"/>
                  <a:chOff x="1351248" y="-683635"/>
                  <a:chExt cx="503173" cy="327105"/>
                </a:xfrm>
              </p:grpSpPr>
              <p:grpSp>
                <p:nvGrpSpPr>
                  <p:cNvPr id="87" name="Groep 86">
                    <a:extLst>
                      <a:ext uri="{FF2B5EF4-FFF2-40B4-BE49-F238E27FC236}">
                        <a16:creationId xmlns:a16="http://schemas.microsoft.com/office/drawing/2014/main" id="{75E97B3C-1A1E-43AD-848D-89885535D1BA}"/>
                      </a:ext>
                    </a:extLst>
                  </p:cNvPr>
                  <p:cNvGrpSpPr/>
                  <p:nvPr userDrawn="1"/>
                </p:nvGrpSpPr>
                <p:grpSpPr>
                  <a:xfrm>
                    <a:off x="1351248" y="-683635"/>
                    <a:ext cx="375186" cy="293652"/>
                    <a:chOff x="1094874" y="-884923"/>
                    <a:chExt cx="884668" cy="692417"/>
                  </a:xfrm>
                </p:grpSpPr>
                <p:sp>
                  <p:nvSpPr>
                    <p:cNvPr id="92" name="Rechthoek 91">
                      <a:extLst>
                        <a:ext uri="{FF2B5EF4-FFF2-40B4-BE49-F238E27FC236}">
                          <a16:creationId xmlns:a16="http://schemas.microsoft.com/office/drawing/2014/main" id="{EF87F1F7-A39D-4E3B-9DFA-E61812C8CAB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93" name="Groep 92">
                      <a:extLst>
                        <a:ext uri="{FF2B5EF4-FFF2-40B4-BE49-F238E27FC236}">
                          <a16:creationId xmlns:a16="http://schemas.microsoft.com/office/drawing/2014/main" id="{061C977C-E3F1-4802-AFE1-C19F8EE4D525}"/>
                        </a:ext>
                      </a:extLst>
                    </p:cNvPr>
                    <p:cNvGrpSpPr/>
                    <p:nvPr userDrawn="1"/>
                  </p:nvGrpSpPr>
                  <p:grpSpPr>
                    <a:xfrm>
                      <a:off x="1094874" y="-878306"/>
                      <a:ext cx="867364" cy="685800"/>
                      <a:chOff x="1094874" y="-878306"/>
                      <a:chExt cx="867364" cy="613611"/>
                    </a:xfrm>
                  </p:grpSpPr>
                  <p:cxnSp>
                    <p:nvCxnSpPr>
                      <p:cNvPr id="99" name="Rechte verbindingslijn 98">
                        <a:extLst>
                          <a:ext uri="{FF2B5EF4-FFF2-40B4-BE49-F238E27FC236}">
                            <a16:creationId xmlns:a16="http://schemas.microsoft.com/office/drawing/2014/main" id="{BE7C68A8-50B4-4BD9-8163-20B37C6B487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64734BC1-4FAF-485C-8669-92BE5763116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1" name="Groep 100">
                        <a:extLst>
                          <a:ext uri="{FF2B5EF4-FFF2-40B4-BE49-F238E27FC236}">
                            <a16:creationId xmlns:a16="http://schemas.microsoft.com/office/drawing/2014/main" id="{E92F5228-4EB9-4F15-AE0D-ABE8F17CC96F}"/>
                          </a:ext>
                        </a:extLst>
                      </p:cNvPr>
                      <p:cNvGrpSpPr/>
                      <p:nvPr userDrawn="1"/>
                    </p:nvGrpSpPr>
                    <p:grpSpPr>
                      <a:xfrm>
                        <a:off x="1270535" y="-878306"/>
                        <a:ext cx="526983" cy="613611"/>
                        <a:chOff x="1270535" y="-745959"/>
                        <a:chExt cx="526983" cy="481264"/>
                      </a:xfrm>
                    </p:grpSpPr>
                    <p:cxnSp>
                      <p:nvCxnSpPr>
                        <p:cNvPr id="102" name="Rechte verbindingslijn 101">
                          <a:extLst>
                            <a:ext uri="{FF2B5EF4-FFF2-40B4-BE49-F238E27FC236}">
                              <a16:creationId xmlns:a16="http://schemas.microsoft.com/office/drawing/2014/main" id="{3D8D8A96-19D6-4305-826B-15687554834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21908C0A-79A7-4459-B31F-A5E6C0341F08}"/>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3A59F544-8FD7-4360-84D3-96465935463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6A3C06C-B89F-4210-8204-163AE50C54B0}"/>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94" name="Rechte verbindingslijn 93">
                      <a:extLst>
                        <a:ext uri="{FF2B5EF4-FFF2-40B4-BE49-F238E27FC236}">
                          <a16:creationId xmlns:a16="http://schemas.microsoft.com/office/drawing/2014/main" id="{7F074114-4844-447F-90EC-27D04180B55E}"/>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95" name="Groep 94">
                      <a:extLst>
                        <a:ext uri="{FF2B5EF4-FFF2-40B4-BE49-F238E27FC236}">
                          <a16:creationId xmlns:a16="http://schemas.microsoft.com/office/drawing/2014/main" id="{192C2CED-B4A2-4F70-92F2-EBFEDC0F288A}"/>
                        </a:ext>
                      </a:extLst>
                    </p:cNvPr>
                    <p:cNvGrpSpPr/>
                    <p:nvPr userDrawn="1"/>
                  </p:nvGrpSpPr>
                  <p:grpSpPr>
                    <a:xfrm>
                      <a:off x="1094874" y="-607596"/>
                      <a:ext cx="878306" cy="276726"/>
                      <a:chOff x="1106905" y="-607596"/>
                      <a:chExt cx="878307" cy="276726"/>
                    </a:xfrm>
                  </p:grpSpPr>
                  <p:cxnSp>
                    <p:nvCxnSpPr>
                      <p:cNvPr id="96" name="Rechte verbindingslijn 95">
                        <a:extLst>
                          <a:ext uri="{FF2B5EF4-FFF2-40B4-BE49-F238E27FC236}">
                            <a16:creationId xmlns:a16="http://schemas.microsoft.com/office/drawing/2014/main" id="{AA01CC48-653C-4F14-BAFB-9D5B6B836EE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1C158C7-92C4-48E8-AA49-F7986375BEB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F5070C8-B2B3-46CE-BADA-CD1E32E72D0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88" name="Groep 87">
                    <a:extLst>
                      <a:ext uri="{FF2B5EF4-FFF2-40B4-BE49-F238E27FC236}">
                        <a16:creationId xmlns:a16="http://schemas.microsoft.com/office/drawing/2014/main" id="{F850A2DA-7E7F-4105-A4D3-9E7FFED88177}"/>
                      </a:ext>
                    </a:extLst>
                  </p:cNvPr>
                  <p:cNvGrpSpPr/>
                  <p:nvPr userDrawn="1"/>
                </p:nvGrpSpPr>
                <p:grpSpPr>
                  <a:xfrm rot="2700000">
                    <a:off x="1605871" y="-605080"/>
                    <a:ext cx="90079" cy="407021"/>
                    <a:chOff x="3130062" y="-817193"/>
                    <a:chExt cx="131884" cy="595920"/>
                  </a:xfrm>
                  <a:solidFill>
                    <a:srgbClr val="3399FF"/>
                  </a:solidFill>
                </p:grpSpPr>
                <p:sp>
                  <p:nvSpPr>
                    <p:cNvPr id="89" name="Rechthoek 88">
                      <a:extLst>
                        <a:ext uri="{FF2B5EF4-FFF2-40B4-BE49-F238E27FC236}">
                          <a16:creationId xmlns:a16="http://schemas.microsoft.com/office/drawing/2014/main" id="{974DE76B-DC2E-4813-98D9-D3BD3C52B277}"/>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afgeronde bovenhoeken 89">
                      <a:extLst>
                        <a:ext uri="{FF2B5EF4-FFF2-40B4-BE49-F238E27FC236}">
                          <a16:creationId xmlns:a16="http://schemas.microsoft.com/office/drawing/2014/main" id="{FDFBB381-5480-4B78-83DF-14844B6B9B03}"/>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Gelijkbenige driehoek 90">
                      <a:extLst>
                        <a:ext uri="{FF2B5EF4-FFF2-40B4-BE49-F238E27FC236}">
                          <a16:creationId xmlns:a16="http://schemas.microsoft.com/office/drawing/2014/main" id="{08374219-DC6A-48CD-9B4B-1083A07B343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12" name="Instructie">
            <a:extLst>
              <a:ext uri="{FF2B5EF4-FFF2-40B4-BE49-F238E27FC236}">
                <a16:creationId xmlns:a16="http://schemas.microsoft.com/office/drawing/2014/main" id="{7381D8D8-89AC-4E1D-BA54-BCD513ACB6AB}"/>
              </a:ext>
            </a:extLst>
          </p:cNvPr>
          <p:cNvGrpSpPr/>
          <p:nvPr userDrawn="1"/>
        </p:nvGrpSpPr>
        <p:grpSpPr>
          <a:xfrm>
            <a:off x="12391601" y="0"/>
            <a:ext cx="3183677" cy="2499789"/>
            <a:chOff x="12391601" y="0"/>
            <a:chExt cx="3183677" cy="2499789"/>
          </a:xfrm>
        </p:grpSpPr>
        <p:sp>
          <p:nvSpPr>
            <p:cNvPr id="113" name="Rechthoek 112">
              <a:extLst>
                <a:ext uri="{FF2B5EF4-FFF2-40B4-BE49-F238E27FC236}">
                  <a16:creationId xmlns:a16="http://schemas.microsoft.com/office/drawing/2014/main" id="{E4ACFFC3-6545-4E58-9EAC-2882C95D624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14" name="Ovaal 113">
              <a:extLst>
                <a:ext uri="{FF2B5EF4-FFF2-40B4-BE49-F238E27FC236}">
                  <a16:creationId xmlns:a16="http://schemas.microsoft.com/office/drawing/2014/main" id="{F8D6C71A-DF4E-4A92-8B3C-11FAD4601DF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5" name="Rechte verbindingslijn 114">
              <a:extLst>
                <a:ext uri="{FF2B5EF4-FFF2-40B4-BE49-F238E27FC236}">
                  <a16:creationId xmlns:a16="http://schemas.microsoft.com/office/drawing/2014/main" id="{3644BF5B-A430-4976-AB40-562C24C435B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6" name="Rechte verbindingslijn 115">
              <a:extLst>
                <a:ext uri="{FF2B5EF4-FFF2-40B4-BE49-F238E27FC236}">
                  <a16:creationId xmlns:a16="http://schemas.microsoft.com/office/drawing/2014/main" id="{BA858C4C-B187-4A52-9D34-EDF93256BD9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7" name="Rechthoek 116">
              <a:extLst>
                <a:ext uri="{FF2B5EF4-FFF2-40B4-BE49-F238E27FC236}">
                  <a16:creationId xmlns:a16="http://schemas.microsoft.com/office/drawing/2014/main" id="{01D36AD1-9F2E-48AB-B7CF-165A03EF8F6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18" name="Ovaal 117">
              <a:extLst>
                <a:ext uri="{FF2B5EF4-FFF2-40B4-BE49-F238E27FC236}">
                  <a16:creationId xmlns:a16="http://schemas.microsoft.com/office/drawing/2014/main" id="{BC099914-F5A7-4B50-ACE5-E41086BEA3E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639D7117-B281-4BE9-8662-387C343BB8E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AFBE6E1A-6027-47F6-95AB-EC95F0EF63B6}"/>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9AE83AF0-0E63-499B-B540-C54AF87817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E9AD9682-3A69-4309-BDE8-FF42784FF33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8" name="Gelijkbenige driehoek 187">
                <a:extLst>
                  <a:ext uri="{FF2B5EF4-FFF2-40B4-BE49-F238E27FC236}">
                    <a16:creationId xmlns:a16="http://schemas.microsoft.com/office/drawing/2014/main" id="{B2A62773-909B-406A-86EE-D7C0106C14A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21" name="Rechte verbindingslijn 120">
              <a:extLst>
                <a:ext uri="{FF2B5EF4-FFF2-40B4-BE49-F238E27FC236}">
                  <a16:creationId xmlns:a16="http://schemas.microsoft.com/office/drawing/2014/main" id="{A024B559-5038-4130-A307-53FC0456F01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2" name="Groep 121">
              <a:extLst>
                <a:ext uri="{FF2B5EF4-FFF2-40B4-BE49-F238E27FC236}">
                  <a16:creationId xmlns:a16="http://schemas.microsoft.com/office/drawing/2014/main" id="{957836BD-3504-478A-B8E1-235043B1DA13}"/>
                </a:ext>
              </a:extLst>
            </p:cNvPr>
            <p:cNvGrpSpPr/>
            <p:nvPr userDrawn="1"/>
          </p:nvGrpSpPr>
          <p:grpSpPr>
            <a:xfrm>
              <a:off x="12751697" y="1147804"/>
              <a:ext cx="289372" cy="314992"/>
              <a:chOff x="7322769" y="-310267"/>
              <a:chExt cx="289372" cy="314992"/>
            </a:xfrm>
          </p:grpSpPr>
          <p:sp>
            <p:nvSpPr>
              <p:cNvPr id="123" name="Rechthoek 122">
                <a:extLst>
                  <a:ext uri="{FF2B5EF4-FFF2-40B4-BE49-F238E27FC236}">
                    <a16:creationId xmlns:a16="http://schemas.microsoft.com/office/drawing/2014/main" id="{0E314AC5-02C6-4A87-BA09-64894EB075E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4" name="Rechthoek 123">
                <a:extLst>
                  <a:ext uri="{FF2B5EF4-FFF2-40B4-BE49-F238E27FC236}">
                    <a16:creationId xmlns:a16="http://schemas.microsoft.com/office/drawing/2014/main" id="{A2AA3DE8-8F96-4FAA-A8F7-D1B3401BD5C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5" name="Rechthoek 124">
                <a:extLst>
                  <a:ext uri="{FF2B5EF4-FFF2-40B4-BE49-F238E27FC236}">
                    <a16:creationId xmlns:a16="http://schemas.microsoft.com/office/drawing/2014/main" id="{C5929EC2-E470-4A35-92D0-1DEC44648CD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7" name="Tekstvak 66">
            <a:extLst>
              <a:ext uri="{FF2B5EF4-FFF2-40B4-BE49-F238E27FC236}">
                <a16:creationId xmlns:a16="http://schemas.microsoft.com/office/drawing/2014/main" id="{464A015C-7EB2-4DCC-8235-6C61167F5A69}"/>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grafiek</a:t>
            </a:r>
          </a:p>
        </p:txBody>
      </p:sp>
      <p:pic>
        <p:nvPicPr>
          <p:cNvPr id="66" name="Picture 5">
            <a:extLst>
              <a:ext uri="{FF2B5EF4-FFF2-40B4-BE49-F238E27FC236}">
                <a16:creationId xmlns:a16="http://schemas.microsoft.com/office/drawing/2014/main" id="{4F400A57-FA75-4C0D-A4FC-37E5C39FB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69" name="Tijdelijke aanduiding voor titel 1">
            <a:extLst>
              <a:ext uri="{FF2B5EF4-FFF2-40B4-BE49-F238E27FC236}">
                <a16:creationId xmlns:a16="http://schemas.microsoft.com/office/drawing/2014/main" id="{8EF50576-34AB-41D6-861C-05B2074E379B}"/>
              </a:ext>
            </a:extLst>
          </p:cNvPr>
          <p:cNvSpPr>
            <a:spLocks noGrp="1"/>
          </p:cNvSpPr>
          <p:nvPr>
            <p:ph type="title" hasCustomPrompt="1"/>
          </p:nvPr>
        </p:nvSpPr>
        <p:spPr>
          <a:xfrm>
            <a:off x="692467" y="1024409"/>
            <a:ext cx="10772775"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0658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275457" y="1027976"/>
            <a:ext cx="5195817" cy="4920388"/>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39" name="Instructie">
            <a:extLst>
              <a:ext uri="{FF2B5EF4-FFF2-40B4-BE49-F238E27FC236}">
                <a16:creationId xmlns:a16="http://schemas.microsoft.com/office/drawing/2014/main" id="{C6A113A6-3205-4FCA-8647-FA9DD5D498E0}"/>
              </a:ext>
            </a:extLst>
          </p:cNvPr>
          <p:cNvGrpSpPr/>
          <p:nvPr userDrawn="1"/>
        </p:nvGrpSpPr>
        <p:grpSpPr>
          <a:xfrm>
            <a:off x="12391601" y="0"/>
            <a:ext cx="3183678" cy="3418198"/>
            <a:chOff x="12391601" y="0"/>
            <a:chExt cx="3183678" cy="3418198"/>
          </a:xfrm>
        </p:grpSpPr>
        <p:grpSp>
          <p:nvGrpSpPr>
            <p:cNvPr id="40" name="Meer informatie">
              <a:extLst>
                <a:ext uri="{FF2B5EF4-FFF2-40B4-BE49-F238E27FC236}">
                  <a16:creationId xmlns:a16="http://schemas.microsoft.com/office/drawing/2014/main" id="{80E26E46-27C3-4F4B-9BBE-F6A9C6C8FF00}"/>
                </a:ext>
              </a:extLst>
            </p:cNvPr>
            <p:cNvGrpSpPr/>
            <p:nvPr userDrawn="1"/>
          </p:nvGrpSpPr>
          <p:grpSpPr>
            <a:xfrm>
              <a:off x="12396764" y="2622893"/>
              <a:ext cx="3178515" cy="795305"/>
              <a:chOff x="-3741486" y="3347116"/>
              <a:chExt cx="3178515" cy="795305"/>
            </a:xfrm>
          </p:grpSpPr>
          <p:sp>
            <p:nvSpPr>
              <p:cNvPr id="89" name="Freeform 101">
                <a:extLst>
                  <a:ext uri="{FF2B5EF4-FFF2-40B4-BE49-F238E27FC236}">
                    <a16:creationId xmlns:a16="http://schemas.microsoft.com/office/drawing/2014/main" id="{058C32D9-5EEB-4F74-A3BC-DBC08B180AD6}"/>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0" name="Rechthoek 89">
                <a:extLst>
                  <a:ext uri="{FF2B5EF4-FFF2-40B4-BE49-F238E27FC236}">
                    <a16:creationId xmlns:a16="http://schemas.microsoft.com/office/drawing/2014/main" id="{AA6FCE67-3552-4D86-A057-01A8AC6A1104}"/>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EA39E1A-3DA7-44E2-AC55-85A412600BD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1" name="Rechthoek 40">
              <a:extLst>
                <a:ext uri="{FF2B5EF4-FFF2-40B4-BE49-F238E27FC236}">
                  <a16:creationId xmlns:a16="http://schemas.microsoft.com/office/drawing/2014/main" id="{8E6E99EB-2EFA-4205-8E02-1FDC38D57C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69" name="Ovaal 68">
              <a:extLst>
                <a:ext uri="{FF2B5EF4-FFF2-40B4-BE49-F238E27FC236}">
                  <a16:creationId xmlns:a16="http://schemas.microsoft.com/office/drawing/2014/main" id="{65F9B526-16D3-4442-B27E-ACE7FD395C0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54475BC9-45AD-469D-A444-BD2F6FF671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3E55B373-3917-49E4-A7BC-CA89B71C69D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18057774-AC43-4F74-A4C1-182D5BC2420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3" name="Ovaal 72">
              <a:extLst>
                <a:ext uri="{FF2B5EF4-FFF2-40B4-BE49-F238E27FC236}">
                  <a16:creationId xmlns:a16="http://schemas.microsoft.com/office/drawing/2014/main" id="{02F693C6-2B3A-406E-B490-991CC8C00C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4" name="Rechthoek 73">
              <a:extLst>
                <a:ext uri="{FF2B5EF4-FFF2-40B4-BE49-F238E27FC236}">
                  <a16:creationId xmlns:a16="http://schemas.microsoft.com/office/drawing/2014/main" id="{43C5C3C4-DA05-43AB-9159-3FF06682E39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5" name="Groep 74">
              <a:extLst>
                <a:ext uri="{FF2B5EF4-FFF2-40B4-BE49-F238E27FC236}">
                  <a16:creationId xmlns:a16="http://schemas.microsoft.com/office/drawing/2014/main" id="{AD5F765D-5A35-4AEB-A369-16E53F54CDEF}"/>
                </a:ext>
              </a:extLst>
            </p:cNvPr>
            <p:cNvGrpSpPr/>
            <p:nvPr userDrawn="1"/>
          </p:nvGrpSpPr>
          <p:grpSpPr>
            <a:xfrm>
              <a:off x="12757282" y="2184550"/>
              <a:ext cx="825500" cy="209550"/>
              <a:chOff x="13504624" y="2482850"/>
              <a:chExt cx="825500" cy="209550"/>
            </a:xfrm>
          </p:grpSpPr>
          <p:sp>
            <p:nvSpPr>
              <p:cNvPr id="86" name="Rechthoek 85">
                <a:extLst>
                  <a:ext uri="{FF2B5EF4-FFF2-40B4-BE49-F238E27FC236}">
                    <a16:creationId xmlns:a16="http://schemas.microsoft.com/office/drawing/2014/main" id="{59C35E44-9746-49BB-ABBE-493FC14EA88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87" name="Rechte verbindingslijn 86">
                <a:extLst>
                  <a:ext uri="{FF2B5EF4-FFF2-40B4-BE49-F238E27FC236}">
                    <a16:creationId xmlns:a16="http://schemas.microsoft.com/office/drawing/2014/main" id="{C826F05D-06BD-4405-85DA-812FFBDB086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8" name="Gelijkbenige driehoek 87">
                <a:extLst>
                  <a:ext uri="{FF2B5EF4-FFF2-40B4-BE49-F238E27FC236}">
                    <a16:creationId xmlns:a16="http://schemas.microsoft.com/office/drawing/2014/main" id="{5F1C9581-BB39-44FF-AF51-22FDF7CE0D8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id="{8254FAA4-3944-43BF-8EB2-5E84DD87D9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7" name="Tabel icoon">
              <a:extLst>
                <a:ext uri="{FF2B5EF4-FFF2-40B4-BE49-F238E27FC236}">
                  <a16:creationId xmlns:a16="http://schemas.microsoft.com/office/drawing/2014/main" id="{760C83DE-2DC2-47C9-A084-8BDE4CF6C864}"/>
                </a:ext>
              </a:extLst>
            </p:cNvPr>
            <p:cNvGrpSpPr/>
            <p:nvPr userDrawn="1"/>
          </p:nvGrpSpPr>
          <p:grpSpPr>
            <a:xfrm>
              <a:off x="12757283" y="1133664"/>
              <a:ext cx="375500" cy="339168"/>
              <a:chOff x="6072040" y="3376043"/>
              <a:chExt cx="1227920" cy="1109109"/>
            </a:xfrm>
          </p:grpSpPr>
          <p:sp>
            <p:nvSpPr>
              <p:cNvPr id="78" name="Rechthoek 77">
                <a:extLst>
                  <a:ext uri="{FF2B5EF4-FFF2-40B4-BE49-F238E27FC236}">
                    <a16:creationId xmlns:a16="http://schemas.microsoft.com/office/drawing/2014/main" id="{96725EEB-9338-42F6-B369-C3851D03D1BC}"/>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9" name="Rechthoek 78">
                <a:extLst>
                  <a:ext uri="{FF2B5EF4-FFF2-40B4-BE49-F238E27FC236}">
                    <a16:creationId xmlns:a16="http://schemas.microsoft.com/office/drawing/2014/main" id="{775D9E61-ACEE-436C-BBCB-F42C8E0BDD36}"/>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80" name="Rechte verbindingslijn 79">
                <a:extLst>
                  <a:ext uri="{FF2B5EF4-FFF2-40B4-BE49-F238E27FC236}">
                    <a16:creationId xmlns:a16="http://schemas.microsoft.com/office/drawing/2014/main" id="{6AFE0785-8044-49A8-A2FB-E2FCBD9E1A6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4036A6C4-3836-4B89-AE42-4519C23CDE6B}"/>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FB642F7-DB63-4983-878E-CC79E4FE165D}"/>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D7C4F5E-B3FC-42D2-850A-394E55C3F33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ABF1255A-EE1C-4324-B257-BDA6B4BAE71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85" name="Rechthoek 84">
                <a:extLst>
                  <a:ext uri="{FF2B5EF4-FFF2-40B4-BE49-F238E27FC236}">
                    <a16:creationId xmlns:a16="http://schemas.microsoft.com/office/drawing/2014/main" id="{5EB05BF6-9724-412A-905D-210926DBD3A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247" name="Tekstvak 246">
            <a:extLst>
              <a:ext uri="{FF2B5EF4-FFF2-40B4-BE49-F238E27FC236}">
                <a16:creationId xmlns:a16="http://schemas.microsoft.com/office/drawing/2014/main" id="{C3D9B6B5-161A-410C-9E83-4A284DDF10D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tabel</a:t>
            </a:r>
          </a:p>
        </p:txBody>
      </p:sp>
      <p:grpSp>
        <p:nvGrpSpPr>
          <p:cNvPr id="131" name="Instructie">
            <a:extLst>
              <a:ext uri="{FF2B5EF4-FFF2-40B4-BE49-F238E27FC236}">
                <a16:creationId xmlns:a16="http://schemas.microsoft.com/office/drawing/2014/main" id="{C786B4AA-5A51-4772-9643-528A2C6FCDD3}"/>
              </a:ext>
            </a:extLst>
          </p:cNvPr>
          <p:cNvGrpSpPr/>
          <p:nvPr userDrawn="1"/>
        </p:nvGrpSpPr>
        <p:grpSpPr>
          <a:xfrm>
            <a:off x="-3437547" y="1434"/>
            <a:ext cx="3201327" cy="6001164"/>
            <a:chOff x="-3437547" y="1434"/>
            <a:chExt cx="3201327" cy="6001164"/>
          </a:xfrm>
        </p:grpSpPr>
        <p:cxnSp>
          <p:nvCxnSpPr>
            <p:cNvPr id="132" name="Rechte verbindingslijn 131">
              <a:extLst>
                <a:ext uri="{FF2B5EF4-FFF2-40B4-BE49-F238E27FC236}">
                  <a16:creationId xmlns:a16="http://schemas.microsoft.com/office/drawing/2014/main" id="{2C926267-17B2-43DB-A897-AFB8B457A7D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33" name="Ovaal 132">
              <a:extLst>
                <a:ext uri="{FF2B5EF4-FFF2-40B4-BE49-F238E27FC236}">
                  <a16:creationId xmlns:a16="http://schemas.microsoft.com/office/drawing/2014/main" id="{4757989C-F3CF-4CE6-A3FA-6ABAF71C9C4F}"/>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34" name="Rechthoek 133">
              <a:extLst>
                <a:ext uri="{FF2B5EF4-FFF2-40B4-BE49-F238E27FC236}">
                  <a16:creationId xmlns:a16="http://schemas.microsoft.com/office/drawing/2014/main" id="{3C8B7073-CE50-4885-B5FD-FE966BB1C46E}"/>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35" name="Ovaal 134">
              <a:extLst>
                <a:ext uri="{FF2B5EF4-FFF2-40B4-BE49-F238E27FC236}">
                  <a16:creationId xmlns:a16="http://schemas.microsoft.com/office/drawing/2014/main" id="{D1E2D60C-F03A-4B3C-BCFD-5C44E3A265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6" name="Rechthoek 135">
              <a:extLst>
                <a:ext uri="{FF2B5EF4-FFF2-40B4-BE49-F238E27FC236}">
                  <a16:creationId xmlns:a16="http://schemas.microsoft.com/office/drawing/2014/main" id="{4C3C7A59-948F-4E42-8CB9-3FC62B4D855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37" name="Ovaal 136">
              <a:extLst>
                <a:ext uri="{FF2B5EF4-FFF2-40B4-BE49-F238E27FC236}">
                  <a16:creationId xmlns:a16="http://schemas.microsoft.com/office/drawing/2014/main" id="{50BE677C-C8EE-4B2D-ACB7-1032FCEE1BB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8" name="Ovaal 137">
              <a:extLst>
                <a:ext uri="{FF2B5EF4-FFF2-40B4-BE49-F238E27FC236}">
                  <a16:creationId xmlns:a16="http://schemas.microsoft.com/office/drawing/2014/main" id="{20D3BCFF-7A1F-4524-8E41-FF647302FE79}"/>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9" name="Rechthoek 138">
              <a:extLst>
                <a:ext uri="{FF2B5EF4-FFF2-40B4-BE49-F238E27FC236}">
                  <a16:creationId xmlns:a16="http://schemas.microsoft.com/office/drawing/2014/main" id="{CF299AE6-8747-4BE3-8F58-9453B0699D35}"/>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40" name="Meer informatie">
              <a:extLst>
                <a:ext uri="{FF2B5EF4-FFF2-40B4-BE49-F238E27FC236}">
                  <a16:creationId xmlns:a16="http://schemas.microsoft.com/office/drawing/2014/main" id="{22100FDA-D952-4589-8AFD-1792BD8699B4}"/>
                </a:ext>
              </a:extLst>
            </p:cNvPr>
            <p:cNvGrpSpPr/>
            <p:nvPr userDrawn="1"/>
          </p:nvGrpSpPr>
          <p:grpSpPr>
            <a:xfrm>
              <a:off x="-3421298" y="5206936"/>
              <a:ext cx="3178515" cy="795662"/>
              <a:chOff x="-3741486" y="3387723"/>
              <a:chExt cx="3178515" cy="795662"/>
            </a:xfrm>
          </p:grpSpPr>
          <p:sp>
            <p:nvSpPr>
              <p:cNvPr id="225" name="Freeform 101">
                <a:extLst>
                  <a:ext uri="{FF2B5EF4-FFF2-40B4-BE49-F238E27FC236}">
                    <a16:creationId xmlns:a16="http://schemas.microsoft.com/office/drawing/2014/main" id="{20052190-2C93-4042-8D85-6211819A2CD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6" name="Rechthoek 225">
                <a:extLst>
                  <a:ext uri="{FF2B5EF4-FFF2-40B4-BE49-F238E27FC236}">
                    <a16:creationId xmlns:a16="http://schemas.microsoft.com/office/drawing/2014/main" id="{9ECE2A63-A086-438E-AAFF-95EE5A973392}"/>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7" name="Rechte verbindingslijn 226">
                <a:extLst>
                  <a:ext uri="{FF2B5EF4-FFF2-40B4-BE49-F238E27FC236}">
                    <a16:creationId xmlns:a16="http://schemas.microsoft.com/office/drawing/2014/main" id="{A7BF7EEB-61C8-4C94-87FF-CDAB13AF23F9}"/>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1" name="Rechthoek 140">
              <a:extLst>
                <a:ext uri="{FF2B5EF4-FFF2-40B4-BE49-F238E27FC236}">
                  <a16:creationId xmlns:a16="http://schemas.microsoft.com/office/drawing/2014/main" id="{7B018920-1798-430A-A1DD-37CE976978F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42" name="Ovaal 141">
              <a:extLst>
                <a:ext uri="{FF2B5EF4-FFF2-40B4-BE49-F238E27FC236}">
                  <a16:creationId xmlns:a16="http://schemas.microsoft.com/office/drawing/2014/main" id="{F1181835-A7B3-4BE4-A0E1-79D625ED558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id="{50E283B9-17AA-4723-9CD4-B904E97DAF1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4" name="Groep 143">
              <a:extLst>
                <a:ext uri="{FF2B5EF4-FFF2-40B4-BE49-F238E27FC236}">
                  <a16:creationId xmlns:a16="http://schemas.microsoft.com/office/drawing/2014/main" id="{6FFEC5A6-29FE-4A9B-ADA9-D5251D9F00D8}"/>
                </a:ext>
              </a:extLst>
            </p:cNvPr>
            <p:cNvGrpSpPr/>
            <p:nvPr userDrawn="1"/>
          </p:nvGrpSpPr>
          <p:grpSpPr>
            <a:xfrm>
              <a:off x="-3437547" y="349413"/>
              <a:ext cx="2933825" cy="558875"/>
              <a:chOff x="-3419346" y="368233"/>
              <a:chExt cx="3904920" cy="743862"/>
            </a:xfrm>
          </p:grpSpPr>
          <p:sp>
            <p:nvSpPr>
              <p:cNvPr id="173" name="Rechthoek 172">
                <a:extLst>
                  <a:ext uri="{FF2B5EF4-FFF2-40B4-BE49-F238E27FC236}">
                    <a16:creationId xmlns:a16="http://schemas.microsoft.com/office/drawing/2014/main" id="{448D638D-D026-4B72-93D7-E307A4A04BB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4" name="Rechte verbindingslijn 173">
                <a:extLst>
                  <a:ext uri="{FF2B5EF4-FFF2-40B4-BE49-F238E27FC236}">
                    <a16:creationId xmlns:a16="http://schemas.microsoft.com/office/drawing/2014/main" id="{78D662E4-9C55-43B5-91A8-6458B1F21FE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0501B07D-0109-45F7-B40F-678F29D01A4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6" name="Rechthoek 175">
                <a:extLst>
                  <a:ext uri="{FF2B5EF4-FFF2-40B4-BE49-F238E27FC236}">
                    <a16:creationId xmlns:a16="http://schemas.microsoft.com/office/drawing/2014/main" id="{59D6A4CE-171C-4A26-83EB-7910E36C9A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7" name="Groep 176">
                <a:extLst>
                  <a:ext uri="{FF2B5EF4-FFF2-40B4-BE49-F238E27FC236}">
                    <a16:creationId xmlns:a16="http://schemas.microsoft.com/office/drawing/2014/main" id="{BD583474-A114-4DA6-BF1C-B91745083CE7}"/>
                  </a:ext>
                </a:extLst>
              </p:cNvPr>
              <p:cNvGrpSpPr/>
              <p:nvPr userDrawn="1"/>
            </p:nvGrpSpPr>
            <p:grpSpPr>
              <a:xfrm>
                <a:off x="-3002834" y="720303"/>
                <a:ext cx="182598" cy="143759"/>
                <a:chOff x="-3310843" y="700986"/>
                <a:chExt cx="182598" cy="143759"/>
              </a:xfrm>
            </p:grpSpPr>
            <p:grpSp>
              <p:nvGrpSpPr>
                <p:cNvPr id="216" name="Groep 215">
                  <a:extLst>
                    <a:ext uri="{FF2B5EF4-FFF2-40B4-BE49-F238E27FC236}">
                      <a16:creationId xmlns:a16="http://schemas.microsoft.com/office/drawing/2014/main" id="{53AD05E2-2681-4EF7-98A1-17613C2C479F}"/>
                    </a:ext>
                  </a:extLst>
                </p:cNvPr>
                <p:cNvGrpSpPr/>
                <p:nvPr userDrawn="1"/>
              </p:nvGrpSpPr>
              <p:grpSpPr>
                <a:xfrm>
                  <a:off x="-3310843" y="700986"/>
                  <a:ext cx="182598" cy="143759"/>
                  <a:chOff x="-3310843" y="700986"/>
                  <a:chExt cx="182598" cy="143759"/>
                </a:xfrm>
              </p:grpSpPr>
              <p:cxnSp>
                <p:nvCxnSpPr>
                  <p:cNvPr id="220" name="Rechte verbindingslijn 219">
                    <a:extLst>
                      <a:ext uri="{FF2B5EF4-FFF2-40B4-BE49-F238E27FC236}">
                        <a16:creationId xmlns:a16="http://schemas.microsoft.com/office/drawing/2014/main" id="{E775B454-DEA5-4D6D-A593-FDD6168D47B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A7144F1C-14F2-49B9-9A6C-6467EF10430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2596893-35C7-4D03-98CE-3AF7E248F5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0F7E9683-D1BA-43B7-9EFD-1569F49F60E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68F1FB2-F1F9-437F-9435-F682F442BA3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7" name="Groep 216">
                  <a:extLst>
                    <a:ext uri="{FF2B5EF4-FFF2-40B4-BE49-F238E27FC236}">
                      <a16:creationId xmlns:a16="http://schemas.microsoft.com/office/drawing/2014/main" id="{C0DC6995-FB14-4613-8A7C-CBCC1223CBB4}"/>
                    </a:ext>
                  </a:extLst>
                </p:cNvPr>
                <p:cNvGrpSpPr/>
                <p:nvPr userDrawn="1"/>
              </p:nvGrpSpPr>
              <p:grpSpPr>
                <a:xfrm flipH="1">
                  <a:off x="-3310774" y="735854"/>
                  <a:ext cx="88801" cy="72568"/>
                  <a:chOff x="-2091059" y="1395403"/>
                  <a:chExt cx="157316" cy="128558"/>
                </a:xfrm>
              </p:grpSpPr>
              <p:sp>
                <p:nvSpPr>
                  <p:cNvPr id="218" name="Rechthoek 217">
                    <a:extLst>
                      <a:ext uri="{FF2B5EF4-FFF2-40B4-BE49-F238E27FC236}">
                        <a16:creationId xmlns:a16="http://schemas.microsoft.com/office/drawing/2014/main" id="{4158A001-003F-463E-9B57-B64D71CAB9E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9" name="Pijl: punthaak 218">
                    <a:extLst>
                      <a:ext uri="{FF2B5EF4-FFF2-40B4-BE49-F238E27FC236}">
                        <a16:creationId xmlns:a16="http://schemas.microsoft.com/office/drawing/2014/main" id="{F195117C-38D7-4102-9B5D-4162116180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8" name="Groep 177">
                <a:extLst>
                  <a:ext uri="{FF2B5EF4-FFF2-40B4-BE49-F238E27FC236}">
                    <a16:creationId xmlns:a16="http://schemas.microsoft.com/office/drawing/2014/main" id="{3C8A69EF-6C5A-4A64-9EA4-D92CC5B1CF85}"/>
                  </a:ext>
                </a:extLst>
              </p:cNvPr>
              <p:cNvGrpSpPr/>
              <p:nvPr userDrawn="1"/>
            </p:nvGrpSpPr>
            <p:grpSpPr>
              <a:xfrm>
                <a:off x="-3326107" y="720303"/>
                <a:ext cx="182598" cy="143759"/>
                <a:chOff x="-3634116" y="700986"/>
                <a:chExt cx="182598" cy="143759"/>
              </a:xfrm>
            </p:grpSpPr>
            <p:grpSp>
              <p:nvGrpSpPr>
                <p:cNvPr id="207" name="Groep 206">
                  <a:extLst>
                    <a:ext uri="{FF2B5EF4-FFF2-40B4-BE49-F238E27FC236}">
                      <a16:creationId xmlns:a16="http://schemas.microsoft.com/office/drawing/2014/main" id="{3A9D856F-2F0A-46B7-AD79-484FD5765533}"/>
                    </a:ext>
                  </a:extLst>
                </p:cNvPr>
                <p:cNvGrpSpPr/>
                <p:nvPr userDrawn="1"/>
              </p:nvGrpSpPr>
              <p:grpSpPr>
                <a:xfrm>
                  <a:off x="-3634116" y="700986"/>
                  <a:ext cx="182598" cy="143759"/>
                  <a:chOff x="-3634116" y="700986"/>
                  <a:chExt cx="182598" cy="143759"/>
                </a:xfrm>
              </p:grpSpPr>
              <p:cxnSp>
                <p:nvCxnSpPr>
                  <p:cNvPr id="211" name="Rechte verbindingslijn 210">
                    <a:extLst>
                      <a:ext uri="{FF2B5EF4-FFF2-40B4-BE49-F238E27FC236}">
                        <a16:creationId xmlns:a16="http://schemas.microsoft.com/office/drawing/2014/main" id="{4E807C1D-F49A-4636-9FCE-CAAA6D52457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F101ED28-BA22-4F03-BBD5-047E98BFB88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40BB84EB-E429-4695-8E3A-808DCFE5F94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91682CB5-7F7A-46D6-BDDF-6174860359B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9614F58F-0673-4149-8F19-1BBE584E7E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366757BF-34BB-4AEB-A49C-5EAD0195FFA5}"/>
                    </a:ext>
                  </a:extLst>
                </p:cNvPr>
                <p:cNvGrpSpPr/>
                <p:nvPr userDrawn="1"/>
              </p:nvGrpSpPr>
              <p:grpSpPr>
                <a:xfrm>
                  <a:off x="-3634047" y="735854"/>
                  <a:ext cx="88801" cy="72568"/>
                  <a:chOff x="-2091059" y="1395403"/>
                  <a:chExt cx="157316" cy="128558"/>
                </a:xfrm>
              </p:grpSpPr>
              <p:sp>
                <p:nvSpPr>
                  <p:cNvPr id="209" name="Rechthoek 208">
                    <a:extLst>
                      <a:ext uri="{FF2B5EF4-FFF2-40B4-BE49-F238E27FC236}">
                        <a16:creationId xmlns:a16="http://schemas.microsoft.com/office/drawing/2014/main" id="{C459B98F-4763-4472-A2E2-636FB29AED4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D163E36D-1ED0-44DF-981E-74279C966D2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id="{084AEC4D-0491-450E-B3D3-6EE59D71C9A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0" name="Rechte verbindingslijn 179">
                <a:extLst>
                  <a:ext uri="{FF2B5EF4-FFF2-40B4-BE49-F238E27FC236}">
                    <a16:creationId xmlns:a16="http://schemas.microsoft.com/office/drawing/2014/main" id="{A3E96F52-2742-4AF2-995E-7C2F1F32203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1" name="Groep 180">
                <a:extLst>
                  <a:ext uri="{FF2B5EF4-FFF2-40B4-BE49-F238E27FC236}">
                    <a16:creationId xmlns:a16="http://schemas.microsoft.com/office/drawing/2014/main" id="{FC0FC2A9-91EB-450E-9461-3380F4716DBF}"/>
                  </a:ext>
                </a:extLst>
              </p:cNvPr>
              <p:cNvGrpSpPr/>
              <p:nvPr userDrawn="1"/>
            </p:nvGrpSpPr>
            <p:grpSpPr>
              <a:xfrm>
                <a:off x="-2425037" y="370226"/>
                <a:ext cx="357690" cy="330595"/>
                <a:chOff x="-2721817" y="347336"/>
                <a:chExt cx="432805" cy="400021"/>
              </a:xfrm>
            </p:grpSpPr>
            <p:sp>
              <p:nvSpPr>
                <p:cNvPr id="196" name="Rechthoek 195">
                  <a:extLst>
                    <a:ext uri="{FF2B5EF4-FFF2-40B4-BE49-F238E27FC236}">
                      <a16:creationId xmlns:a16="http://schemas.microsoft.com/office/drawing/2014/main" id="{B4B37EE4-C57A-4E4A-ADF3-03CB107065B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7" name="Groep 196">
                  <a:extLst>
                    <a:ext uri="{FF2B5EF4-FFF2-40B4-BE49-F238E27FC236}">
                      <a16:creationId xmlns:a16="http://schemas.microsoft.com/office/drawing/2014/main" id="{D0511B4E-109C-4C0D-8BE6-9C841A1AB956}"/>
                    </a:ext>
                  </a:extLst>
                </p:cNvPr>
                <p:cNvGrpSpPr/>
                <p:nvPr userDrawn="1"/>
              </p:nvGrpSpPr>
              <p:grpSpPr>
                <a:xfrm>
                  <a:off x="-2652453" y="431583"/>
                  <a:ext cx="294076" cy="231526"/>
                  <a:chOff x="-3634116" y="700986"/>
                  <a:chExt cx="182598" cy="143759"/>
                </a:xfrm>
              </p:grpSpPr>
              <p:grpSp>
                <p:nvGrpSpPr>
                  <p:cNvPr id="198" name="Groep 197">
                    <a:extLst>
                      <a:ext uri="{FF2B5EF4-FFF2-40B4-BE49-F238E27FC236}">
                        <a16:creationId xmlns:a16="http://schemas.microsoft.com/office/drawing/2014/main" id="{DE9F2CA4-1939-46BF-9F34-B90E342BD3F0}"/>
                      </a:ext>
                    </a:extLst>
                  </p:cNvPr>
                  <p:cNvGrpSpPr/>
                  <p:nvPr userDrawn="1"/>
                </p:nvGrpSpPr>
                <p:grpSpPr>
                  <a:xfrm>
                    <a:off x="-3634116" y="700986"/>
                    <a:ext cx="182598" cy="143759"/>
                    <a:chOff x="-3634116" y="700986"/>
                    <a:chExt cx="182598" cy="143759"/>
                  </a:xfrm>
                </p:grpSpPr>
                <p:cxnSp>
                  <p:nvCxnSpPr>
                    <p:cNvPr id="202" name="Rechte verbindingslijn 201">
                      <a:extLst>
                        <a:ext uri="{FF2B5EF4-FFF2-40B4-BE49-F238E27FC236}">
                          <a16:creationId xmlns:a16="http://schemas.microsoft.com/office/drawing/2014/main" id="{77220708-D47B-4324-993D-2E24C5B92B0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6611C50B-3B6B-4E9D-AE54-816DA46369F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60549571-192A-4167-A43E-8357BC5D340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B6B334D-E2F9-4828-AC50-71259256B1E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8320710-2957-4014-A2D6-DA47901DA51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9" name="Groep 198">
                    <a:extLst>
                      <a:ext uri="{FF2B5EF4-FFF2-40B4-BE49-F238E27FC236}">
                        <a16:creationId xmlns:a16="http://schemas.microsoft.com/office/drawing/2014/main" id="{5D0BF555-4B46-490F-B1A0-023BB5DF71B1}"/>
                      </a:ext>
                    </a:extLst>
                  </p:cNvPr>
                  <p:cNvGrpSpPr/>
                  <p:nvPr userDrawn="1"/>
                </p:nvGrpSpPr>
                <p:grpSpPr>
                  <a:xfrm>
                    <a:off x="-3634047" y="735854"/>
                    <a:ext cx="88801" cy="72568"/>
                    <a:chOff x="-2091059" y="1395403"/>
                    <a:chExt cx="157316" cy="128558"/>
                  </a:xfrm>
                </p:grpSpPr>
                <p:sp>
                  <p:nvSpPr>
                    <p:cNvPr id="200" name="Rechthoek 199">
                      <a:extLst>
                        <a:ext uri="{FF2B5EF4-FFF2-40B4-BE49-F238E27FC236}">
                          <a16:creationId xmlns:a16="http://schemas.microsoft.com/office/drawing/2014/main" id="{035157A5-1E47-49C5-A3D6-5410CBA128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1" name="Pijl: punthaak 200">
                      <a:extLst>
                        <a:ext uri="{FF2B5EF4-FFF2-40B4-BE49-F238E27FC236}">
                          <a16:creationId xmlns:a16="http://schemas.microsoft.com/office/drawing/2014/main" id="{8CD523CA-1325-4CEA-80F2-87F70D8598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2" name="Groep 181">
                <a:extLst>
                  <a:ext uri="{FF2B5EF4-FFF2-40B4-BE49-F238E27FC236}">
                    <a16:creationId xmlns:a16="http://schemas.microsoft.com/office/drawing/2014/main" id="{60DA9272-8ABD-4458-833C-70B64CA7EA4F}"/>
                  </a:ext>
                </a:extLst>
              </p:cNvPr>
              <p:cNvGrpSpPr/>
              <p:nvPr userDrawn="1"/>
            </p:nvGrpSpPr>
            <p:grpSpPr>
              <a:xfrm>
                <a:off x="-2425037" y="781500"/>
                <a:ext cx="357690" cy="330595"/>
                <a:chOff x="-2721817" y="782525"/>
                <a:chExt cx="432805" cy="400021"/>
              </a:xfrm>
            </p:grpSpPr>
            <p:sp>
              <p:nvSpPr>
                <p:cNvPr id="185" name="Rechthoek 184">
                  <a:extLst>
                    <a:ext uri="{FF2B5EF4-FFF2-40B4-BE49-F238E27FC236}">
                      <a16:creationId xmlns:a16="http://schemas.microsoft.com/office/drawing/2014/main" id="{D2C30618-3E31-4CDB-9A94-880234196AD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6" name="Groep 185">
                  <a:extLst>
                    <a:ext uri="{FF2B5EF4-FFF2-40B4-BE49-F238E27FC236}">
                      <a16:creationId xmlns:a16="http://schemas.microsoft.com/office/drawing/2014/main" id="{F7893CF0-AC1B-4A86-B497-3E11B5CF69FB}"/>
                    </a:ext>
                  </a:extLst>
                </p:cNvPr>
                <p:cNvGrpSpPr/>
                <p:nvPr userDrawn="1"/>
              </p:nvGrpSpPr>
              <p:grpSpPr>
                <a:xfrm>
                  <a:off x="-2652453" y="866772"/>
                  <a:ext cx="294076" cy="231526"/>
                  <a:chOff x="-3310843" y="700986"/>
                  <a:chExt cx="182598" cy="143759"/>
                </a:xfrm>
              </p:grpSpPr>
              <p:grpSp>
                <p:nvGrpSpPr>
                  <p:cNvPr id="187" name="Groep 186">
                    <a:extLst>
                      <a:ext uri="{FF2B5EF4-FFF2-40B4-BE49-F238E27FC236}">
                        <a16:creationId xmlns:a16="http://schemas.microsoft.com/office/drawing/2014/main" id="{6C4A93EE-2A30-4B0E-959A-F47B56BE09A1}"/>
                      </a:ext>
                    </a:extLst>
                  </p:cNvPr>
                  <p:cNvGrpSpPr/>
                  <p:nvPr userDrawn="1"/>
                </p:nvGrpSpPr>
                <p:grpSpPr>
                  <a:xfrm>
                    <a:off x="-3310843" y="700986"/>
                    <a:ext cx="182598" cy="143759"/>
                    <a:chOff x="-3310843" y="700986"/>
                    <a:chExt cx="182598" cy="143759"/>
                  </a:xfrm>
                </p:grpSpPr>
                <p:cxnSp>
                  <p:nvCxnSpPr>
                    <p:cNvPr id="191" name="Rechte verbindingslijn 190">
                      <a:extLst>
                        <a:ext uri="{FF2B5EF4-FFF2-40B4-BE49-F238E27FC236}">
                          <a16:creationId xmlns:a16="http://schemas.microsoft.com/office/drawing/2014/main" id="{C94A3235-F016-4A75-B4C2-D4F56DEA155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041477D1-4221-4F8E-88FB-9ADAF55A572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713ED916-3DAC-4F83-8CBC-7AD1F76BB1E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7042CD27-5D60-473A-81EA-C6AA20B57F4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321D5C3-EED2-4D64-BECF-5813CEE1A5B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8" name="Groep 187">
                    <a:extLst>
                      <a:ext uri="{FF2B5EF4-FFF2-40B4-BE49-F238E27FC236}">
                        <a16:creationId xmlns:a16="http://schemas.microsoft.com/office/drawing/2014/main" id="{60EBD87A-A8CE-4858-B159-7A6179C1A1D9}"/>
                      </a:ext>
                    </a:extLst>
                  </p:cNvPr>
                  <p:cNvGrpSpPr/>
                  <p:nvPr userDrawn="1"/>
                </p:nvGrpSpPr>
                <p:grpSpPr>
                  <a:xfrm flipH="1">
                    <a:off x="-3310774" y="735854"/>
                    <a:ext cx="88801" cy="72568"/>
                    <a:chOff x="-2091059" y="1395403"/>
                    <a:chExt cx="157316" cy="128558"/>
                  </a:xfrm>
                </p:grpSpPr>
                <p:sp>
                  <p:nvSpPr>
                    <p:cNvPr id="189" name="Rechthoek 188">
                      <a:extLst>
                        <a:ext uri="{FF2B5EF4-FFF2-40B4-BE49-F238E27FC236}">
                          <a16:creationId xmlns:a16="http://schemas.microsoft.com/office/drawing/2014/main" id="{B67E09B0-E167-48B9-AF91-8E644CD3479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0" name="Pijl: punthaak 189">
                      <a:extLst>
                        <a:ext uri="{FF2B5EF4-FFF2-40B4-BE49-F238E27FC236}">
                          <a16:creationId xmlns:a16="http://schemas.microsoft.com/office/drawing/2014/main" id="{4C20B15B-9BF4-429D-B237-79203E4DDF7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83" name="Rechthoek 182">
                <a:extLst>
                  <a:ext uri="{FF2B5EF4-FFF2-40B4-BE49-F238E27FC236}">
                    <a16:creationId xmlns:a16="http://schemas.microsoft.com/office/drawing/2014/main" id="{67B4B15B-06B7-48CA-B5BC-7A9B51E46F0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4" name="Rechthoek 183">
                <a:extLst>
                  <a:ext uri="{FF2B5EF4-FFF2-40B4-BE49-F238E27FC236}">
                    <a16:creationId xmlns:a16="http://schemas.microsoft.com/office/drawing/2014/main" id="{F65CACEA-4113-4BB3-B9AB-D4B771FF77A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5" name="Rechte verbindingslijn 144">
              <a:extLst>
                <a:ext uri="{FF2B5EF4-FFF2-40B4-BE49-F238E27FC236}">
                  <a16:creationId xmlns:a16="http://schemas.microsoft.com/office/drawing/2014/main" id="{A932F109-C5A9-430C-B5C9-BD85B9E8013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6" name="Rechthoek 145">
              <a:extLst>
                <a:ext uri="{FF2B5EF4-FFF2-40B4-BE49-F238E27FC236}">
                  <a16:creationId xmlns:a16="http://schemas.microsoft.com/office/drawing/2014/main" id="{E4C16CC5-C8ED-48CC-A914-A80574BBFBC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47" name="Ovaal 146">
              <a:extLst>
                <a:ext uri="{FF2B5EF4-FFF2-40B4-BE49-F238E27FC236}">
                  <a16:creationId xmlns:a16="http://schemas.microsoft.com/office/drawing/2014/main" id="{43C46F66-4A87-4DEC-9635-E50FB687CC0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47">
              <a:extLst>
                <a:ext uri="{FF2B5EF4-FFF2-40B4-BE49-F238E27FC236}">
                  <a16:creationId xmlns:a16="http://schemas.microsoft.com/office/drawing/2014/main" id="{8EAF3AC2-45E4-48B5-9B89-E106D3007DF7}"/>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49" name="Ovaal 148">
              <a:extLst>
                <a:ext uri="{FF2B5EF4-FFF2-40B4-BE49-F238E27FC236}">
                  <a16:creationId xmlns:a16="http://schemas.microsoft.com/office/drawing/2014/main" id="{6A805154-3943-4781-A552-0B7D22391EB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6" name="Ovaal 165">
              <a:extLst>
                <a:ext uri="{FF2B5EF4-FFF2-40B4-BE49-F238E27FC236}">
                  <a16:creationId xmlns:a16="http://schemas.microsoft.com/office/drawing/2014/main" id="{385E6D45-6DAF-4D25-8472-A3A96B3B1C7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7" name="Rechthoek 166">
              <a:extLst>
                <a:ext uri="{FF2B5EF4-FFF2-40B4-BE49-F238E27FC236}">
                  <a16:creationId xmlns:a16="http://schemas.microsoft.com/office/drawing/2014/main" id="{701B77A1-56DB-4B97-B3F7-6B01D0430AD5}"/>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68" name="Ovaal 167">
              <a:extLst>
                <a:ext uri="{FF2B5EF4-FFF2-40B4-BE49-F238E27FC236}">
                  <a16:creationId xmlns:a16="http://schemas.microsoft.com/office/drawing/2014/main" id="{ABBBC047-CDF0-47B2-AA95-B5A4953530D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9" name="Rechthoek 168">
              <a:extLst>
                <a:ext uri="{FF2B5EF4-FFF2-40B4-BE49-F238E27FC236}">
                  <a16:creationId xmlns:a16="http://schemas.microsoft.com/office/drawing/2014/main" id="{79CE16E4-4085-41E5-817F-C77FCB859967}"/>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0" name="Rechthoek 169">
              <a:extLst>
                <a:ext uri="{FF2B5EF4-FFF2-40B4-BE49-F238E27FC236}">
                  <a16:creationId xmlns:a16="http://schemas.microsoft.com/office/drawing/2014/main" id="{776F9370-DE43-4E5E-8BCE-16B27D404D3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1" name="Rechthoek 170">
              <a:extLst>
                <a:ext uri="{FF2B5EF4-FFF2-40B4-BE49-F238E27FC236}">
                  <a16:creationId xmlns:a16="http://schemas.microsoft.com/office/drawing/2014/main" id="{E8A5787B-23C0-42C1-A71F-CEB6B2342457}"/>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2" name="Rechthoek 171">
              <a:extLst>
                <a:ext uri="{FF2B5EF4-FFF2-40B4-BE49-F238E27FC236}">
                  <a16:creationId xmlns:a16="http://schemas.microsoft.com/office/drawing/2014/main" id="{796EF5D2-BFF4-4B3D-A248-C532E5A1F9E0}"/>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28" name="Picture 5">
            <a:extLst>
              <a:ext uri="{FF2B5EF4-FFF2-40B4-BE49-F238E27FC236}">
                <a16:creationId xmlns:a16="http://schemas.microsoft.com/office/drawing/2014/main" id="{A2033F3E-41BF-409E-A308-721332F0E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29" name="Tijdelijke aanduiding voor titel 1">
            <a:extLst>
              <a:ext uri="{FF2B5EF4-FFF2-40B4-BE49-F238E27FC236}">
                <a16:creationId xmlns:a16="http://schemas.microsoft.com/office/drawing/2014/main" id="{1B6AF087-1A1D-4992-961C-E22832E1AA9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30" name="Tijdelijke aanduiding voor verticale tekst 2">
            <a:extLst>
              <a:ext uri="{FF2B5EF4-FFF2-40B4-BE49-F238E27FC236}">
                <a16:creationId xmlns:a16="http://schemas.microsoft.com/office/drawing/2014/main" id="{778968EE-1301-4FEB-A063-0FEB428174E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38989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tmplLst>
          <p:tmpl>
            <p:tnLst>
              <p:par>
                <p:cTn presetID="10" presetClass="entr" presetSubtype="0" fill="hold" nodeType="withEffect">
                  <p:stCondLst>
                    <p:cond delay="0"/>
                  </p:stCondLst>
                  <p:childTnLst>
                    <p:set>
                      <p:cBhvr>
                        <p:cTn dur="1" fill="hold">
                          <p:stCondLst>
                            <p:cond delay="0"/>
                          </p:stCondLst>
                        </p:cTn>
                        <p:tgtEl>
                          <p:spTgt spid="230"/>
                        </p:tgtEl>
                        <p:attrNameLst>
                          <p:attrName>style.visibility</p:attrName>
                        </p:attrNameLst>
                      </p:cBhvr>
                      <p:to>
                        <p:strVal val="visible"/>
                      </p:to>
                    </p:set>
                    <p:animEffect transition="in" filter="fade">
                      <p:cBhvr>
                        <p:cTn dur="1000"/>
                        <p:tgtEl>
                          <p:spTgt spid="23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Zalm">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EF03E0FA-47C4-425F-B015-B6829E3568CF}"/>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232A33"/>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Zalm</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3"/>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06665294-45A3-4BA2-A858-645C9A168826}" type="datetime1">
              <a:rPr lang="nl-NL" smtClean="0"/>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80014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98501" y="1700532"/>
            <a:ext cx="10772774" cy="4243053"/>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40" name="Instructie">
            <a:extLst>
              <a:ext uri="{FF2B5EF4-FFF2-40B4-BE49-F238E27FC236}">
                <a16:creationId xmlns:a16="http://schemas.microsoft.com/office/drawing/2014/main" id="{50BFFF81-43B9-49BC-9EF1-E3E74DA82F01}"/>
              </a:ext>
            </a:extLst>
          </p:cNvPr>
          <p:cNvGrpSpPr/>
          <p:nvPr userDrawn="1"/>
        </p:nvGrpSpPr>
        <p:grpSpPr>
          <a:xfrm>
            <a:off x="12391601" y="0"/>
            <a:ext cx="3183678" cy="3418198"/>
            <a:chOff x="12391601" y="0"/>
            <a:chExt cx="3183678" cy="3418198"/>
          </a:xfrm>
        </p:grpSpPr>
        <p:grpSp>
          <p:nvGrpSpPr>
            <p:cNvPr id="41" name="Meer informatie">
              <a:extLst>
                <a:ext uri="{FF2B5EF4-FFF2-40B4-BE49-F238E27FC236}">
                  <a16:creationId xmlns:a16="http://schemas.microsoft.com/office/drawing/2014/main" id="{9CF249E6-E173-4037-9D26-90803FDE5453}"/>
                </a:ext>
              </a:extLst>
            </p:cNvPr>
            <p:cNvGrpSpPr/>
            <p:nvPr userDrawn="1"/>
          </p:nvGrpSpPr>
          <p:grpSpPr>
            <a:xfrm>
              <a:off x="12396764" y="2622893"/>
              <a:ext cx="3178515" cy="795305"/>
              <a:chOff x="-3741486" y="3347116"/>
              <a:chExt cx="3178515" cy="795305"/>
            </a:xfrm>
          </p:grpSpPr>
          <p:sp>
            <p:nvSpPr>
              <p:cNvPr id="63" name="Freeform 101">
                <a:extLst>
                  <a:ext uri="{FF2B5EF4-FFF2-40B4-BE49-F238E27FC236}">
                    <a16:creationId xmlns:a16="http://schemas.microsoft.com/office/drawing/2014/main" id="{B4CF7A2D-E7EE-41A0-A2A0-46304A32498C}"/>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4" name="Rechthoek 63">
                <a:extLst>
                  <a:ext uri="{FF2B5EF4-FFF2-40B4-BE49-F238E27FC236}">
                    <a16:creationId xmlns:a16="http://schemas.microsoft.com/office/drawing/2014/main" id="{3B7C52ED-D9C4-42CB-B018-5FFD09D5C8C3}"/>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216EA85-D9EB-4C19-BC89-A7B9EAC375E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2" name="Rechthoek 41">
              <a:extLst>
                <a:ext uri="{FF2B5EF4-FFF2-40B4-BE49-F238E27FC236}">
                  <a16:creationId xmlns:a16="http://schemas.microsoft.com/office/drawing/2014/main" id="{52C6E4C6-C9FB-4B15-94CA-AEAB90938A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3" name="Ovaal 42">
              <a:extLst>
                <a:ext uri="{FF2B5EF4-FFF2-40B4-BE49-F238E27FC236}">
                  <a16:creationId xmlns:a16="http://schemas.microsoft.com/office/drawing/2014/main" id="{6D5FDBBE-66D5-492D-962F-BD52D0CDBB3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4" name="Rechte verbindingslijn 43">
              <a:extLst>
                <a:ext uri="{FF2B5EF4-FFF2-40B4-BE49-F238E27FC236}">
                  <a16:creationId xmlns:a16="http://schemas.microsoft.com/office/drawing/2014/main" id="{C8C96265-C298-4DB2-BC1A-AC61054C96E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5" name="Rechte verbindingslijn 44">
              <a:extLst>
                <a:ext uri="{FF2B5EF4-FFF2-40B4-BE49-F238E27FC236}">
                  <a16:creationId xmlns:a16="http://schemas.microsoft.com/office/drawing/2014/main" id="{DCC986E5-F079-414E-8FA6-C51051FEB4B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6" name="Rechthoek 45">
              <a:extLst>
                <a:ext uri="{FF2B5EF4-FFF2-40B4-BE49-F238E27FC236}">
                  <a16:creationId xmlns:a16="http://schemas.microsoft.com/office/drawing/2014/main" id="{F273546F-396C-4F5C-A4F0-7184714490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7" name="Ovaal 46">
              <a:extLst>
                <a:ext uri="{FF2B5EF4-FFF2-40B4-BE49-F238E27FC236}">
                  <a16:creationId xmlns:a16="http://schemas.microsoft.com/office/drawing/2014/main" id="{DE54072F-78CC-4DB4-93B5-70B6523DD2C0}"/>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8" name="Rechthoek 47">
              <a:extLst>
                <a:ext uri="{FF2B5EF4-FFF2-40B4-BE49-F238E27FC236}">
                  <a16:creationId xmlns:a16="http://schemas.microsoft.com/office/drawing/2014/main" id="{5F6396BF-AF93-431D-AEF4-C6C69565A15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9" name="Groep 48">
              <a:extLst>
                <a:ext uri="{FF2B5EF4-FFF2-40B4-BE49-F238E27FC236}">
                  <a16:creationId xmlns:a16="http://schemas.microsoft.com/office/drawing/2014/main" id="{9514B0F2-6C63-41D7-A81D-CD0B70B5F937}"/>
                </a:ext>
              </a:extLst>
            </p:cNvPr>
            <p:cNvGrpSpPr/>
            <p:nvPr userDrawn="1"/>
          </p:nvGrpSpPr>
          <p:grpSpPr>
            <a:xfrm>
              <a:off x="12757282" y="2184550"/>
              <a:ext cx="825500" cy="209550"/>
              <a:chOff x="13504624" y="2482850"/>
              <a:chExt cx="825500" cy="209550"/>
            </a:xfrm>
          </p:grpSpPr>
          <p:sp>
            <p:nvSpPr>
              <p:cNvPr id="60" name="Rechthoek 59">
                <a:extLst>
                  <a:ext uri="{FF2B5EF4-FFF2-40B4-BE49-F238E27FC236}">
                    <a16:creationId xmlns:a16="http://schemas.microsoft.com/office/drawing/2014/main" id="{9E6A79BC-FFC9-4419-919E-24BF783771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61" name="Rechte verbindingslijn 60">
                <a:extLst>
                  <a:ext uri="{FF2B5EF4-FFF2-40B4-BE49-F238E27FC236}">
                    <a16:creationId xmlns:a16="http://schemas.microsoft.com/office/drawing/2014/main" id="{AF58C6C2-172E-4A8F-8B99-FB351795948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2" name="Gelijkbenige driehoek 61">
                <a:extLst>
                  <a:ext uri="{FF2B5EF4-FFF2-40B4-BE49-F238E27FC236}">
                    <a16:creationId xmlns:a16="http://schemas.microsoft.com/office/drawing/2014/main" id="{D271654D-29EA-4CC3-B734-14329F83D06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50" name="Rechte verbindingslijn 49">
              <a:extLst>
                <a:ext uri="{FF2B5EF4-FFF2-40B4-BE49-F238E27FC236}">
                  <a16:creationId xmlns:a16="http://schemas.microsoft.com/office/drawing/2014/main" id="{EEE4DAD4-8955-4BF3-AEEC-1CF70C6F710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51" name="Tabel icoon">
              <a:extLst>
                <a:ext uri="{FF2B5EF4-FFF2-40B4-BE49-F238E27FC236}">
                  <a16:creationId xmlns:a16="http://schemas.microsoft.com/office/drawing/2014/main" id="{7D4FEE52-2935-43B9-A2E2-2AE6DB41203D}"/>
                </a:ext>
              </a:extLst>
            </p:cNvPr>
            <p:cNvGrpSpPr/>
            <p:nvPr userDrawn="1"/>
          </p:nvGrpSpPr>
          <p:grpSpPr>
            <a:xfrm>
              <a:off x="12757283" y="1133664"/>
              <a:ext cx="375500" cy="339168"/>
              <a:chOff x="6072040" y="3376043"/>
              <a:chExt cx="1227920" cy="1109109"/>
            </a:xfrm>
          </p:grpSpPr>
          <p:sp>
            <p:nvSpPr>
              <p:cNvPr id="52" name="Rechthoek 51">
                <a:extLst>
                  <a:ext uri="{FF2B5EF4-FFF2-40B4-BE49-F238E27FC236}">
                    <a16:creationId xmlns:a16="http://schemas.microsoft.com/office/drawing/2014/main" id="{38674A4E-FBD2-4838-80FA-D78FF56467B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CDE86B0C-BA11-4AB4-B95D-32BD34D12FBB}"/>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54" name="Rechte verbindingslijn 53">
                <a:extLst>
                  <a:ext uri="{FF2B5EF4-FFF2-40B4-BE49-F238E27FC236}">
                    <a16:creationId xmlns:a16="http://schemas.microsoft.com/office/drawing/2014/main" id="{57121513-0DCA-4D4E-8DF3-20B51F05A49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AAF46FB3-43C7-43D9-8715-CB11A08B5788}"/>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F36D830-B69B-4EE6-9B66-57B5535C529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C622AC65-7B81-45C3-9C2F-024D304F8D0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25F45740-4931-445F-86D5-6128EED7D5D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9" name="Rechthoek 58">
                <a:extLst>
                  <a:ext uri="{FF2B5EF4-FFF2-40B4-BE49-F238E27FC236}">
                    <a16:creationId xmlns:a16="http://schemas.microsoft.com/office/drawing/2014/main" id="{5FC11266-9C7F-4453-AE25-C1EE63663B7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5" name="Tekstvak 34">
            <a:extLst>
              <a:ext uri="{FF2B5EF4-FFF2-40B4-BE49-F238E27FC236}">
                <a16:creationId xmlns:a16="http://schemas.microsoft.com/office/drawing/2014/main" id="{744DD2B0-3368-4D3C-AEF4-BFE68E9CDB97}"/>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tabel</a:t>
            </a:r>
          </a:p>
        </p:txBody>
      </p:sp>
      <p:pic>
        <p:nvPicPr>
          <p:cNvPr id="33" name="Picture 5">
            <a:extLst>
              <a:ext uri="{FF2B5EF4-FFF2-40B4-BE49-F238E27FC236}">
                <a16:creationId xmlns:a16="http://schemas.microsoft.com/office/drawing/2014/main" id="{7DB04235-62C2-4A82-834E-757C48724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4" name="Tijdelijke aanduiding voor titel 1">
            <a:extLst>
              <a:ext uri="{FF2B5EF4-FFF2-40B4-BE49-F238E27FC236}">
                <a16:creationId xmlns:a16="http://schemas.microsoft.com/office/drawing/2014/main" id="{57B487B8-146B-4A49-A5A7-DF24D63C41D1}"/>
              </a:ext>
            </a:extLst>
          </p:cNvPr>
          <p:cNvSpPr>
            <a:spLocks noGrp="1"/>
          </p:cNvSpPr>
          <p:nvPr>
            <p:ph type="title" hasCustomPrompt="1"/>
          </p:nvPr>
        </p:nvSpPr>
        <p:spPr>
          <a:xfrm>
            <a:off x="692467" y="1024409"/>
            <a:ext cx="10772761"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388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9" name="Tijdelijke aanduiding voor SmartArt 8"/>
          <p:cNvSpPr>
            <a:spLocks noGrp="1"/>
          </p:cNvSpPr>
          <p:nvPr>
            <p:ph type="dgm" sz="quarter" idx="16" hasCustomPrompt="1"/>
          </p:nvPr>
        </p:nvSpPr>
        <p:spPr>
          <a:xfrm>
            <a:off x="692468" y="1714411"/>
            <a:ext cx="10778808" cy="4244400"/>
          </a:xfrm>
        </p:spPr>
        <p:txBody>
          <a:bodyPr vert="horz" lIns="0" tIns="0" rIns="0" bIns="1620000" rtlCol="0" anchor="ctr">
            <a:noAutofit/>
          </a:bodyPr>
          <a:lstStyle>
            <a:lvl1pPr>
              <a:defRPr lang="nl-NL" sz="1500" dirty="0">
                <a:solidFill>
                  <a:schemeClr val="tx1">
                    <a:lumMod val="50000"/>
                    <a:lumOff val="50000"/>
                  </a:schemeClr>
                </a:solidFill>
              </a:defRPr>
            </a:lvl1pPr>
          </a:lstStyle>
          <a:p>
            <a:pPr marL="0" lvl="0" indent="0" algn="ctr">
              <a:lnSpc>
                <a:spcPct val="90000"/>
              </a:lnSpc>
              <a:spcBef>
                <a:spcPts val="0"/>
              </a:spcBef>
              <a:spcAft>
                <a:spcPts val="0"/>
              </a:spcAft>
              <a:buNone/>
            </a:pPr>
            <a:r>
              <a:rPr lang="nl-NL" dirty="0"/>
              <a:t>Klik op het onderstaande icoon </a:t>
            </a:r>
            <a:br>
              <a:rPr lang="nl-NL" dirty="0"/>
            </a:br>
            <a:r>
              <a:rPr lang="nl-NL" dirty="0"/>
              <a:t>om een smart-art object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11" name="Instructie">
            <a:extLst>
              <a:ext uri="{FF2B5EF4-FFF2-40B4-BE49-F238E27FC236}">
                <a16:creationId xmlns:a16="http://schemas.microsoft.com/office/drawing/2014/main" id="{A341C061-76A3-48D5-8366-A7A75A9AF69D}"/>
              </a:ext>
            </a:extLst>
          </p:cNvPr>
          <p:cNvGrpSpPr/>
          <p:nvPr userDrawn="1"/>
        </p:nvGrpSpPr>
        <p:grpSpPr>
          <a:xfrm>
            <a:off x="12391601" y="0"/>
            <a:ext cx="3183678" cy="4084324"/>
            <a:chOff x="12391601" y="0"/>
            <a:chExt cx="3183678" cy="4084324"/>
          </a:xfrm>
        </p:grpSpPr>
        <p:sp>
          <p:nvSpPr>
            <p:cNvPr id="12" name="Rechthoek 11">
              <a:extLst>
                <a:ext uri="{FF2B5EF4-FFF2-40B4-BE49-F238E27FC236}">
                  <a16:creationId xmlns:a16="http://schemas.microsoft.com/office/drawing/2014/main" id="{9A410222-02F8-49E3-9F12-5C06EBE4698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3" name="Ovaal 12">
              <a:extLst>
                <a:ext uri="{FF2B5EF4-FFF2-40B4-BE49-F238E27FC236}">
                  <a16:creationId xmlns:a16="http://schemas.microsoft.com/office/drawing/2014/main" id="{F0954747-0FA3-48DD-BBBD-A72D7DB8AC7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93188085-22C0-4884-BBDD-4E4186E4EB5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 name="Rechte verbindingslijn 14">
              <a:extLst>
                <a:ext uri="{FF2B5EF4-FFF2-40B4-BE49-F238E27FC236}">
                  <a16:creationId xmlns:a16="http://schemas.microsoft.com/office/drawing/2014/main" id="{AB9B7FCB-D0A1-43B1-A8BA-68967DCEB96E}"/>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16" name="Rechthoek 15">
              <a:extLst>
                <a:ext uri="{FF2B5EF4-FFF2-40B4-BE49-F238E27FC236}">
                  <a16:creationId xmlns:a16="http://schemas.microsoft.com/office/drawing/2014/main" id="{3103CC53-6DB3-4429-9B8C-E5B33C1DA03B}"/>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 name="Rechte verbindingslijn 16">
              <a:extLst>
                <a:ext uri="{FF2B5EF4-FFF2-40B4-BE49-F238E27FC236}">
                  <a16:creationId xmlns:a16="http://schemas.microsoft.com/office/drawing/2014/main" id="{E157E871-EDD8-4B7D-A96A-6158D4D64996}"/>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18" name="Ovaal 17">
              <a:extLst>
                <a:ext uri="{FF2B5EF4-FFF2-40B4-BE49-F238E27FC236}">
                  <a16:creationId xmlns:a16="http://schemas.microsoft.com/office/drawing/2014/main" id="{5118BFB6-16EC-4662-95C8-F77DEB11F352}"/>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121D3202-244A-4C16-B38A-3A204C26BA3B}"/>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51B29E0A-5676-4160-99A9-7B081234086C}"/>
                </a:ext>
              </a:extLst>
            </p:cNvPr>
            <p:cNvGrpSpPr/>
            <p:nvPr userDrawn="1"/>
          </p:nvGrpSpPr>
          <p:grpSpPr>
            <a:xfrm>
              <a:off x="12757282" y="2471653"/>
              <a:ext cx="825500" cy="209550"/>
              <a:chOff x="13504624" y="2482850"/>
              <a:chExt cx="825500" cy="209550"/>
            </a:xfrm>
          </p:grpSpPr>
          <p:sp>
            <p:nvSpPr>
              <p:cNvPr id="36" name="Rechthoek 35">
                <a:extLst>
                  <a:ext uri="{FF2B5EF4-FFF2-40B4-BE49-F238E27FC236}">
                    <a16:creationId xmlns:a16="http://schemas.microsoft.com/office/drawing/2014/main" id="{159BCC7E-781C-4FBD-8572-9F9103A7B5B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37" name="Rechte verbindingslijn 36">
                <a:extLst>
                  <a:ext uri="{FF2B5EF4-FFF2-40B4-BE49-F238E27FC236}">
                    <a16:creationId xmlns:a16="http://schemas.microsoft.com/office/drawing/2014/main" id="{B2F692D8-D250-419D-A1D5-1F94566707F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8" name="Gelijkbenige driehoek 37">
                <a:extLst>
                  <a:ext uri="{FF2B5EF4-FFF2-40B4-BE49-F238E27FC236}">
                    <a16:creationId xmlns:a16="http://schemas.microsoft.com/office/drawing/2014/main" id="{40B47272-E716-47D1-9CF3-DF2101223C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1" name="Ovaal 20">
              <a:extLst>
                <a:ext uri="{FF2B5EF4-FFF2-40B4-BE49-F238E27FC236}">
                  <a16:creationId xmlns:a16="http://schemas.microsoft.com/office/drawing/2014/main" id="{B767B45C-98BC-429E-B45F-637DA9ACBC01}"/>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 name="Rechthoek 21">
              <a:extLst>
                <a:ext uri="{FF2B5EF4-FFF2-40B4-BE49-F238E27FC236}">
                  <a16:creationId xmlns:a16="http://schemas.microsoft.com/office/drawing/2014/main" id="{5923D790-4639-41BA-B8B5-4285FD99F711}"/>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3" name="Rechte verbindingslijn 22">
              <a:extLst>
                <a:ext uri="{FF2B5EF4-FFF2-40B4-BE49-F238E27FC236}">
                  <a16:creationId xmlns:a16="http://schemas.microsoft.com/office/drawing/2014/main" id="{7A49BA3B-E758-43E8-8FAE-29A72F89CC28}"/>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24" name="Groep 23">
              <a:extLst>
                <a:ext uri="{FF2B5EF4-FFF2-40B4-BE49-F238E27FC236}">
                  <a16:creationId xmlns:a16="http://schemas.microsoft.com/office/drawing/2014/main" id="{E8B98009-13BB-4525-B700-2AE5C2399BC8}"/>
                </a:ext>
              </a:extLst>
            </p:cNvPr>
            <p:cNvGrpSpPr/>
            <p:nvPr userDrawn="1"/>
          </p:nvGrpSpPr>
          <p:grpSpPr>
            <a:xfrm>
              <a:off x="12762292" y="1283764"/>
              <a:ext cx="390792" cy="312040"/>
              <a:chOff x="7741071" y="1082154"/>
              <a:chExt cx="589013" cy="470317"/>
            </a:xfrm>
          </p:grpSpPr>
          <p:sp>
            <p:nvSpPr>
              <p:cNvPr id="25" name="Pijl: punthaak 24">
                <a:extLst>
                  <a:ext uri="{FF2B5EF4-FFF2-40B4-BE49-F238E27FC236}">
                    <a16:creationId xmlns:a16="http://schemas.microsoft.com/office/drawing/2014/main" id="{012EAF51-A760-45A1-843F-31FA83DB7BC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26" name="Rechthoek 25">
                <a:extLst>
                  <a:ext uri="{FF2B5EF4-FFF2-40B4-BE49-F238E27FC236}">
                    <a16:creationId xmlns:a16="http://schemas.microsoft.com/office/drawing/2014/main" id="{10E7CD7D-5CCF-4078-B4A6-23FD9FBDDB6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27" name="Groep 26">
                <a:extLst>
                  <a:ext uri="{FF2B5EF4-FFF2-40B4-BE49-F238E27FC236}">
                    <a16:creationId xmlns:a16="http://schemas.microsoft.com/office/drawing/2014/main" id="{155B8C02-7170-4485-8302-B817EA200DA1}"/>
                  </a:ext>
                </a:extLst>
              </p:cNvPr>
              <p:cNvGrpSpPr/>
              <p:nvPr userDrawn="1"/>
            </p:nvGrpSpPr>
            <p:grpSpPr>
              <a:xfrm>
                <a:off x="7966294" y="1306401"/>
                <a:ext cx="308524" cy="31227"/>
                <a:chOff x="7966294" y="1306401"/>
                <a:chExt cx="308524" cy="31227"/>
              </a:xfrm>
            </p:grpSpPr>
            <p:sp>
              <p:nvSpPr>
                <p:cNvPr id="34" name="Ovaal 33">
                  <a:extLst>
                    <a:ext uri="{FF2B5EF4-FFF2-40B4-BE49-F238E27FC236}">
                      <a16:creationId xmlns:a16="http://schemas.microsoft.com/office/drawing/2014/main" id="{B200273B-D435-4543-843E-4A7D2032605D}"/>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5" name="Rechte verbindingslijn 34">
                  <a:extLst>
                    <a:ext uri="{FF2B5EF4-FFF2-40B4-BE49-F238E27FC236}">
                      <a16:creationId xmlns:a16="http://schemas.microsoft.com/office/drawing/2014/main" id="{3E2705C7-8E11-4F24-BD60-910FEB840493}"/>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8" name="Groep 27">
                <a:extLst>
                  <a:ext uri="{FF2B5EF4-FFF2-40B4-BE49-F238E27FC236}">
                    <a16:creationId xmlns:a16="http://schemas.microsoft.com/office/drawing/2014/main" id="{ABF7F489-9EE1-4049-BB55-051A1A05C7CF}"/>
                  </a:ext>
                </a:extLst>
              </p:cNvPr>
              <p:cNvGrpSpPr/>
              <p:nvPr userDrawn="1"/>
            </p:nvGrpSpPr>
            <p:grpSpPr>
              <a:xfrm>
                <a:off x="7966294" y="1381787"/>
                <a:ext cx="308524" cy="31227"/>
                <a:chOff x="7966294" y="1306401"/>
                <a:chExt cx="308524" cy="31227"/>
              </a:xfrm>
            </p:grpSpPr>
            <p:sp>
              <p:nvSpPr>
                <p:cNvPr id="32" name="Ovaal 31">
                  <a:extLst>
                    <a:ext uri="{FF2B5EF4-FFF2-40B4-BE49-F238E27FC236}">
                      <a16:creationId xmlns:a16="http://schemas.microsoft.com/office/drawing/2014/main" id="{0ACCE6FD-3F4F-449B-BDA2-316287693774}"/>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3" name="Rechte verbindingslijn 32">
                  <a:extLst>
                    <a:ext uri="{FF2B5EF4-FFF2-40B4-BE49-F238E27FC236}">
                      <a16:creationId xmlns:a16="http://schemas.microsoft.com/office/drawing/2014/main" id="{EB0EDD25-F0FD-4EE0-A160-B103118396D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9" name="Groep 28">
                <a:extLst>
                  <a:ext uri="{FF2B5EF4-FFF2-40B4-BE49-F238E27FC236}">
                    <a16:creationId xmlns:a16="http://schemas.microsoft.com/office/drawing/2014/main" id="{B779A8FF-7F9D-4A7F-813C-36261E7AC2D5}"/>
                  </a:ext>
                </a:extLst>
              </p:cNvPr>
              <p:cNvGrpSpPr/>
              <p:nvPr userDrawn="1"/>
            </p:nvGrpSpPr>
            <p:grpSpPr>
              <a:xfrm>
                <a:off x="7966294" y="1457173"/>
                <a:ext cx="308524" cy="31227"/>
                <a:chOff x="7966294" y="1306401"/>
                <a:chExt cx="308524" cy="31227"/>
              </a:xfrm>
            </p:grpSpPr>
            <p:sp>
              <p:nvSpPr>
                <p:cNvPr id="30" name="Ovaal 29">
                  <a:extLst>
                    <a:ext uri="{FF2B5EF4-FFF2-40B4-BE49-F238E27FC236}">
                      <a16:creationId xmlns:a16="http://schemas.microsoft.com/office/drawing/2014/main" id="{5435BD56-6689-4C5C-9B69-FD553B54E4F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1" name="Rechte verbindingslijn 30">
                  <a:extLst>
                    <a:ext uri="{FF2B5EF4-FFF2-40B4-BE49-F238E27FC236}">
                      <a16:creationId xmlns:a16="http://schemas.microsoft.com/office/drawing/2014/main" id="{ECA5F66D-8462-4A21-9B4D-B1A2E9812859}"/>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39" name="Tekstvak 38">
            <a:extLst>
              <a:ext uri="{FF2B5EF4-FFF2-40B4-BE49-F238E27FC236}">
                <a16:creationId xmlns:a16="http://schemas.microsoft.com/office/drawing/2014/main" id="{999D7DBD-7BCA-4D55-B54B-BE7FFC669A9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smart-art</a:t>
            </a:r>
          </a:p>
        </p:txBody>
      </p:sp>
      <p:pic>
        <p:nvPicPr>
          <p:cNvPr id="40" name="Picture 5">
            <a:extLst>
              <a:ext uri="{FF2B5EF4-FFF2-40B4-BE49-F238E27FC236}">
                <a16:creationId xmlns:a16="http://schemas.microsoft.com/office/drawing/2014/main" id="{3C276720-9B06-4C26-9C2A-5CA14655C6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7B4FBA-B3B0-4500-A104-81A2853FBC1D}"/>
              </a:ext>
            </a:extLst>
          </p:cNvPr>
          <p:cNvSpPr>
            <a:spLocks noGrp="1"/>
          </p:cNvSpPr>
          <p:nvPr>
            <p:ph type="title" hasCustomPrompt="1"/>
          </p:nvPr>
        </p:nvSpPr>
        <p:spPr/>
        <p:txBody>
          <a:bodyPr/>
          <a:lstStyle>
            <a:lvl1pPr>
              <a:defRPr/>
            </a:lvl1pPr>
          </a:lstStyle>
          <a:p>
            <a:r>
              <a:rPr lang="nl-NL" dirty="0"/>
              <a:t>Plaats hier je titel</a:t>
            </a:r>
          </a:p>
        </p:txBody>
      </p:sp>
    </p:spTree>
    <p:extLst>
      <p:ext uri="{BB962C8B-B14F-4D97-AF65-F5344CB8AC3E}">
        <p14:creationId xmlns:p14="http://schemas.microsoft.com/office/powerpoint/2010/main" val="24957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B502C9A5-716F-45E6-800B-D4D02CE26F90}" type="slidenum">
              <a:rPr lang="nl-NL" smtClean="0"/>
              <a:pPr/>
              <a:t>‹nr.›</a:t>
            </a:fld>
            <a:endParaRPr lang="nl-NL" dirty="0"/>
          </a:p>
        </p:txBody>
      </p:sp>
      <p:sp>
        <p:nvSpPr>
          <p:cNvPr id="7" name="Rechthoek 6"/>
          <p:cNvSpPr/>
          <p:nvPr userDrawn="1"/>
        </p:nvSpPr>
        <p:spPr>
          <a:xfrm>
            <a:off x="698500"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8" name="Rechthoek 7"/>
          <p:cNvSpPr/>
          <p:nvPr userDrawn="1"/>
        </p:nvSpPr>
        <p:spPr>
          <a:xfrm>
            <a:off x="3466524"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9" name="Rechthoek 8"/>
          <p:cNvSpPr/>
          <p:nvPr userDrawn="1"/>
        </p:nvSpPr>
        <p:spPr>
          <a:xfrm>
            <a:off x="6234548"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0" name="Rechthoek 9"/>
          <p:cNvSpPr/>
          <p:nvPr userDrawn="1"/>
        </p:nvSpPr>
        <p:spPr>
          <a:xfrm>
            <a:off x="9002571"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2" name="Rechthoek 11"/>
          <p:cNvSpPr/>
          <p:nvPr userDrawn="1"/>
        </p:nvSpPr>
        <p:spPr>
          <a:xfrm>
            <a:off x="698500"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3" name="Rechthoek 12"/>
          <p:cNvSpPr/>
          <p:nvPr userDrawn="1"/>
        </p:nvSpPr>
        <p:spPr>
          <a:xfrm>
            <a:off x="3466524"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4" name="Rechthoek 13"/>
          <p:cNvSpPr/>
          <p:nvPr userDrawn="1"/>
        </p:nvSpPr>
        <p:spPr>
          <a:xfrm>
            <a:off x="6234548"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5" name="Rechthoek 14"/>
          <p:cNvSpPr/>
          <p:nvPr userDrawn="1"/>
        </p:nvSpPr>
        <p:spPr>
          <a:xfrm>
            <a:off x="9002571"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7" name="Rechthoek 16"/>
          <p:cNvSpPr/>
          <p:nvPr userDrawn="1"/>
        </p:nvSpPr>
        <p:spPr>
          <a:xfrm>
            <a:off x="698500"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8" name="Rechthoek 17"/>
          <p:cNvSpPr/>
          <p:nvPr userDrawn="1"/>
        </p:nvSpPr>
        <p:spPr>
          <a:xfrm>
            <a:off x="3466524"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9" name="Rechthoek 18"/>
          <p:cNvSpPr/>
          <p:nvPr userDrawn="1"/>
        </p:nvSpPr>
        <p:spPr>
          <a:xfrm>
            <a:off x="6234548"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0" name="Rechthoek 19"/>
          <p:cNvSpPr/>
          <p:nvPr userDrawn="1"/>
        </p:nvSpPr>
        <p:spPr>
          <a:xfrm>
            <a:off x="9002571"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2" name="Tijdelijke aanduiding voor afbeelding 40"/>
          <p:cNvSpPr>
            <a:spLocks noGrp="1"/>
          </p:cNvSpPr>
          <p:nvPr userDrawn="1">
            <p:ph type="pic" sz="quarter" idx="14" hasCustomPrompt="1"/>
          </p:nvPr>
        </p:nvSpPr>
        <p:spPr>
          <a:xfrm>
            <a:off x="977500"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3" name="Tijdelijke aanduiding voor afbeelding 40"/>
          <p:cNvSpPr>
            <a:spLocks noGrp="1"/>
          </p:cNvSpPr>
          <p:nvPr userDrawn="1">
            <p:ph type="pic" sz="quarter" idx="15" hasCustomPrompt="1"/>
          </p:nvPr>
        </p:nvSpPr>
        <p:spPr>
          <a:xfrm>
            <a:off x="3745524"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4" name="Tijdelijke aanduiding voor afbeelding 40"/>
          <p:cNvSpPr>
            <a:spLocks noGrp="1"/>
          </p:cNvSpPr>
          <p:nvPr userDrawn="1">
            <p:ph type="pic" sz="quarter" idx="16" hasCustomPrompt="1"/>
          </p:nvPr>
        </p:nvSpPr>
        <p:spPr>
          <a:xfrm>
            <a:off x="6513548"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5" name="Tijdelijke aanduiding voor afbeelding 40"/>
          <p:cNvSpPr>
            <a:spLocks noGrp="1"/>
          </p:cNvSpPr>
          <p:nvPr userDrawn="1">
            <p:ph type="pic" sz="quarter" idx="17" hasCustomPrompt="1"/>
          </p:nvPr>
        </p:nvSpPr>
        <p:spPr>
          <a:xfrm>
            <a:off x="9281571"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7" name="Tijdelijke aanduiding voor afbeelding 40"/>
          <p:cNvSpPr>
            <a:spLocks noGrp="1"/>
          </p:cNvSpPr>
          <p:nvPr userDrawn="1">
            <p:ph type="pic" sz="quarter" idx="19" hasCustomPrompt="1"/>
          </p:nvPr>
        </p:nvSpPr>
        <p:spPr>
          <a:xfrm>
            <a:off x="977500"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8" name="Tijdelijke aanduiding voor afbeelding 40"/>
          <p:cNvSpPr>
            <a:spLocks noGrp="1"/>
          </p:cNvSpPr>
          <p:nvPr userDrawn="1">
            <p:ph type="pic" sz="quarter" idx="20" hasCustomPrompt="1"/>
          </p:nvPr>
        </p:nvSpPr>
        <p:spPr>
          <a:xfrm>
            <a:off x="3745524"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9" name="Tijdelijke aanduiding voor afbeelding 40"/>
          <p:cNvSpPr>
            <a:spLocks noGrp="1"/>
          </p:cNvSpPr>
          <p:nvPr userDrawn="1">
            <p:ph type="pic" sz="quarter" idx="21" hasCustomPrompt="1"/>
          </p:nvPr>
        </p:nvSpPr>
        <p:spPr>
          <a:xfrm>
            <a:off x="6513548"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0" name="Tijdelijke aanduiding voor afbeelding 40"/>
          <p:cNvSpPr>
            <a:spLocks noGrp="1"/>
          </p:cNvSpPr>
          <p:nvPr userDrawn="1">
            <p:ph type="pic" sz="quarter" idx="22" hasCustomPrompt="1"/>
          </p:nvPr>
        </p:nvSpPr>
        <p:spPr>
          <a:xfrm>
            <a:off x="9281571"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2" name="Tijdelijke aanduiding voor afbeelding 40"/>
          <p:cNvSpPr>
            <a:spLocks noGrp="1"/>
          </p:cNvSpPr>
          <p:nvPr userDrawn="1">
            <p:ph type="pic" sz="quarter" idx="24" hasCustomPrompt="1"/>
          </p:nvPr>
        </p:nvSpPr>
        <p:spPr>
          <a:xfrm>
            <a:off x="977500"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3" name="Tijdelijke aanduiding voor afbeelding 40"/>
          <p:cNvSpPr>
            <a:spLocks noGrp="1"/>
          </p:cNvSpPr>
          <p:nvPr userDrawn="1">
            <p:ph type="pic" sz="quarter" idx="25" hasCustomPrompt="1"/>
          </p:nvPr>
        </p:nvSpPr>
        <p:spPr>
          <a:xfrm>
            <a:off x="3745524"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4" name="Tijdelijke aanduiding voor afbeelding 40"/>
          <p:cNvSpPr>
            <a:spLocks noGrp="1"/>
          </p:cNvSpPr>
          <p:nvPr userDrawn="1">
            <p:ph type="pic" sz="quarter" idx="26" hasCustomPrompt="1"/>
          </p:nvPr>
        </p:nvSpPr>
        <p:spPr>
          <a:xfrm>
            <a:off x="6513548"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5" name="Tijdelijke aanduiding voor afbeelding 40"/>
          <p:cNvSpPr>
            <a:spLocks noGrp="1"/>
          </p:cNvSpPr>
          <p:nvPr userDrawn="1">
            <p:ph type="pic" sz="quarter" idx="27" hasCustomPrompt="1"/>
          </p:nvPr>
        </p:nvSpPr>
        <p:spPr>
          <a:xfrm>
            <a:off x="9281571"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grpSp>
        <p:nvGrpSpPr>
          <p:cNvPr id="106" name="Groep 105">
            <a:extLst>
              <a:ext uri="{FF2B5EF4-FFF2-40B4-BE49-F238E27FC236}">
                <a16:creationId xmlns:a16="http://schemas.microsoft.com/office/drawing/2014/main" id="{AAD5DEA3-CB42-46AF-9DFB-B33038CDE1A5}"/>
              </a:ext>
            </a:extLst>
          </p:cNvPr>
          <p:cNvGrpSpPr/>
          <p:nvPr userDrawn="1"/>
        </p:nvGrpSpPr>
        <p:grpSpPr>
          <a:xfrm>
            <a:off x="12372236" y="0"/>
            <a:ext cx="3307554" cy="6847413"/>
            <a:chOff x="12372236" y="0"/>
            <a:chExt cx="3307554" cy="6847413"/>
          </a:xfrm>
        </p:grpSpPr>
        <p:cxnSp>
          <p:nvCxnSpPr>
            <p:cNvPr id="107" name="Rechte verbindingslijn 106">
              <a:extLst>
                <a:ext uri="{FF2B5EF4-FFF2-40B4-BE49-F238E27FC236}">
                  <a16:creationId xmlns:a16="http://schemas.microsoft.com/office/drawing/2014/main" id="{B7F436AF-8FC9-43E6-AF35-7E07BEF9E141}"/>
                </a:ext>
              </a:extLst>
            </p:cNvPr>
            <p:cNvCxnSpPr>
              <a:cxnSpLocks/>
            </p:cNvCxnSpPr>
            <p:nvPr userDrawn="1"/>
          </p:nvCxnSpPr>
          <p:spPr>
            <a:xfrm>
              <a:off x="12383368" y="4422733"/>
              <a:ext cx="3178017" cy="0"/>
            </a:xfrm>
            <a:prstGeom prst="line">
              <a:avLst/>
            </a:prstGeom>
            <a:noFill/>
            <a:ln w="3175" cap="flat" cmpd="sng" algn="ctr">
              <a:solidFill>
                <a:schemeClr val="accent1"/>
              </a:solidFill>
              <a:prstDash val="solid"/>
            </a:ln>
            <a:effectLst/>
          </p:spPr>
        </p:cxnSp>
        <p:sp>
          <p:nvSpPr>
            <p:cNvPr id="108" name="Ovaal 107">
              <a:extLst>
                <a:ext uri="{FF2B5EF4-FFF2-40B4-BE49-F238E27FC236}">
                  <a16:creationId xmlns:a16="http://schemas.microsoft.com/office/drawing/2014/main" id="{C1D8942D-6F04-4AAC-A209-4136B8F173D6}"/>
                </a:ext>
              </a:extLst>
            </p:cNvPr>
            <p:cNvSpPr/>
            <p:nvPr userDrawn="1"/>
          </p:nvSpPr>
          <p:spPr>
            <a:xfrm>
              <a:off x="12372236" y="45444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109" name="Rechthoek 108">
              <a:extLst>
                <a:ext uri="{FF2B5EF4-FFF2-40B4-BE49-F238E27FC236}">
                  <a16:creationId xmlns:a16="http://schemas.microsoft.com/office/drawing/2014/main" id="{D8FC17CD-18C7-41FE-BBA0-A1C85CE4DE10}"/>
                </a:ext>
              </a:extLst>
            </p:cNvPr>
            <p:cNvSpPr/>
            <p:nvPr userDrawn="1"/>
          </p:nvSpPr>
          <p:spPr>
            <a:xfrm>
              <a:off x="12737918" y="4610548"/>
              <a:ext cx="2823467"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precies in het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afbeeldings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-kader te krijgen, klik op het pijltje onder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‘Aanpassen’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0" name="Groep 109">
              <a:extLst>
                <a:ext uri="{FF2B5EF4-FFF2-40B4-BE49-F238E27FC236}">
                  <a16:creationId xmlns:a16="http://schemas.microsoft.com/office/drawing/2014/main" id="{833D91C2-018B-4F29-B604-5E2529945381}"/>
                </a:ext>
              </a:extLst>
            </p:cNvPr>
            <p:cNvGrpSpPr/>
            <p:nvPr userDrawn="1"/>
          </p:nvGrpSpPr>
          <p:grpSpPr>
            <a:xfrm>
              <a:off x="12737916" y="5161495"/>
              <a:ext cx="1499406" cy="678267"/>
              <a:chOff x="12757283" y="5191603"/>
              <a:chExt cx="1499406" cy="678267"/>
            </a:xfrm>
          </p:grpSpPr>
          <p:sp>
            <p:nvSpPr>
              <p:cNvPr id="157" name="Rechthoek 156">
                <a:extLst>
                  <a:ext uri="{FF2B5EF4-FFF2-40B4-BE49-F238E27FC236}">
                    <a16:creationId xmlns:a16="http://schemas.microsoft.com/office/drawing/2014/main" id="{68D0A361-1899-47E9-BC2A-DE586622805F}"/>
                  </a:ext>
                </a:extLst>
              </p:cNvPr>
              <p:cNvSpPr/>
              <p:nvPr userDrawn="1"/>
            </p:nvSpPr>
            <p:spPr>
              <a:xfrm>
                <a:off x="12757283" y="5191603"/>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8" name="Rechthoek 157">
                <a:extLst>
                  <a:ext uri="{FF2B5EF4-FFF2-40B4-BE49-F238E27FC236}">
                    <a16:creationId xmlns:a16="http://schemas.microsoft.com/office/drawing/2014/main" id="{AA23577B-EAB7-4FC0-85DA-D5C3223BA0D1}"/>
                  </a:ext>
                </a:extLst>
              </p:cNvPr>
              <p:cNvSpPr/>
              <p:nvPr userDrawn="1"/>
            </p:nvSpPr>
            <p:spPr>
              <a:xfrm>
                <a:off x="12768263" y="5502992"/>
                <a:ext cx="1481137" cy="262014"/>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9" name="Tekstvak 158">
                <a:extLst>
                  <a:ext uri="{FF2B5EF4-FFF2-40B4-BE49-F238E27FC236}">
                    <a16:creationId xmlns:a16="http://schemas.microsoft.com/office/drawing/2014/main" id="{5002BFAA-13C2-4AC5-B5E5-6867C4DF270A}"/>
                  </a:ext>
                </a:extLst>
              </p:cNvPr>
              <p:cNvSpPr txBox="1"/>
              <p:nvPr userDrawn="1"/>
            </p:nvSpPr>
            <p:spPr>
              <a:xfrm>
                <a:off x="12997648" y="5230713"/>
                <a:ext cx="957818"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Opvullen</a:t>
                </a:r>
              </a:p>
            </p:txBody>
          </p:sp>
          <p:sp>
            <p:nvSpPr>
              <p:cNvPr id="160" name="Tekstvak 159">
                <a:extLst>
                  <a:ext uri="{FF2B5EF4-FFF2-40B4-BE49-F238E27FC236}">
                    <a16:creationId xmlns:a16="http://schemas.microsoft.com/office/drawing/2014/main" id="{19705D2E-32B3-4CF8-9144-C55E822E91C4}"/>
                  </a:ext>
                </a:extLst>
              </p:cNvPr>
              <p:cNvSpPr txBox="1"/>
              <p:nvPr userDrawn="1"/>
            </p:nvSpPr>
            <p:spPr>
              <a:xfrm>
                <a:off x="12984219" y="5551839"/>
                <a:ext cx="104580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Aanpassen</a:t>
                </a:r>
              </a:p>
            </p:txBody>
          </p:sp>
          <p:pic>
            <p:nvPicPr>
              <p:cNvPr id="161" name="Picture 3">
                <a:extLst>
                  <a:ext uri="{FF2B5EF4-FFF2-40B4-BE49-F238E27FC236}">
                    <a16:creationId xmlns:a16="http://schemas.microsoft.com/office/drawing/2014/main" id="{123AE866-1E27-4228-B51A-49F4B89FE4F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563853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Gelijkbenige driehoek 161">
                <a:extLst>
                  <a:ext uri="{FF2B5EF4-FFF2-40B4-BE49-F238E27FC236}">
                    <a16:creationId xmlns:a16="http://schemas.microsoft.com/office/drawing/2014/main" id="{8B2D67E9-D6E1-4FD4-93FD-99EB3544F0EC}"/>
                  </a:ext>
                </a:extLst>
              </p:cNvPr>
              <p:cNvSpPr/>
              <p:nvPr userDrawn="1"/>
            </p:nvSpPr>
            <p:spPr>
              <a:xfrm rot="5400000">
                <a:off x="14094210" y="5619821"/>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3" name="Groep 162">
                <a:extLst>
                  <a:ext uri="{FF2B5EF4-FFF2-40B4-BE49-F238E27FC236}">
                    <a16:creationId xmlns:a16="http://schemas.microsoft.com/office/drawing/2014/main" id="{5908CCEE-AE4F-4EC5-96AD-B84BBEF90AED}"/>
                  </a:ext>
                </a:extLst>
              </p:cNvPr>
              <p:cNvGrpSpPr/>
              <p:nvPr userDrawn="1"/>
            </p:nvGrpSpPr>
            <p:grpSpPr>
              <a:xfrm>
                <a:off x="12816093" y="5580077"/>
                <a:ext cx="194111" cy="107826"/>
                <a:chOff x="12834891" y="3555641"/>
                <a:chExt cx="431762" cy="239838"/>
              </a:xfrm>
            </p:grpSpPr>
            <p:sp>
              <p:nvSpPr>
                <p:cNvPr id="167" name="Rechthoek 166">
                  <a:extLst>
                    <a:ext uri="{FF2B5EF4-FFF2-40B4-BE49-F238E27FC236}">
                      <a16:creationId xmlns:a16="http://schemas.microsoft.com/office/drawing/2014/main" id="{A029D904-8DF3-4FAE-9724-D34569B1F7EA}"/>
                    </a:ext>
                  </a:extLst>
                </p:cNvPr>
                <p:cNvSpPr/>
                <p:nvPr userDrawn="1"/>
              </p:nvSpPr>
              <p:spPr>
                <a:xfrm>
                  <a:off x="12834891" y="3555641"/>
                  <a:ext cx="243392"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8" name="Rechthoek 167">
                  <a:extLst>
                    <a:ext uri="{FF2B5EF4-FFF2-40B4-BE49-F238E27FC236}">
                      <a16:creationId xmlns:a16="http://schemas.microsoft.com/office/drawing/2014/main" id="{55FB8522-6690-429A-B51B-852BDDE49261}"/>
                    </a:ext>
                  </a:extLst>
                </p:cNvPr>
                <p:cNvSpPr/>
                <p:nvPr userDrawn="1"/>
              </p:nvSpPr>
              <p:spPr>
                <a:xfrm>
                  <a:off x="13023258" y="3555641"/>
                  <a:ext cx="243395"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9" name="Rechthoek 168">
                  <a:extLst>
                    <a:ext uri="{FF2B5EF4-FFF2-40B4-BE49-F238E27FC236}">
                      <a16:creationId xmlns:a16="http://schemas.microsoft.com/office/drawing/2014/main" id="{FE1B7494-4F99-418C-8470-086F768CDC81}"/>
                    </a:ext>
                  </a:extLst>
                </p:cNvPr>
                <p:cNvSpPr/>
                <p:nvPr userDrawn="1"/>
              </p:nvSpPr>
              <p:spPr>
                <a:xfrm>
                  <a:off x="12923968" y="3555641"/>
                  <a:ext cx="243394" cy="239838"/>
                </a:xfrm>
                <a:prstGeom prst="rect">
                  <a:avLst/>
                </a:prstGeom>
                <a:solidFill>
                  <a:schemeClr val="bg1"/>
                </a:solidFill>
                <a:ln w="635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0" name="Ovaal 169">
                  <a:extLst>
                    <a:ext uri="{FF2B5EF4-FFF2-40B4-BE49-F238E27FC236}">
                      <a16:creationId xmlns:a16="http://schemas.microsoft.com/office/drawing/2014/main" id="{E72E4578-607F-47D6-8EA5-C7CF86D81FFE}"/>
                    </a:ext>
                  </a:extLst>
                </p:cNvPr>
                <p:cNvSpPr/>
                <p:nvPr userDrawn="1"/>
              </p:nvSpPr>
              <p:spPr>
                <a:xfrm>
                  <a:off x="13072246" y="3585939"/>
                  <a:ext cx="67157" cy="67157"/>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64" name="Groep 163">
                <a:extLst>
                  <a:ext uri="{FF2B5EF4-FFF2-40B4-BE49-F238E27FC236}">
                    <a16:creationId xmlns:a16="http://schemas.microsoft.com/office/drawing/2014/main" id="{89891C0A-F80F-4877-9A68-ECD40E1ECB18}"/>
                  </a:ext>
                </a:extLst>
              </p:cNvPr>
              <p:cNvGrpSpPr/>
              <p:nvPr userDrawn="1"/>
            </p:nvGrpSpPr>
            <p:grpSpPr>
              <a:xfrm>
                <a:off x="12830382" y="5279016"/>
                <a:ext cx="158395" cy="118609"/>
                <a:chOff x="12553949" y="5580076"/>
                <a:chExt cx="143995" cy="107826"/>
              </a:xfrm>
            </p:grpSpPr>
            <p:sp>
              <p:nvSpPr>
                <p:cNvPr id="165" name="Rechthoek 164">
                  <a:extLst>
                    <a:ext uri="{FF2B5EF4-FFF2-40B4-BE49-F238E27FC236}">
                      <a16:creationId xmlns:a16="http://schemas.microsoft.com/office/drawing/2014/main" id="{BC321198-24A7-4811-90E2-C09ED57FF79B}"/>
                    </a:ext>
                  </a:extLst>
                </p:cNvPr>
                <p:cNvSpPr/>
                <p:nvPr userDrawn="1"/>
              </p:nvSpPr>
              <p:spPr>
                <a:xfrm>
                  <a:off x="12553949" y="5580076"/>
                  <a:ext cx="143995" cy="107826"/>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6" name="Vrije vorm: vorm 165">
                  <a:extLst>
                    <a:ext uri="{FF2B5EF4-FFF2-40B4-BE49-F238E27FC236}">
                      <a16:creationId xmlns:a16="http://schemas.microsoft.com/office/drawing/2014/main" id="{8906D941-F2C9-4B72-AF24-9AC4B3439C76}"/>
                    </a:ext>
                  </a:extLst>
                </p:cNvPr>
                <p:cNvSpPr/>
                <p:nvPr userDrawn="1"/>
              </p:nvSpPr>
              <p:spPr>
                <a:xfrm>
                  <a:off x="12623393" y="5584031"/>
                  <a:ext cx="48592" cy="23094"/>
                </a:xfrm>
                <a:custGeom>
                  <a:avLst/>
                  <a:gdLst>
                    <a:gd name="connsiteX0" fmla="*/ 0 w 48592"/>
                    <a:gd name="connsiteY0" fmla="*/ 0 h 23094"/>
                    <a:gd name="connsiteX1" fmla="*/ 48592 w 48592"/>
                    <a:gd name="connsiteY1" fmla="*/ 0 h 23094"/>
                    <a:gd name="connsiteX2" fmla="*/ 42077 w 48592"/>
                    <a:gd name="connsiteY2" fmla="*/ 15729 h 23094"/>
                    <a:gd name="connsiteX3" fmla="*/ 24296 w 48592"/>
                    <a:gd name="connsiteY3" fmla="*/ 23094 h 23094"/>
                    <a:gd name="connsiteX4" fmla="*/ 6515 w 48592"/>
                    <a:gd name="connsiteY4" fmla="*/ 15729 h 2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 h="23094">
                      <a:moveTo>
                        <a:pt x="0" y="0"/>
                      </a:moveTo>
                      <a:lnTo>
                        <a:pt x="48592" y="0"/>
                      </a:lnTo>
                      <a:lnTo>
                        <a:pt x="42077" y="15729"/>
                      </a:lnTo>
                      <a:cubicBezTo>
                        <a:pt x="37526" y="20280"/>
                        <a:pt x="31240" y="23094"/>
                        <a:pt x="24296" y="23094"/>
                      </a:cubicBezTo>
                      <a:cubicBezTo>
                        <a:pt x="17352" y="23094"/>
                        <a:pt x="11066" y="20280"/>
                        <a:pt x="6515" y="15729"/>
                      </a:cubicBezTo>
                      <a:close/>
                    </a:path>
                  </a:pathLst>
                </a:cu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1" name="Rechthoek 110">
              <a:extLst>
                <a:ext uri="{FF2B5EF4-FFF2-40B4-BE49-F238E27FC236}">
                  <a16:creationId xmlns:a16="http://schemas.microsoft.com/office/drawing/2014/main" id="{1207CEDA-0F4F-4E4E-A7E8-298D6C3307AE}"/>
                </a:ext>
              </a:extLst>
            </p:cNvPr>
            <p:cNvSpPr/>
            <p:nvPr userDrawn="1"/>
          </p:nvSpPr>
          <p:spPr>
            <a:xfrm>
              <a:off x="12383866" y="0"/>
              <a:ext cx="3295924" cy="191611"/>
            </a:xfrm>
            <a:prstGeom prst="rect">
              <a:avLst/>
            </a:prstGeom>
            <a:noFill/>
            <a:ln w="25400" cap="flat" cmpd="sng" algn="ctr">
              <a:noFill/>
              <a:prstDash val="solid"/>
            </a:ln>
            <a:effectLst/>
          </p:spPr>
          <p:txBody>
            <a:bodyPr lIns="0" tIns="0" rIns="0" bIns="0" rtlCol="0" anchor="ct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KLANTLOGO invoegen/veranderen</a:t>
              </a:r>
            </a:p>
          </p:txBody>
        </p:sp>
        <p:sp>
          <p:nvSpPr>
            <p:cNvPr id="112" name="Ovaal 111">
              <a:extLst>
                <a:ext uri="{FF2B5EF4-FFF2-40B4-BE49-F238E27FC236}">
                  <a16:creationId xmlns:a16="http://schemas.microsoft.com/office/drawing/2014/main" id="{9F12C1A9-6FB1-4325-A15E-59E581D928C6}"/>
                </a:ext>
              </a:extLst>
            </p:cNvPr>
            <p:cNvSpPr/>
            <p:nvPr userDrawn="1"/>
          </p:nvSpPr>
          <p:spPr>
            <a:xfrm>
              <a:off x="12378205"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70024452-3E05-4D44-8E82-1F452E5A0ADE}"/>
                </a:ext>
              </a:extLst>
            </p:cNvPr>
            <p:cNvCxnSpPr>
              <a:cxnSpLocks/>
            </p:cNvCxnSpPr>
            <p:nvPr userDrawn="1"/>
          </p:nvCxnSpPr>
          <p:spPr>
            <a:xfrm>
              <a:off x="12383865" y="241635"/>
              <a:ext cx="3178017" cy="0"/>
            </a:xfrm>
            <a:prstGeom prst="line">
              <a:avLst/>
            </a:prstGeom>
            <a:noFill/>
            <a:ln w="3175" cap="flat" cmpd="sng" algn="ctr">
              <a:solidFill>
                <a:schemeClr val="accent1"/>
              </a:solidFill>
              <a:prstDash val="solid"/>
            </a:ln>
            <a:effectLst/>
          </p:spPr>
        </p:cxnSp>
        <p:cxnSp>
          <p:nvCxnSpPr>
            <p:cNvPr id="114" name="Rechte verbindingslijn 113">
              <a:extLst>
                <a:ext uri="{FF2B5EF4-FFF2-40B4-BE49-F238E27FC236}">
                  <a16:creationId xmlns:a16="http://schemas.microsoft.com/office/drawing/2014/main" id="{C8410A2A-9CCA-4A97-A655-00488AC91B64}"/>
                </a:ext>
              </a:extLst>
            </p:cNvPr>
            <p:cNvCxnSpPr>
              <a:cxnSpLocks/>
            </p:cNvCxnSpPr>
            <p:nvPr userDrawn="1"/>
          </p:nvCxnSpPr>
          <p:spPr>
            <a:xfrm>
              <a:off x="12383865" y="1577933"/>
              <a:ext cx="3178017" cy="0"/>
            </a:xfrm>
            <a:prstGeom prst="line">
              <a:avLst/>
            </a:prstGeom>
            <a:noFill/>
            <a:ln w="3175" cap="flat" cmpd="sng" algn="ctr">
              <a:solidFill>
                <a:schemeClr val="accent1"/>
              </a:solidFill>
              <a:prstDash val="solid"/>
            </a:ln>
            <a:effectLst/>
          </p:spPr>
        </p:cxnSp>
        <p:sp>
          <p:nvSpPr>
            <p:cNvPr id="115" name="Rechthoek 114">
              <a:extLst>
                <a:ext uri="{FF2B5EF4-FFF2-40B4-BE49-F238E27FC236}">
                  <a16:creationId xmlns:a16="http://schemas.microsoft.com/office/drawing/2014/main" id="{A7D3C671-873E-4FF4-A461-E6B43F2E3934}"/>
                </a:ext>
              </a:extLst>
            </p:cNvPr>
            <p:cNvSpPr/>
            <p:nvPr userDrawn="1"/>
          </p:nvSpPr>
          <p:spPr>
            <a:xfrm>
              <a:off x="12743886"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logo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logo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6" name="Groep 115">
              <a:extLst>
                <a:ext uri="{FF2B5EF4-FFF2-40B4-BE49-F238E27FC236}">
                  <a16:creationId xmlns:a16="http://schemas.microsoft.com/office/drawing/2014/main" id="{DB85D4D3-293C-4058-834B-B2753FE4150C}"/>
                </a:ext>
              </a:extLst>
            </p:cNvPr>
            <p:cNvGrpSpPr/>
            <p:nvPr userDrawn="1"/>
          </p:nvGrpSpPr>
          <p:grpSpPr>
            <a:xfrm>
              <a:off x="12383368" y="5946257"/>
              <a:ext cx="3178515" cy="901156"/>
              <a:chOff x="12396764" y="4300582"/>
              <a:chExt cx="3178515" cy="901156"/>
            </a:xfrm>
          </p:grpSpPr>
          <p:grpSp>
            <p:nvGrpSpPr>
              <p:cNvPr id="152" name="Meer informatie">
                <a:extLst>
                  <a:ext uri="{FF2B5EF4-FFF2-40B4-BE49-F238E27FC236}">
                    <a16:creationId xmlns:a16="http://schemas.microsoft.com/office/drawing/2014/main" id="{0C1EC843-08C6-49EE-8197-AD26718EDE04}"/>
                  </a:ext>
                </a:extLst>
              </p:cNvPr>
              <p:cNvGrpSpPr/>
              <p:nvPr userDrawn="1"/>
            </p:nvGrpSpPr>
            <p:grpSpPr>
              <a:xfrm>
                <a:off x="12396764" y="4418465"/>
                <a:ext cx="3178515" cy="783273"/>
                <a:chOff x="-3741486" y="3386444"/>
                <a:chExt cx="3178515" cy="783273"/>
              </a:xfrm>
            </p:grpSpPr>
            <p:sp>
              <p:nvSpPr>
                <p:cNvPr id="154" name="Freeform 101">
                  <a:extLst>
                    <a:ext uri="{FF2B5EF4-FFF2-40B4-BE49-F238E27FC236}">
                      <a16:creationId xmlns:a16="http://schemas.microsoft.com/office/drawing/2014/main" id="{8350AE7D-360D-4AB1-867C-FE5CBBDE3B1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55" name="Rechthoek 154">
                  <a:extLst>
                    <a:ext uri="{FF2B5EF4-FFF2-40B4-BE49-F238E27FC236}">
                      <a16:creationId xmlns:a16="http://schemas.microsoft.com/office/drawing/2014/main" id="{614E8C60-A79B-4855-B3FC-F390E4A9AD2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6" name="Rechte verbindingslijn 155">
                  <a:extLst>
                    <a:ext uri="{FF2B5EF4-FFF2-40B4-BE49-F238E27FC236}">
                      <a16:creationId xmlns:a16="http://schemas.microsoft.com/office/drawing/2014/main" id="{7B1CF339-C13A-4264-9A55-48EE2B4AC6F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53" name="Rechte verbindingslijn 152">
                <a:extLst>
                  <a:ext uri="{FF2B5EF4-FFF2-40B4-BE49-F238E27FC236}">
                    <a16:creationId xmlns:a16="http://schemas.microsoft.com/office/drawing/2014/main" id="{A3C9295C-15B1-431F-9589-8EF6A1D6AF32}"/>
                  </a:ext>
                </a:extLst>
              </p:cNvPr>
              <p:cNvCxnSpPr>
                <a:cxnSpLocks/>
              </p:cNvCxnSpPr>
              <p:nvPr userDrawn="1"/>
            </p:nvCxnSpPr>
            <p:spPr>
              <a:xfrm>
                <a:off x="12397261" y="4300582"/>
                <a:ext cx="3178017" cy="0"/>
              </a:xfrm>
              <a:prstGeom prst="line">
                <a:avLst/>
              </a:prstGeom>
              <a:noFill/>
              <a:ln w="3175" cap="flat" cmpd="sng" algn="ctr">
                <a:solidFill>
                  <a:schemeClr val="accent1"/>
                </a:solidFill>
                <a:prstDash val="solid"/>
              </a:ln>
              <a:effectLst/>
            </p:spPr>
          </p:cxnSp>
        </p:grpSp>
        <p:sp>
          <p:nvSpPr>
            <p:cNvPr id="117" name="Ovaal 116">
              <a:extLst>
                <a:ext uri="{FF2B5EF4-FFF2-40B4-BE49-F238E27FC236}">
                  <a16:creationId xmlns:a16="http://schemas.microsoft.com/office/drawing/2014/main" id="{703AA250-41EF-4271-9907-3465CD1B729E}"/>
                </a:ext>
              </a:extLst>
            </p:cNvPr>
            <p:cNvSpPr/>
            <p:nvPr userDrawn="1"/>
          </p:nvSpPr>
          <p:spPr>
            <a:xfrm>
              <a:off x="12378205"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17B91947-3902-45EB-ACA7-0F32B731BF82}"/>
                </a:ext>
              </a:extLst>
            </p:cNvPr>
            <p:cNvSpPr/>
            <p:nvPr userDrawn="1"/>
          </p:nvSpPr>
          <p:spPr>
            <a:xfrm>
              <a:off x="12743886"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logo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E2DA181C-21E0-46D1-B491-1CD6DC3F1EED}"/>
                </a:ext>
              </a:extLst>
            </p:cNvPr>
            <p:cNvGrpSpPr/>
            <p:nvPr userDrawn="1"/>
          </p:nvGrpSpPr>
          <p:grpSpPr>
            <a:xfrm>
              <a:off x="12743886" y="2184550"/>
              <a:ext cx="825500" cy="209550"/>
              <a:chOff x="13504624" y="2482850"/>
              <a:chExt cx="825500" cy="209550"/>
            </a:xfrm>
          </p:grpSpPr>
          <p:sp>
            <p:nvSpPr>
              <p:cNvPr id="149" name="Rechthoek 148">
                <a:extLst>
                  <a:ext uri="{FF2B5EF4-FFF2-40B4-BE49-F238E27FC236}">
                    <a16:creationId xmlns:a16="http://schemas.microsoft.com/office/drawing/2014/main" id="{7CE239D3-C288-4939-BA0D-1EE9813162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F230BB6E-C92C-492B-9374-2B3B3AD8546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76B6D739-BF59-47E4-9069-1747404877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0" name="Groep 119">
              <a:extLst>
                <a:ext uri="{FF2B5EF4-FFF2-40B4-BE49-F238E27FC236}">
                  <a16:creationId xmlns:a16="http://schemas.microsoft.com/office/drawing/2014/main" id="{A8DF06E2-32C7-4460-A541-690F0D97395C}"/>
                </a:ext>
              </a:extLst>
            </p:cNvPr>
            <p:cNvGrpSpPr/>
            <p:nvPr userDrawn="1"/>
          </p:nvGrpSpPr>
          <p:grpSpPr>
            <a:xfrm>
              <a:off x="12743886" y="1141626"/>
              <a:ext cx="294789" cy="318834"/>
              <a:chOff x="14466489" y="1001522"/>
              <a:chExt cx="290627" cy="314333"/>
            </a:xfrm>
          </p:grpSpPr>
          <p:sp>
            <p:nvSpPr>
              <p:cNvPr id="143" name="Rechthoek 142">
                <a:extLst>
                  <a:ext uri="{FF2B5EF4-FFF2-40B4-BE49-F238E27FC236}">
                    <a16:creationId xmlns:a16="http://schemas.microsoft.com/office/drawing/2014/main" id="{4EC78C39-077A-43D7-8781-9DF2C5985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4" name="Ovaal 143">
                <a:extLst>
                  <a:ext uri="{FF2B5EF4-FFF2-40B4-BE49-F238E27FC236}">
                    <a16:creationId xmlns:a16="http://schemas.microsoft.com/office/drawing/2014/main" id="{D734611A-5586-4544-8792-E4565C0E8D4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5" name="Vrije vorm: vorm 144">
                <a:extLst>
                  <a:ext uri="{FF2B5EF4-FFF2-40B4-BE49-F238E27FC236}">
                    <a16:creationId xmlns:a16="http://schemas.microsoft.com/office/drawing/2014/main" id="{AEDF9E2E-007A-4952-BFD3-B07251D0062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6" name="Rechthoek: afgeronde hoeken 145">
                <a:extLst>
                  <a:ext uri="{FF2B5EF4-FFF2-40B4-BE49-F238E27FC236}">
                    <a16:creationId xmlns:a16="http://schemas.microsoft.com/office/drawing/2014/main" id="{3045D2AA-E1CB-4748-8C79-F8BBDB3388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47" name="Rechte verbindingslijn 146">
                <a:extLst>
                  <a:ext uri="{FF2B5EF4-FFF2-40B4-BE49-F238E27FC236}">
                    <a16:creationId xmlns:a16="http://schemas.microsoft.com/office/drawing/2014/main" id="{C1743198-72E4-4A45-8858-8BFD9738BFC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Rechte verbindingslijn 147">
                <a:extLst>
                  <a:ext uri="{FF2B5EF4-FFF2-40B4-BE49-F238E27FC236}">
                    <a16:creationId xmlns:a16="http://schemas.microsoft.com/office/drawing/2014/main" id="{FA6F503D-4D4D-499A-B3A3-32593C3C4148}"/>
                  </a:ext>
                </a:extLst>
              </p:cNvPr>
              <p:cNvCxnSpPr>
                <a:cxnSpLocks/>
                <a:stCxn id="14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71BB1E3F-2F47-49B9-BBBE-8607ADCB9C43}"/>
                </a:ext>
              </a:extLst>
            </p:cNvPr>
            <p:cNvSpPr/>
            <p:nvPr userDrawn="1"/>
          </p:nvSpPr>
          <p:spPr>
            <a:xfrm>
              <a:off x="12378205"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05875747-BA8B-4408-8478-C440BCF9FD99}"/>
                </a:ext>
              </a:extLst>
            </p:cNvPr>
            <p:cNvSpPr/>
            <p:nvPr userDrawn="1"/>
          </p:nvSpPr>
          <p:spPr>
            <a:xfrm>
              <a:off x="12743886" y="2684014"/>
              <a:ext cx="2817499"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het logo en met de hoekjes het logokader.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A9332B6C-AF95-43FE-AA4B-DE22658BF58F}"/>
                </a:ext>
              </a:extLst>
            </p:cNvPr>
            <p:cNvCxnSpPr>
              <a:cxnSpLocks/>
            </p:cNvCxnSpPr>
            <p:nvPr userDrawn="1"/>
          </p:nvCxnSpPr>
          <p:spPr>
            <a:xfrm>
              <a:off x="12383865" y="2499789"/>
              <a:ext cx="3178017"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2359F903-DAF0-4A2E-8C26-060AE37C8017}"/>
                </a:ext>
              </a:extLst>
            </p:cNvPr>
            <p:cNvGrpSpPr/>
            <p:nvPr userDrawn="1"/>
          </p:nvGrpSpPr>
          <p:grpSpPr>
            <a:xfrm>
              <a:off x="12683118" y="3695270"/>
              <a:ext cx="514284" cy="1958432"/>
              <a:chOff x="12683118" y="3566062"/>
              <a:chExt cx="514284" cy="1958432"/>
            </a:xfrm>
          </p:grpSpPr>
          <p:grpSp>
            <p:nvGrpSpPr>
              <p:cNvPr id="125" name="Groep 124">
                <a:extLst>
                  <a:ext uri="{FF2B5EF4-FFF2-40B4-BE49-F238E27FC236}">
                    <a16:creationId xmlns:a16="http://schemas.microsoft.com/office/drawing/2014/main" id="{DE85F23B-6AF1-4A26-BED2-741BC4379EEB}"/>
                  </a:ext>
                </a:extLst>
              </p:cNvPr>
              <p:cNvGrpSpPr/>
              <p:nvPr userDrawn="1"/>
            </p:nvGrpSpPr>
            <p:grpSpPr>
              <a:xfrm>
                <a:off x="13021883" y="3815672"/>
                <a:ext cx="120512" cy="121043"/>
                <a:chOff x="13096169" y="3602278"/>
                <a:chExt cx="145820" cy="146462"/>
              </a:xfrm>
            </p:grpSpPr>
            <p:sp>
              <p:nvSpPr>
                <p:cNvPr id="141" name="Rechthoek 140">
                  <a:extLst>
                    <a:ext uri="{FF2B5EF4-FFF2-40B4-BE49-F238E27FC236}">
                      <a16:creationId xmlns:a16="http://schemas.microsoft.com/office/drawing/2014/main" id="{3CFD8E87-4EA4-47E5-A050-58BF1DEE3C0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2" name="Rechthoek 141">
                  <a:extLst>
                    <a:ext uri="{FF2B5EF4-FFF2-40B4-BE49-F238E27FC236}">
                      <a16:creationId xmlns:a16="http://schemas.microsoft.com/office/drawing/2014/main" id="{A19E861F-CC10-4AEA-8219-459FCAC95B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6" name="Groep 125">
                <a:extLst>
                  <a:ext uri="{FF2B5EF4-FFF2-40B4-BE49-F238E27FC236}">
                    <a16:creationId xmlns:a16="http://schemas.microsoft.com/office/drawing/2014/main" id="{B111461D-91F8-4DAB-BF52-2CCB5ED21124}"/>
                  </a:ext>
                </a:extLst>
              </p:cNvPr>
              <p:cNvGrpSpPr/>
              <p:nvPr userDrawn="1"/>
            </p:nvGrpSpPr>
            <p:grpSpPr>
              <a:xfrm rot="10800000">
                <a:off x="12987080" y="3782920"/>
                <a:ext cx="120512" cy="121043"/>
                <a:chOff x="13096169" y="3602278"/>
                <a:chExt cx="145820" cy="146462"/>
              </a:xfrm>
            </p:grpSpPr>
            <p:sp>
              <p:nvSpPr>
                <p:cNvPr id="139" name="Rechthoek 138">
                  <a:extLst>
                    <a:ext uri="{FF2B5EF4-FFF2-40B4-BE49-F238E27FC236}">
                      <a16:creationId xmlns:a16="http://schemas.microsoft.com/office/drawing/2014/main" id="{B83B7AFC-E423-4647-A1BC-5C7978850C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a:extLst>
                    <a:ext uri="{FF2B5EF4-FFF2-40B4-BE49-F238E27FC236}">
                      <a16:creationId xmlns:a16="http://schemas.microsoft.com/office/drawing/2014/main" id="{594C8B0D-B733-4F11-A476-BA0AEC9DFA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7" name="Rechthoek 126">
                <a:extLst>
                  <a:ext uri="{FF2B5EF4-FFF2-40B4-BE49-F238E27FC236}">
                    <a16:creationId xmlns:a16="http://schemas.microsoft.com/office/drawing/2014/main" id="{A5B93147-33DB-4312-AA91-03B74AAB77F6}"/>
                  </a:ext>
                </a:extLst>
              </p:cNvPr>
              <p:cNvSpPr/>
              <p:nvPr userDrawn="1"/>
            </p:nvSpPr>
            <p:spPr>
              <a:xfrm>
                <a:off x="12683118" y="3968253"/>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28" name="Gelijkbenige driehoek 127">
                <a:extLst>
                  <a:ext uri="{FF2B5EF4-FFF2-40B4-BE49-F238E27FC236}">
                    <a16:creationId xmlns:a16="http://schemas.microsoft.com/office/drawing/2014/main" id="{420FA302-A949-4288-AFFE-4360FCF8C93B}"/>
                  </a:ext>
                </a:extLst>
              </p:cNvPr>
              <p:cNvSpPr/>
              <p:nvPr userDrawn="1"/>
            </p:nvSpPr>
            <p:spPr>
              <a:xfrm rot="10800000">
                <a:off x="12904364" y="4136712"/>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9" name="Groep 128">
                <a:extLst>
                  <a:ext uri="{FF2B5EF4-FFF2-40B4-BE49-F238E27FC236}">
                    <a16:creationId xmlns:a16="http://schemas.microsoft.com/office/drawing/2014/main" id="{BC1E733B-96EF-4D32-B424-340F57BB6C12}"/>
                  </a:ext>
                </a:extLst>
              </p:cNvPr>
              <p:cNvGrpSpPr/>
              <p:nvPr userDrawn="1"/>
            </p:nvGrpSpPr>
            <p:grpSpPr>
              <a:xfrm>
                <a:off x="12756326" y="3566062"/>
                <a:ext cx="341295" cy="1958432"/>
                <a:chOff x="12756326" y="3566062"/>
                <a:chExt cx="341295" cy="1958432"/>
              </a:xfrm>
            </p:grpSpPr>
            <p:grpSp>
              <p:nvGrpSpPr>
                <p:cNvPr id="130" name="Groep 129">
                  <a:extLst>
                    <a:ext uri="{FF2B5EF4-FFF2-40B4-BE49-F238E27FC236}">
                      <a16:creationId xmlns:a16="http://schemas.microsoft.com/office/drawing/2014/main" id="{F1D8D5E4-B86B-4573-AFCB-DCBC65ADDB39}"/>
                    </a:ext>
                  </a:extLst>
                </p:cNvPr>
                <p:cNvGrpSpPr/>
                <p:nvPr userDrawn="1"/>
              </p:nvGrpSpPr>
              <p:grpSpPr>
                <a:xfrm>
                  <a:off x="12756326" y="3566062"/>
                  <a:ext cx="341295" cy="325542"/>
                  <a:chOff x="12909684" y="1276143"/>
                  <a:chExt cx="443906" cy="423419"/>
                </a:xfrm>
              </p:grpSpPr>
              <p:sp>
                <p:nvSpPr>
                  <p:cNvPr id="136" name="Rechthoek 135">
                    <a:extLst>
                      <a:ext uri="{FF2B5EF4-FFF2-40B4-BE49-F238E27FC236}">
                        <a16:creationId xmlns:a16="http://schemas.microsoft.com/office/drawing/2014/main" id="{27C039D8-4C11-43A4-A906-87149FDF201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7" name="Rechthoek 136">
                    <a:extLst>
                      <a:ext uri="{FF2B5EF4-FFF2-40B4-BE49-F238E27FC236}">
                        <a16:creationId xmlns:a16="http://schemas.microsoft.com/office/drawing/2014/main" id="{3C55D480-7890-4B88-B1A3-A2B1D74D014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Ovaal 137">
                    <a:extLst>
                      <a:ext uri="{FF2B5EF4-FFF2-40B4-BE49-F238E27FC236}">
                        <a16:creationId xmlns:a16="http://schemas.microsoft.com/office/drawing/2014/main" id="{1BF900C8-48F8-41E0-881E-485E21F716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31" name="Rechthoek 7">
                  <a:extLst>
                    <a:ext uri="{FF2B5EF4-FFF2-40B4-BE49-F238E27FC236}">
                      <a16:creationId xmlns:a16="http://schemas.microsoft.com/office/drawing/2014/main" id="{35A9AE27-B7A1-4311-8E1E-635BC194E645}"/>
                    </a:ext>
                  </a:extLst>
                </p:cNvPr>
                <p:cNvSpPr/>
                <p:nvPr userDrawn="1"/>
              </p:nvSpPr>
              <p:spPr>
                <a:xfrm>
                  <a:off x="12851095" y="3676650"/>
                  <a:ext cx="98143" cy="8286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2" name="Rechthoek 7">
                  <a:extLst>
                    <a:ext uri="{FF2B5EF4-FFF2-40B4-BE49-F238E27FC236}">
                      <a16:creationId xmlns:a16="http://schemas.microsoft.com/office/drawing/2014/main" id="{483597D8-FE93-4C76-A2E2-E9C8A28C0A9E}"/>
                    </a:ext>
                  </a:extLst>
                </p:cNvPr>
                <p:cNvSpPr/>
                <p:nvPr userDrawn="1"/>
              </p:nvSpPr>
              <p:spPr>
                <a:xfrm>
                  <a:off x="12763459" y="3647980"/>
                  <a:ext cx="128355" cy="11153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3" name="Rechthoek 7">
                  <a:extLst>
                    <a:ext uri="{FF2B5EF4-FFF2-40B4-BE49-F238E27FC236}">
                      <a16:creationId xmlns:a16="http://schemas.microsoft.com/office/drawing/2014/main" id="{C61B615F-89A5-447B-9261-ECE94DCF3B84}"/>
                    </a:ext>
                  </a:extLst>
                </p:cNvPr>
                <p:cNvSpPr/>
                <p:nvPr userDrawn="1"/>
              </p:nvSpPr>
              <p:spPr>
                <a:xfrm>
                  <a:off x="12892088" y="5170762"/>
                  <a:ext cx="71588" cy="6044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4" name="Rechthoek 7">
                  <a:extLst>
                    <a:ext uri="{FF2B5EF4-FFF2-40B4-BE49-F238E27FC236}">
                      <a16:creationId xmlns:a16="http://schemas.microsoft.com/office/drawing/2014/main" id="{012D1DEF-0381-49B9-B9DF-BA3615952480}"/>
                    </a:ext>
                  </a:extLst>
                </p:cNvPr>
                <p:cNvSpPr/>
                <p:nvPr userDrawn="1"/>
              </p:nvSpPr>
              <p:spPr>
                <a:xfrm>
                  <a:off x="12821049" y="5157167"/>
                  <a:ext cx="85203" cy="74036"/>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Rechthoek 7">
                  <a:extLst>
                    <a:ext uri="{FF2B5EF4-FFF2-40B4-BE49-F238E27FC236}">
                      <a16:creationId xmlns:a16="http://schemas.microsoft.com/office/drawing/2014/main" id="{C974F9A2-56B4-44AA-A46F-2D7C1E7BE754}"/>
                    </a:ext>
                  </a:extLst>
                </p:cNvPr>
                <p:cNvSpPr/>
                <p:nvPr userDrawn="1"/>
              </p:nvSpPr>
              <p:spPr>
                <a:xfrm>
                  <a:off x="12842181" y="5457002"/>
                  <a:ext cx="77672" cy="6749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sp>
        <p:nvSpPr>
          <p:cNvPr id="96" name="Tekstvak 95">
            <a:extLst>
              <a:ext uri="{FF2B5EF4-FFF2-40B4-BE49-F238E27FC236}">
                <a16:creationId xmlns:a16="http://schemas.microsoft.com/office/drawing/2014/main" id="{7F3B5EEF-DBCA-4ED8-ADFB-DB80FFC32B57}"/>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slide</a:t>
            </a:r>
          </a:p>
        </p:txBody>
      </p:sp>
      <p:pic>
        <p:nvPicPr>
          <p:cNvPr id="95" name="Picture 5">
            <a:extLst>
              <a:ext uri="{FF2B5EF4-FFF2-40B4-BE49-F238E27FC236}">
                <a16:creationId xmlns:a16="http://schemas.microsoft.com/office/drawing/2014/main" id="{050301E0-E7A1-4E39-99D5-0EE5B86453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5389AF-D131-4E83-A5D6-AF70802E2E81}"/>
              </a:ext>
            </a:extLst>
          </p:cNvPr>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850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6" presetClass="emph" presetSubtype="0" accel="50000" decel="50000" autoRev="1" fill="hold" grpId="1" nodeType="withEffect">
                                  <p:stCondLst>
                                    <p:cond delay="100"/>
                                  </p:stCondLst>
                                  <p:childTnLst>
                                    <p:animScale>
                                      <p:cBhvr>
                                        <p:cTn id="11" dur="500" fill="hold"/>
                                        <p:tgtEl>
                                          <p:spTgt spid="22"/>
                                        </p:tgtEl>
                                      </p:cBhvr>
                                      <p:by x="102500" y="102500"/>
                                    </p:animScale>
                                  </p:childTnLst>
                                </p:cTn>
                              </p:par>
                              <p:par>
                                <p:cTn id="12" presetID="10" presetClass="entr" presetSubtype="0" fill="hold" grpId="0"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6" presetClass="emph" presetSubtype="0" accel="50000" decel="50000" autoRev="1" fill="hold" grpId="1" nodeType="withEffect">
                                  <p:stCondLst>
                                    <p:cond delay="200"/>
                                  </p:stCondLst>
                                  <p:childTnLst>
                                    <p:animScale>
                                      <p:cBhvr>
                                        <p:cTn id="21" dur="500" fill="hold"/>
                                        <p:tgtEl>
                                          <p:spTgt spid="23"/>
                                        </p:tgtEl>
                                      </p:cBhvr>
                                      <p:by x="102500" y="102500"/>
                                    </p:animScale>
                                  </p:childTnLst>
                                </p:cTn>
                              </p:par>
                              <p:par>
                                <p:cTn id="22" presetID="10" presetClass="entr" presetSubtype="0"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27"/>
                                        </p:tgtEl>
                                      </p:cBhvr>
                                      <p:by x="102500" y="102500"/>
                                    </p:animScale>
                                  </p:childTnLst>
                                </p:cTn>
                              </p:par>
                              <p:par>
                                <p:cTn id="32" presetID="10" presetClass="entr" presetSubtype="0"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6" presetClass="emph" presetSubtype="0" accel="50000" decel="50000" autoRev="1" fill="hold" grpId="1" nodeType="withEffect">
                                  <p:stCondLst>
                                    <p:cond delay="400"/>
                                  </p:stCondLst>
                                  <p:childTnLst>
                                    <p:animScale>
                                      <p:cBhvr>
                                        <p:cTn id="41" dur="500" fill="hold"/>
                                        <p:tgtEl>
                                          <p:spTgt spid="24"/>
                                        </p:tgtEl>
                                      </p:cBhvr>
                                      <p:by x="102500" y="102500"/>
                                    </p:animScale>
                                  </p:childTnLst>
                                </p:cTn>
                              </p:par>
                              <p:par>
                                <p:cTn id="42" presetID="10" presetClass="entr" presetSubtype="0" fill="hold" grpId="0" nodeType="withEffect">
                                  <p:stCondLst>
                                    <p:cond delay="4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6" presetClass="emph" presetSubtype="0" accel="50000" decel="50000" autoRev="1" fill="hold" grpId="1" nodeType="withEffect">
                                  <p:stCondLst>
                                    <p:cond delay="500"/>
                                  </p:stCondLst>
                                  <p:childTnLst>
                                    <p:animScale>
                                      <p:cBhvr>
                                        <p:cTn id="51" dur="500" fill="hold"/>
                                        <p:tgtEl>
                                          <p:spTgt spid="28"/>
                                        </p:tgtEl>
                                      </p:cBhvr>
                                      <p:by x="102500" y="102500"/>
                                    </p:animScale>
                                  </p:childTnLst>
                                </p:cTn>
                              </p:par>
                              <p:par>
                                <p:cTn id="52" presetID="10" presetClass="entr" presetSubtype="0"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6" presetClass="emph" presetSubtype="0" accel="50000" decel="50000" autoRev="1" fill="hold" grpId="1" nodeType="withEffect">
                                  <p:stCondLst>
                                    <p:cond delay="600"/>
                                  </p:stCondLst>
                                  <p:childTnLst>
                                    <p:animScale>
                                      <p:cBhvr>
                                        <p:cTn id="61" dur="500" fill="hold"/>
                                        <p:tgtEl>
                                          <p:spTgt spid="32"/>
                                        </p:tgtEl>
                                      </p:cBhvr>
                                      <p:by x="102500" y="102500"/>
                                    </p:animScale>
                                  </p:childTnLst>
                                </p:cTn>
                              </p:par>
                              <p:par>
                                <p:cTn id="62" presetID="10" presetClass="entr" presetSubtype="0" fill="hold" grpId="0" nodeType="withEffect">
                                  <p:stCondLst>
                                    <p:cond delay="6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6" presetClass="emph" presetSubtype="0" accel="50000" decel="50000" autoRev="1" fill="hold" grpId="1" nodeType="withEffect">
                                  <p:stCondLst>
                                    <p:cond delay="700"/>
                                  </p:stCondLst>
                                  <p:childTnLst>
                                    <p:animScale>
                                      <p:cBhvr>
                                        <p:cTn id="71" dur="500" fill="hold"/>
                                        <p:tgtEl>
                                          <p:spTgt spid="25"/>
                                        </p:tgtEl>
                                      </p:cBhvr>
                                      <p:by x="102500" y="102500"/>
                                    </p:animScale>
                                  </p:childTnLst>
                                </p:cTn>
                              </p:par>
                              <p:par>
                                <p:cTn id="72" presetID="10" presetClass="entr" presetSubtype="0" fill="hold" grpId="0" nodeType="withEffect">
                                  <p:stCondLst>
                                    <p:cond delay="70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childTnLst>
                                </p:cTn>
                              </p:par>
                              <p:par>
                                <p:cTn id="75" presetID="53" presetClass="entr" presetSubtype="16" fill="hold" grpId="0" nodeType="withEffect">
                                  <p:stCondLst>
                                    <p:cond delay="8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6" presetClass="emph" presetSubtype="0" accel="50000" decel="50000" autoRev="1" fill="hold" grpId="1" nodeType="withEffect">
                                  <p:stCondLst>
                                    <p:cond delay="800"/>
                                  </p:stCondLst>
                                  <p:childTnLst>
                                    <p:animScale>
                                      <p:cBhvr>
                                        <p:cTn id="81" dur="500" fill="hold"/>
                                        <p:tgtEl>
                                          <p:spTgt spid="29"/>
                                        </p:tgtEl>
                                      </p:cBhvr>
                                      <p:by x="102500" y="102500"/>
                                    </p:animScale>
                                  </p:childTnLst>
                                </p:cTn>
                              </p:par>
                              <p:par>
                                <p:cTn id="82" presetID="10" presetClass="entr" presetSubtype="0" fill="hold" grpId="0" nodeType="withEffect">
                                  <p:stCondLst>
                                    <p:cond delay="80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childTnLst>
                                </p:cTn>
                              </p:par>
                              <p:par>
                                <p:cTn id="85" presetID="53" presetClass="entr" presetSubtype="16" fill="hold" grpId="0" nodeType="withEffect">
                                  <p:stCondLst>
                                    <p:cond delay="9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6" presetClass="emph" presetSubtype="0" accel="50000" decel="50000" autoRev="1" fill="hold" grpId="1" nodeType="withEffect">
                                  <p:stCondLst>
                                    <p:cond delay="900"/>
                                  </p:stCondLst>
                                  <p:childTnLst>
                                    <p:animScale>
                                      <p:cBhvr>
                                        <p:cTn id="91" dur="500" fill="hold"/>
                                        <p:tgtEl>
                                          <p:spTgt spid="33"/>
                                        </p:tgtEl>
                                      </p:cBhvr>
                                      <p:by x="102500" y="102500"/>
                                    </p:animScale>
                                  </p:childTnLst>
                                </p:cTn>
                              </p:par>
                              <p:par>
                                <p:cTn id="92" presetID="10" presetClass="entr" presetSubtype="0" fill="hold" grpId="0" nodeType="withEffect">
                                  <p:stCondLst>
                                    <p:cond delay="9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childTnLst>
                                </p:cTn>
                              </p:par>
                              <p:par>
                                <p:cTn id="95" presetID="53" presetClass="entr" presetSubtype="16" fill="hold" grpId="0" nodeType="withEffect">
                                  <p:stCondLst>
                                    <p:cond delay="11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6" presetClass="emph" presetSubtype="0" accel="50000" decel="50000" autoRev="1" fill="hold" grpId="1" nodeType="withEffect">
                                  <p:stCondLst>
                                    <p:cond delay="1100"/>
                                  </p:stCondLst>
                                  <p:childTnLst>
                                    <p:animScale>
                                      <p:cBhvr>
                                        <p:cTn id="101" dur="500" fill="hold"/>
                                        <p:tgtEl>
                                          <p:spTgt spid="30"/>
                                        </p:tgtEl>
                                      </p:cBhvr>
                                      <p:by x="102500" y="102500"/>
                                    </p:animScale>
                                  </p:childTnLst>
                                </p:cTn>
                              </p:par>
                              <p:par>
                                <p:cTn id="102" presetID="10" presetClass="entr" presetSubtype="0" fill="hold" grpId="0" nodeType="withEffect">
                                  <p:stCondLst>
                                    <p:cond delay="11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childTnLst>
                                </p:cTn>
                              </p:par>
                              <p:par>
                                <p:cTn id="105" presetID="53" presetClass="entr" presetSubtype="16" fill="hold" grpId="0" nodeType="withEffect">
                                  <p:stCondLst>
                                    <p:cond delay="120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par>
                                <p:cTn id="110" presetID="6" presetClass="emph" presetSubtype="0" accel="50000" decel="50000" autoRev="1" fill="hold" grpId="1" nodeType="withEffect">
                                  <p:stCondLst>
                                    <p:cond delay="1200"/>
                                  </p:stCondLst>
                                  <p:childTnLst>
                                    <p:animScale>
                                      <p:cBhvr>
                                        <p:cTn id="111" dur="500" fill="hold"/>
                                        <p:tgtEl>
                                          <p:spTgt spid="34"/>
                                        </p:tgtEl>
                                      </p:cBhvr>
                                      <p:by x="102500" y="102500"/>
                                    </p:animScale>
                                  </p:childTnLst>
                                </p:cTn>
                              </p:par>
                              <p:par>
                                <p:cTn id="112" presetID="10" presetClass="entr" presetSubtype="0" fill="hold" grpId="0" nodeType="withEffect">
                                  <p:stCondLst>
                                    <p:cond delay="120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childTnLst>
                                </p:cTn>
                              </p:par>
                              <p:par>
                                <p:cTn id="115" presetID="53" presetClass="entr" presetSubtype="16" fill="hold" grpId="0" nodeType="withEffect">
                                  <p:stCondLst>
                                    <p:cond delay="14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500" fill="hold"/>
                                        <p:tgtEl>
                                          <p:spTgt spid="35"/>
                                        </p:tgtEl>
                                        <p:attrNameLst>
                                          <p:attrName>ppt_w</p:attrName>
                                        </p:attrNameLst>
                                      </p:cBhvr>
                                      <p:tavLst>
                                        <p:tav tm="0">
                                          <p:val>
                                            <p:fltVal val="0"/>
                                          </p:val>
                                        </p:tav>
                                        <p:tav tm="100000">
                                          <p:val>
                                            <p:strVal val="#ppt_w"/>
                                          </p:val>
                                        </p:tav>
                                      </p:tavLst>
                                    </p:anim>
                                    <p:anim calcmode="lin" valueType="num">
                                      <p:cBhvr>
                                        <p:cTn id="118" dur="500" fill="hold"/>
                                        <p:tgtEl>
                                          <p:spTgt spid="35"/>
                                        </p:tgtEl>
                                        <p:attrNameLst>
                                          <p:attrName>ppt_h</p:attrName>
                                        </p:attrNameLst>
                                      </p:cBhvr>
                                      <p:tavLst>
                                        <p:tav tm="0">
                                          <p:val>
                                            <p:fltVal val="0"/>
                                          </p:val>
                                        </p:tav>
                                        <p:tav tm="100000">
                                          <p:val>
                                            <p:strVal val="#ppt_h"/>
                                          </p:val>
                                        </p:tav>
                                      </p:tavLst>
                                    </p:anim>
                                    <p:animEffect transition="in" filter="fade">
                                      <p:cBhvr>
                                        <p:cTn id="119" dur="500"/>
                                        <p:tgtEl>
                                          <p:spTgt spid="35"/>
                                        </p:tgtEl>
                                      </p:cBhvr>
                                    </p:animEffect>
                                  </p:childTnLst>
                                </p:cTn>
                              </p:par>
                              <p:par>
                                <p:cTn id="120" presetID="6" presetClass="emph" presetSubtype="0" accel="50000" decel="50000" autoRev="1" fill="hold" grpId="1" nodeType="withEffect">
                                  <p:stCondLst>
                                    <p:cond delay="1400"/>
                                  </p:stCondLst>
                                  <p:childTnLst>
                                    <p:animScale>
                                      <p:cBhvr>
                                        <p:cTn id="121" dur="500" fill="hold"/>
                                        <p:tgtEl>
                                          <p:spTgt spid="35"/>
                                        </p:tgtEl>
                                      </p:cBhvr>
                                      <p:by x="102500" y="102500"/>
                                    </p:animScale>
                                  </p:childTnLst>
                                </p:cTn>
                              </p:par>
                              <p:par>
                                <p:cTn id="122" presetID="10" presetClass="entr" presetSubtype="0" fill="hold" grpId="0" nodeType="withEffect">
                                  <p:stCondLst>
                                    <p:cond delay="140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7" grpId="0" animBg="1"/>
      <p:bldP spid="18" grpId="0" animBg="1"/>
      <p:bldP spid="19" grpId="0" animBg="1"/>
      <p:bldP spid="20" grpId="0" animBg="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2" grpId="0"/>
      <p:bldP spid="32" grpId="1"/>
      <p:bldP spid="33" grpId="0"/>
      <p:bldP spid="33" grpId="1"/>
      <p:bldP spid="34" grpId="0"/>
      <p:bldP spid="34" grpId="1"/>
      <p:bldP spid="35" grpId="0"/>
      <p:bldP spid="35"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iting animatie">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Vrije vorm: vorm 115">
            <a:extLst>
              <a:ext uri="{FF2B5EF4-FFF2-40B4-BE49-F238E27FC236}">
                <a16:creationId xmlns:a16="http://schemas.microsoft.com/office/drawing/2014/main" id="{10B19EB8-56FD-4B6B-A833-F7B8790B50FC}"/>
              </a:ext>
            </a:extLst>
          </p:cNvPr>
          <p:cNvSpPr>
            <a:spLocks/>
          </p:cNvSpPr>
          <p:nvPr/>
        </p:nvSpPr>
        <p:spPr bwMode="auto">
          <a:xfrm flipH="1">
            <a:off x="-383298" y="4117885"/>
            <a:ext cx="12797328" cy="3578617"/>
          </a:xfrm>
          <a:custGeom>
            <a:avLst/>
            <a:gdLst>
              <a:gd name="connsiteX0" fmla="*/ 4353628 w 12797328"/>
              <a:gd name="connsiteY0" fmla="*/ 2210497 h 3578617"/>
              <a:gd name="connsiteX1" fmla="*/ 4458409 w 12797328"/>
              <a:gd name="connsiteY1" fmla="*/ 2314906 h 3578617"/>
              <a:gd name="connsiteX2" fmla="*/ 4458409 w 12797328"/>
              <a:gd name="connsiteY2" fmla="*/ 2591412 h 3578617"/>
              <a:gd name="connsiteX3" fmla="*/ 4257280 w 12797328"/>
              <a:gd name="connsiteY3" fmla="*/ 2591412 h 3578617"/>
              <a:gd name="connsiteX4" fmla="*/ 3884263 w 12797328"/>
              <a:gd name="connsiteY4" fmla="*/ 2591412 h 3578617"/>
              <a:gd name="connsiteX5" fmla="*/ 3683134 w 12797328"/>
              <a:gd name="connsiteY5" fmla="*/ 2591412 h 3578617"/>
              <a:gd name="connsiteX6" fmla="*/ 3683134 w 12797328"/>
              <a:gd name="connsiteY6" fmla="*/ 2314906 h 3578617"/>
              <a:gd name="connsiteX7" fmla="*/ 3747322 w 12797328"/>
              <a:gd name="connsiteY7" fmla="*/ 2218710 h 3578617"/>
              <a:gd name="connsiteX8" fmla="*/ 3787914 w 12797328"/>
              <a:gd name="connsiteY8" fmla="*/ 2210497 h 3578617"/>
              <a:gd name="connsiteX9" fmla="*/ 9876817 w 12797328"/>
              <a:gd name="connsiteY9" fmla="*/ 2210497 h 3578617"/>
              <a:gd name="connsiteX10" fmla="*/ 9981598 w 12797328"/>
              <a:gd name="connsiteY10" fmla="*/ 2314906 h 3578617"/>
              <a:gd name="connsiteX11" fmla="*/ 9981598 w 12797328"/>
              <a:gd name="connsiteY11" fmla="*/ 2591412 h 3578617"/>
              <a:gd name="connsiteX12" fmla="*/ 9794698 w 12797328"/>
              <a:gd name="connsiteY12" fmla="*/ 2591412 h 3578617"/>
              <a:gd name="connsiteX13" fmla="*/ 9407452 w 12797328"/>
              <a:gd name="connsiteY13" fmla="*/ 2591412 h 3578617"/>
              <a:gd name="connsiteX14" fmla="*/ 9220552 w 12797328"/>
              <a:gd name="connsiteY14" fmla="*/ 2591412 h 3578617"/>
              <a:gd name="connsiteX15" fmla="*/ 9220552 w 12797328"/>
              <a:gd name="connsiteY15" fmla="*/ 2314906 h 3578617"/>
              <a:gd name="connsiteX16" fmla="*/ 9284740 w 12797328"/>
              <a:gd name="connsiteY16" fmla="*/ 2218710 h 3578617"/>
              <a:gd name="connsiteX17" fmla="*/ 9325331 w 12797328"/>
              <a:gd name="connsiteY17" fmla="*/ 2210497 h 3578617"/>
              <a:gd name="connsiteX18" fmla="*/ 1691144 w 12797328"/>
              <a:gd name="connsiteY18" fmla="*/ 2210165 h 3578617"/>
              <a:gd name="connsiteX19" fmla="*/ 1232138 w 12797328"/>
              <a:gd name="connsiteY19" fmla="*/ 2671096 h 3578617"/>
              <a:gd name="connsiteX20" fmla="*/ 773133 w 12797328"/>
              <a:gd name="connsiteY20" fmla="*/ 2210166 h 3578617"/>
              <a:gd name="connsiteX21" fmla="*/ 1556654 w 12797328"/>
              <a:gd name="connsiteY21" fmla="*/ 2210166 h 3578617"/>
              <a:gd name="connsiteX22" fmla="*/ 1556654 w 12797328"/>
              <a:gd name="connsiteY22" fmla="*/ 2210165 h 3578617"/>
              <a:gd name="connsiteX23" fmla="*/ 7228562 w 12797328"/>
              <a:gd name="connsiteY23" fmla="*/ 2210165 h 3578617"/>
              <a:gd name="connsiteX24" fmla="*/ 6839482 w 12797328"/>
              <a:gd name="connsiteY24" fmla="*/ 2600878 h 3578617"/>
              <a:gd name="connsiteX25" fmla="*/ 6450401 w 12797328"/>
              <a:gd name="connsiteY25" fmla="*/ 2210165 h 3578617"/>
              <a:gd name="connsiteX26" fmla="*/ 4435265 w 12797328"/>
              <a:gd name="connsiteY26" fmla="*/ 1979355 h 3578617"/>
              <a:gd name="connsiteX27" fmla="*/ 4353628 w 12797328"/>
              <a:gd name="connsiteY27" fmla="*/ 1979355 h 3578617"/>
              <a:gd name="connsiteX28" fmla="*/ 3787916 w 12797328"/>
              <a:gd name="connsiteY28" fmla="*/ 1979355 h 3578617"/>
              <a:gd name="connsiteX29" fmla="*/ 3706278 w 12797328"/>
              <a:gd name="connsiteY29" fmla="*/ 1979355 h 3578617"/>
              <a:gd name="connsiteX30" fmla="*/ 3708107 w 12797328"/>
              <a:gd name="connsiteY30" fmla="*/ 1990064 h 3578617"/>
              <a:gd name="connsiteX31" fmla="*/ 3657735 w 12797328"/>
              <a:gd name="connsiteY31" fmla="*/ 2005761 h 3578617"/>
              <a:gd name="connsiteX32" fmla="*/ 3452758 w 12797328"/>
              <a:gd name="connsiteY32" fmla="*/ 2314906 h 3578617"/>
              <a:gd name="connsiteX33" fmla="*/ 3452758 w 12797328"/>
              <a:gd name="connsiteY33" fmla="*/ 3399327 h 3578617"/>
              <a:gd name="connsiteX34" fmla="*/ 3683134 w 12797328"/>
              <a:gd name="connsiteY34" fmla="*/ 3260354 h 3578617"/>
              <a:gd name="connsiteX35" fmla="*/ 3683134 w 12797328"/>
              <a:gd name="connsiteY35" fmla="*/ 2822554 h 3578617"/>
              <a:gd name="connsiteX36" fmla="*/ 4022058 w 12797328"/>
              <a:gd name="connsiteY36" fmla="*/ 2822554 h 3578617"/>
              <a:gd name="connsiteX37" fmla="*/ 4022058 w 12797328"/>
              <a:gd name="connsiteY37" fmla="*/ 2822554 h 3578617"/>
              <a:gd name="connsiteX38" fmla="*/ 4458409 w 12797328"/>
              <a:gd name="connsiteY38" fmla="*/ 2822554 h 3578617"/>
              <a:gd name="connsiteX39" fmla="*/ 4458409 w 12797328"/>
              <a:gd name="connsiteY39" fmla="*/ 3260354 h 3578617"/>
              <a:gd name="connsiteX40" fmla="*/ 4688785 w 12797328"/>
              <a:gd name="connsiteY40" fmla="*/ 3399327 h 3578617"/>
              <a:gd name="connsiteX41" fmla="*/ 4688785 w 12797328"/>
              <a:gd name="connsiteY41" fmla="*/ 2314906 h 3578617"/>
              <a:gd name="connsiteX42" fmla="*/ 4483809 w 12797328"/>
              <a:gd name="connsiteY42" fmla="*/ 2005761 h 3578617"/>
              <a:gd name="connsiteX43" fmla="*/ 4433437 w 12797328"/>
              <a:gd name="connsiteY43" fmla="*/ 1990064 h 3578617"/>
              <a:gd name="connsiteX44" fmla="*/ 9972683 w 12797328"/>
              <a:gd name="connsiteY44" fmla="*/ 1979355 h 3578617"/>
              <a:gd name="connsiteX45" fmla="*/ 9876817 w 12797328"/>
              <a:gd name="connsiteY45" fmla="*/ 1979355 h 3578617"/>
              <a:gd name="connsiteX46" fmla="*/ 9325333 w 12797328"/>
              <a:gd name="connsiteY46" fmla="*/ 1979355 h 3578617"/>
              <a:gd name="connsiteX47" fmla="*/ 9229467 w 12797328"/>
              <a:gd name="connsiteY47" fmla="*/ 1979355 h 3578617"/>
              <a:gd name="connsiteX48" fmla="*/ 9232015 w 12797328"/>
              <a:gd name="connsiteY48" fmla="*/ 1994274 h 3578617"/>
              <a:gd name="connsiteX49" fmla="*/ 9195153 w 12797328"/>
              <a:gd name="connsiteY49" fmla="*/ 2005761 h 3578617"/>
              <a:gd name="connsiteX50" fmla="*/ 8990176 w 12797328"/>
              <a:gd name="connsiteY50" fmla="*/ 2314906 h 3578617"/>
              <a:gd name="connsiteX51" fmla="*/ 8990176 w 12797328"/>
              <a:gd name="connsiteY51" fmla="*/ 3399327 h 3578617"/>
              <a:gd name="connsiteX52" fmla="*/ 9220552 w 12797328"/>
              <a:gd name="connsiteY52" fmla="*/ 3260354 h 3578617"/>
              <a:gd name="connsiteX53" fmla="*/ 9220552 w 12797328"/>
              <a:gd name="connsiteY53" fmla="*/ 2822554 h 3578617"/>
              <a:gd name="connsiteX54" fmla="*/ 9545247 w 12797328"/>
              <a:gd name="connsiteY54" fmla="*/ 2822554 h 3578617"/>
              <a:gd name="connsiteX55" fmla="*/ 9981598 w 12797328"/>
              <a:gd name="connsiteY55" fmla="*/ 2822554 h 3578617"/>
              <a:gd name="connsiteX56" fmla="*/ 9981598 w 12797328"/>
              <a:gd name="connsiteY56" fmla="*/ 3260354 h 3578617"/>
              <a:gd name="connsiteX57" fmla="*/ 10211974 w 12797328"/>
              <a:gd name="connsiteY57" fmla="*/ 3399327 h 3578617"/>
              <a:gd name="connsiteX58" fmla="*/ 10211974 w 12797328"/>
              <a:gd name="connsiteY58" fmla="*/ 2314906 h 3578617"/>
              <a:gd name="connsiteX59" fmla="*/ 10006998 w 12797328"/>
              <a:gd name="connsiteY59" fmla="*/ 2005761 h 3578617"/>
              <a:gd name="connsiteX60" fmla="*/ 9970135 w 12797328"/>
              <a:gd name="connsiteY60" fmla="*/ 1994274 h 3578617"/>
              <a:gd name="connsiteX61" fmla="*/ 9601076 w 12797328"/>
              <a:gd name="connsiteY61" fmla="*/ 1012006 h 3578617"/>
              <a:gd name="connsiteX62" fmla="*/ 9960563 w 12797328"/>
              <a:gd name="connsiteY62" fmla="*/ 1372529 h 3578617"/>
              <a:gd name="connsiteX63" fmla="*/ 9954817 w 12797328"/>
              <a:gd name="connsiteY63" fmla="*/ 1372529 h 3578617"/>
              <a:gd name="connsiteX64" fmla="*/ 9933418 w 12797328"/>
              <a:gd name="connsiteY64" fmla="*/ 1371734 h 3578617"/>
              <a:gd name="connsiteX65" fmla="*/ 9933185 w 12797328"/>
              <a:gd name="connsiteY65" fmla="*/ 1370368 h 3578617"/>
              <a:gd name="connsiteX66" fmla="*/ 9896646 w 12797328"/>
              <a:gd name="connsiteY66" fmla="*/ 1370368 h 3578617"/>
              <a:gd name="connsiteX67" fmla="*/ 9305506 w 12797328"/>
              <a:gd name="connsiteY67" fmla="*/ 1370368 h 3578617"/>
              <a:gd name="connsiteX68" fmla="*/ 9268966 w 12797328"/>
              <a:gd name="connsiteY68" fmla="*/ 1370368 h 3578617"/>
              <a:gd name="connsiteX69" fmla="*/ 9268733 w 12797328"/>
              <a:gd name="connsiteY69" fmla="*/ 1371734 h 3578617"/>
              <a:gd name="connsiteX70" fmla="*/ 9247334 w 12797328"/>
              <a:gd name="connsiteY70" fmla="*/ 1372529 h 3578617"/>
              <a:gd name="connsiteX71" fmla="*/ 9241589 w 12797328"/>
              <a:gd name="connsiteY71" fmla="*/ 1372529 h 3578617"/>
              <a:gd name="connsiteX72" fmla="*/ 4070773 w 12797328"/>
              <a:gd name="connsiteY72" fmla="*/ 1004871 h 3578617"/>
              <a:gd name="connsiteX73" fmla="*/ 4437374 w 12797328"/>
              <a:gd name="connsiteY73" fmla="*/ 1372529 h 3578617"/>
              <a:gd name="connsiteX74" fmla="*/ 4431629 w 12797328"/>
              <a:gd name="connsiteY74" fmla="*/ 1372529 h 3578617"/>
              <a:gd name="connsiteX75" fmla="*/ 4395909 w 12797328"/>
              <a:gd name="connsiteY75" fmla="*/ 1371202 h 3578617"/>
              <a:gd name="connsiteX76" fmla="*/ 4395767 w 12797328"/>
              <a:gd name="connsiteY76" fmla="*/ 1370368 h 3578617"/>
              <a:gd name="connsiteX77" fmla="*/ 4373457 w 12797328"/>
              <a:gd name="connsiteY77" fmla="*/ 1370368 h 3578617"/>
              <a:gd name="connsiteX78" fmla="*/ 3768087 w 12797328"/>
              <a:gd name="connsiteY78" fmla="*/ 1370368 h 3578617"/>
              <a:gd name="connsiteX79" fmla="*/ 3745778 w 12797328"/>
              <a:gd name="connsiteY79" fmla="*/ 1370368 h 3578617"/>
              <a:gd name="connsiteX80" fmla="*/ 3745636 w 12797328"/>
              <a:gd name="connsiteY80" fmla="*/ 1371202 h 3578617"/>
              <a:gd name="connsiteX81" fmla="*/ 3709916 w 12797328"/>
              <a:gd name="connsiteY81" fmla="*/ 1372529 h 3578617"/>
              <a:gd name="connsiteX82" fmla="*/ 3704171 w 12797328"/>
              <a:gd name="connsiteY82" fmla="*/ 1372529 h 3578617"/>
              <a:gd name="connsiteX83" fmla="*/ 2233794 w 12797328"/>
              <a:gd name="connsiteY83" fmla="*/ 987946 h 3578617"/>
              <a:gd name="connsiteX84" fmla="*/ 2233794 w 12797328"/>
              <a:gd name="connsiteY84" fmla="*/ 1369144 h 3578617"/>
              <a:gd name="connsiteX85" fmla="*/ 1556662 w 12797328"/>
              <a:gd name="connsiteY85" fmla="*/ 1369144 h 3578617"/>
              <a:gd name="connsiteX86" fmla="*/ 907616 w 12797328"/>
              <a:gd name="connsiteY86" fmla="*/ 1369144 h 3578617"/>
              <a:gd name="connsiteX87" fmla="*/ 230484 w 12797328"/>
              <a:gd name="connsiteY87" fmla="*/ 1369144 h 3578617"/>
              <a:gd name="connsiteX88" fmla="*/ 230484 w 12797328"/>
              <a:gd name="connsiteY88" fmla="*/ 987946 h 3578617"/>
              <a:gd name="connsiteX89" fmla="*/ 1045475 w 12797328"/>
              <a:gd name="connsiteY89" fmla="*/ 987946 h 3578617"/>
              <a:gd name="connsiteX90" fmla="*/ 1418803 w 12797328"/>
              <a:gd name="connsiteY90" fmla="*/ 987946 h 3578617"/>
              <a:gd name="connsiteX91" fmla="*/ 7771213 w 12797328"/>
              <a:gd name="connsiteY91" fmla="*/ 987946 h 3578617"/>
              <a:gd name="connsiteX92" fmla="*/ 7771213 w 12797328"/>
              <a:gd name="connsiteY92" fmla="*/ 1369144 h 3578617"/>
              <a:gd name="connsiteX93" fmla="*/ 7233928 w 12797328"/>
              <a:gd name="connsiteY93" fmla="*/ 1369144 h 3578617"/>
              <a:gd name="connsiteX94" fmla="*/ 6445034 w 12797328"/>
              <a:gd name="connsiteY94" fmla="*/ 1369144 h 3578617"/>
              <a:gd name="connsiteX95" fmla="*/ 5907750 w 12797328"/>
              <a:gd name="connsiteY95" fmla="*/ 1369144 h 3578617"/>
              <a:gd name="connsiteX96" fmla="*/ 5907750 w 12797328"/>
              <a:gd name="connsiteY96" fmla="*/ 987946 h 3578617"/>
              <a:gd name="connsiteX97" fmla="*/ 6582894 w 12797328"/>
              <a:gd name="connsiteY97" fmla="*/ 987946 h 3578617"/>
              <a:gd name="connsiteX98" fmla="*/ 10823801 w 12797328"/>
              <a:gd name="connsiteY98" fmla="*/ 1196 h 3578617"/>
              <a:gd name="connsiteX99" fmla="*/ 10593269 w 12797328"/>
              <a:gd name="connsiteY99" fmla="*/ 40089 h 3578617"/>
              <a:gd name="connsiteX100" fmla="*/ 10593269 w 12797328"/>
              <a:gd name="connsiteY100" fmla="*/ 826588 h 3578617"/>
              <a:gd name="connsiteX101" fmla="*/ 10589678 w 12797328"/>
              <a:gd name="connsiteY101" fmla="*/ 822987 h 3578617"/>
              <a:gd name="connsiteX102" fmla="*/ 10044588 w 12797328"/>
              <a:gd name="connsiteY102" fmla="*/ 275606 h 3578617"/>
              <a:gd name="connsiteX103" fmla="*/ 9856428 w 12797328"/>
              <a:gd name="connsiteY103" fmla="*/ 414612 h 3578617"/>
              <a:gd name="connsiteX104" fmla="*/ 10590396 w 12797328"/>
              <a:gd name="connsiteY104" fmla="*/ 1150695 h 3578617"/>
              <a:gd name="connsiteX105" fmla="*/ 10593269 w 12797328"/>
              <a:gd name="connsiteY105" fmla="*/ 1147814 h 3578617"/>
              <a:gd name="connsiteX106" fmla="*/ 10593269 w 12797328"/>
              <a:gd name="connsiteY106" fmla="*/ 1680790 h 3578617"/>
              <a:gd name="connsiteX107" fmla="*/ 10589678 w 12797328"/>
              <a:gd name="connsiteY107" fmla="*/ 1677189 h 3578617"/>
              <a:gd name="connsiteX108" fmla="*/ 9610340 w 12797328"/>
              <a:gd name="connsiteY108" fmla="*/ 694317 h 3578617"/>
              <a:gd name="connsiteX109" fmla="*/ 9602827 w 12797328"/>
              <a:gd name="connsiteY109" fmla="*/ 683261 h 3578617"/>
              <a:gd name="connsiteX110" fmla="*/ 9601076 w 12797328"/>
              <a:gd name="connsiteY110" fmla="*/ 685019 h 3578617"/>
              <a:gd name="connsiteX111" fmla="*/ 9599324 w 12797328"/>
              <a:gd name="connsiteY111" fmla="*/ 683261 h 3578617"/>
              <a:gd name="connsiteX112" fmla="*/ 9591812 w 12797328"/>
              <a:gd name="connsiteY112" fmla="*/ 694317 h 3578617"/>
              <a:gd name="connsiteX113" fmla="*/ 8612473 w 12797328"/>
              <a:gd name="connsiteY113" fmla="*/ 1677189 h 3578617"/>
              <a:gd name="connsiteX114" fmla="*/ 8608882 w 12797328"/>
              <a:gd name="connsiteY114" fmla="*/ 1680791 h 3578617"/>
              <a:gd name="connsiteX115" fmla="*/ 8608882 w 12797328"/>
              <a:gd name="connsiteY115" fmla="*/ 1147815 h 3578617"/>
              <a:gd name="connsiteX116" fmla="*/ 8611755 w 12797328"/>
              <a:gd name="connsiteY116" fmla="*/ 1150696 h 3578617"/>
              <a:gd name="connsiteX117" fmla="*/ 9345723 w 12797328"/>
              <a:gd name="connsiteY117" fmla="*/ 414613 h 3578617"/>
              <a:gd name="connsiteX118" fmla="*/ 9157563 w 12797328"/>
              <a:gd name="connsiteY118" fmla="*/ 275607 h 3578617"/>
              <a:gd name="connsiteX119" fmla="*/ 8612473 w 12797328"/>
              <a:gd name="connsiteY119" fmla="*/ 822988 h 3578617"/>
              <a:gd name="connsiteX120" fmla="*/ 8608882 w 12797328"/>
              <a:gd name="connsiteY120" fmla="*/ 826589 h 3578617"/>
              <a:gd name="connsiteX121" fmla="*/ 8608882 w 12797328"/>
              <a:gd name="connsiteY121" fmla="*/ 40089 h 3578617"/>
              <a:gd name="connsiteX122" fmla="*/ 8378350 w 12797328"/>
              <a:gd name="connsiteY122" fmla="*/ 1196 h 3578617"/>
              <a:gd name="connsiteX123" fmla="*/ 8378350 w 12797328"/>
              <a:gd name="connsiteY123" fmla="*/ 1978969 h 3578617"/>
              <a:gd name="connsiteX124" fmla="*/ 7274140 w 12797328"/>
              <a:gd name="connsiteY124" fmla="*/ 1978969 h 3578617"/>
              <a:gd name="connsiteX125" fmla="*/ 6404823 w 12797328"/>
              <a:gd name="connsiteY125" fmla="*/ 1978969 h 3578617"/>
              <a:gd name="connsiteX126" fmla="*/ 5300613 w 12797328"/>
              <a:gd name="connsiteY126" fmla="*/ 1978969 h 3578617"/>
              <a:gd name="connsiteX127" fmla="*/ 5300613 w 12797328"/>
              <a:gd name="connsiteY127" fmla="*/ 1196 h 3578617"/>
              <a:gd name="connsiteX128" fmla="*/ 5070081 w 12797328"/>
              <a:gd name="connsiteY128" fmla="*/ 40089 h 3578617"/>
              <a:gd name="connsiteX129" fmla="*/ 5070081 w 12797328"/>
              <a:gd name="connsiteY129" fmla="*/ 826589 h 3578617"/>
              <a:gd name="connsiteX130" fmla="*/ 5066490 w 12797328"/>
              <a:gd name="connsiteY130" fmla="*/ 822988 h 3578617"/>
              <a:gd name="connsiteX131" fmla="*/ 4521400 w 12797328"/>
              <a:gd name="connsiteY131" fmla="*/ 275607 h 3578617"/>
              <a:gd name="connsiteX132" fmla="*/ 4333240 w 12797328"/>
              <a:gd name="connsiteY132" fmla="*/ 414613 h 3578617"/>
              <a:gd name="connsiteX133" fmla="*/ 5067208 w 12797328"/>
              <a:gd name="connsiteY133" fmla="*/ 1150696 h 3578617"/>
              <a:gd name="connsiteX134" fmla="*/ 5070081 w 12797328"/>
              <a:gd name="connsiteY134" fmla="*/ 1147815 h 3578617"/>
              <a:gd name="connsiteX135" fmla="*/ 5070081 w 12797328"/>
              <a:gd name="connsiteY135" fmla="*/ 1680791 h 3578617"/>
              <a:gd name="connsiteX136" fmla="*/ 5066490 w 12797328"/>
              <a:gd name="connsiteY136" fmla="*/ 1677189 h 3578617"/>
              <a:gd name="connsiteX137" fmla="*/ 4076136 w 12797328"/>
              <a:gd name="connsiteY137" fmla="*/ 683261 h 3578617"/>
              <a:gd name="connsiteX138" fmla="*/ 4070773 w 12797328"/>
              <a:gd name="connsiteY138" fmla="*/ 691154 h 3578617"/>
              <a:gd name="connsiteX139" fmla="*/ 4065409 w 12797328"/>
              <a:gd name="connsiteY139" fmla="*/ 683261 h 3578617"/>
              <a:gd name="connsiteX140" fmla="*/ 3075055 w 12797328"/>
              <a:gd name="connsiteY140" fmla="*/ 1677189 h 3578617"/>
              <a:gd name="connsiteX141" fmla="*/ 3071464 w 12797328"/>
              <a:gd name="connsiteY141" fmla="*/ 1680791 h 3578617"/>
              <a:gd name="connsiteX142" fmla="*/ 3071464 w 12797328"/>
              <a:gd name="connsiteY142" fmla="*/ 1147815 h 3578617"/>
              <a:gd name="connsiteX143" fmla="*/ 3074337 w 12797328"/>
              <a:gd name="connsiteY143" fmla="*/ 1150696 h 3578617"/>
              <a:gd name="connsiteX144" fmla="*/ 3808305 w 12797328"/>
              <a:gd name="connsiteY144" fmla="*/ 414613 h 3578617"/>
              <a:gd name="connsiteX145" fmla="*/ 3620145 w 12797328"/>
              <a:gd name="connsiteY145" fmla="*/ 275607 h 3578617"/>
              <a:gd name="connsiteX146" fmla="*/ 3075055 w 12797328"/>
              <a:gd name="connsiteY146" fmla="*/ 822988 h 3578617"/>
              <a:gd name="connsiteX147" fmla="*/ 3071464 w 12797328"/>
              <a:gd name="connsiteY147" fmla="*/ 826589 h 3578617"/>
              <a:gd name="connsiteX148" fmla="*/ 3071464 w 12797328"/>
              <a:gd name="connsiteY148" fmla="*/ 40089 h 3578617"/>
              <a:gd name="connsiteX149" fmla="*/ 2840932 w 12797328"/>
              <a:gd name="connsiteY149" fmla="*/ 1196 h 3578617"/>
              <a:gd name="connsiteX150" fmla="*/ 2840932 w 12797328"/>
              <a:gd name="connsiteY150" fmla="*/ 1978969 h 3578617"/>
              <a:gd name="connsiteX151" fmla="*/ 867405 w 12797328"/>
              <a:gd name="connsiteY151" fmla="*/ 1978969 h 3578617"/>
              <a:gd name="connsiteX152" fmla="*/ 867405 w 12797328"/>
              <a:gd name="connsiteY152" fmla="*/ 1978970 h 3578617"/>
              <a:gd name="connsiteX153" fmla="*/ 222030 w 12797328"/>
              <a:gd name="connsiteY153" fmla="*/ 1978970 h 3578617"/>
              <a:gd name="connsiteX154" fmla="*/ 222030 w 12797328"/>
              <a:gd name="connsiteY154" fmla="*/ 3540425 h 3578617"/>
              <a:gd name="connsiteX155" fmla="*/ 232352 w 12797328"/>
              <a:gd name="connsiteY155" fmla="*/ 3538285 h 3578617"/>
              <a:gd name="connsiteX156" fmla="*/ 232352 w 12797328"/>
              <a:gd name="connsiteY156" fmla="*/ 2849738 h 3578617"/>
              <a:gd name="connsiteX157" fmla="*/ 236661 w 12797328"/>
              <a:gd name="connsiteY157" fmla="*/ 2853339 h 3578617"/>
              <a:gd name="connsiteX158" fmla="*/ 721424 w 12797328"/>
              <a:gd name="connsiteY158" fmla="*/ 3340219 h 3578617"/>
              <a:gd name="connsiteX159" fmla="*/ 915330 w 12797328"/>
              <a:gd name="connsiteY159" fmla="*/ 3207696 h 3578617"/>
              <a:gd name="connsiteX160" fmla="*/ 232352 w 12797328"/>
              <a:gd name="connsiteY160" fmla="*/ 2522750 h 3578617"/>
              <a:gd name="connsiteX161" fmla="*/ 232352 w 12797328"/>
              <a:gd name="connsiteY161" fmla="*/ 2210166 h 3578617"/>
              <a:gd name="connsiteX162" fmla="*/ 447084 w 12797328"/>
              <a:gd name="connsiteY162" fmla="*/ 2210166 h 3578617"/>
              <a:gd name="connsiteX163" fmla="*/ 1183207 w 12797328"/>
              <a:gd name="connsiteY163" fmla="*/ 2949130 h 3578617"/>
              <a:gd name="connsiteX164" fmla="*/ 1232139 w 12797328"/>
              <a:gd name="connsiteY164" fmla="*/ 2882768 h 3578617"/>
              <a:gd name="connsiteX165" fmla="*/ 1281070 w 12797328"/>
              <a:gd name="connsiteY165" fmla="*/ 2949129 h 3578617"/>
              <a:gd name="connsiteX166" fmla="*/ 2017193 w 12797328"/>
              <a:gd name="connsiteY166" fmla="*/ 2210165 h 3578617"/>
              <a:gd name="connsiteX167" fmla="*/ 2231925 w 12797328"/>
              <a:gd name="connsiteY167" fmla="*/ 2210165 h 3578617"/>
              <a:gd name="connsiteX168" fmla="*/ 2231925 w 12797328"/>
              <a:gd name="connsiteY168" fmla="*/ 2522749 h 3578617"/>
              <a:gd name="connsiteX169" fmla="*/ 1548947 w 12797328"/>
              <a:gd name="connsiteY169" fmla="*/ 3207695 h 3578617"/>
              <a:gd name="connsiteX170" fmla="*/ 1742853 w 12797328"/>
              <a:gd name="connsiteY170" fmla="*/ 3340218 h 3578617"/>
              <a:gd name="connsiteX171" fmla="*/ 2227616 w 12797328"/>
              <a:gd name="connsiteY171" fmla="*/ 2853338 h 3578617"/>
              <a:gd name="connsiteX172" fmla="*/ 2231925 w 12797328"/>
              <a:gd name="connsiteY172" fmla="*/ 2849737 h 3578617"/>
              <a:gd name="connsiteX173" fmla="*/ 2231925 w 12797328"/>
              <a:gd name="connsiteY173" fmla="*/ 3538284 h 3578617"/>
              <a:gd name="connsiteX174" fmla="*/ 2462457 w 12797328"/>
              <a:gd name="connsiteY174" fmla="*/ 3578617 h 3578617"/>
              <a:gd name="connsiteX175" fmla="*/ 2462457 w 12797328"/>
              <a:gd name="connsiteY175" fmla="*/ 2210165 h 3578617"/>
              <a:gd name="connsiteX176" fmla="*/ 2840932 w 12797328"/>
              <a:gd name="connsiteY176" fmla="*/ 2210165 h 3578617"/>
              <a:gd name="connsiteX177" fmla="*/ 2840932 w 12797328"/>
              <a:gd name="connsiteY177" fmla="*/ 3577897 h 3578617"/>
              <a:gd name="connsiteX178" fmla="*/ 2842368 w 12797328"/>
              <a:gd name="connsiteY178" fmla="*/ 3577897 h 3578617"/>
              <a:gd name="connsiteX179" fmla="*/ 3072900 w 12797328"/>
              <a:gd name="connsiteY179" fmla="*/ 3537564 h 3578617"/>
              <a:gd name="connsiteX180" fmla="*/ 3075055 w 12797328"/>
              <a:gd name="connsiteY180" fmla="*/ 3537564 h 3578617"/>
              <a:gd name="connsiteX181" fmla="*/ 3075055 w 12797328"/>
              <a:gd name="connsiteY181" fmla="*/ 2294433 h 3578617"/>
              <a:gd name="connsiteX182" fmla="*/ 3628849 w 12797328"/>
              <a:gd name="connsiteY182" fmla="*/ 1615680 h 3578617"/>
              <a:gd name="connsiteX183" fmla="*/ 3768082 w 12797328"/>
              <a:gd name="connsiteY183" fmla="*/ 1601565 h 3578617"/>
              <a:gd name="connsiteX184" fmla="*/ 4373457 w 12797328"/>
              <a:gd name="connsiteY184" fmla="*/ 1601565 h 3578617"/>
              <a:gd name="connsiteX185" fmla="*/ 5066490 w 12797328"/>
              <a:gd name="connsiteY185" fmla="*/ 2294433 h 3578617"/>
              <a:gd name="connsiteX186" fmla="*/ 5066490 w 12797328"/>
              <a:gd name="connsiteY186" fmla="*/ 3537564 h 3578617"/>
              <a:gd name="connsiteX187" fmla="*/ 5068644 w 12797328"/>
              <a:gd name="connsiteY187" fmla="*/ 3537564 h 3578617"/>
              <a:gd name="connsiteX188" fmla="*/ 5299176 w 12797328"/>
              <a:gd name="connsiteY188" fmla="*/ 3577897 h 3578617"/>
              <a:gd name="connsiteX189" fmla="*/ 5300613 w 12797328"/>
              <a:gd name="connsiteY189" fmla="*/ 3577897 h 3578617"/>
              <a:gd name="connsiteX190" fmla="*/ 5300613 w 12797328"/>
              <a:gd name="connsiteY190" fmla="*/ 2210165 h 3578617"/>
              <a:gd name="connsiteX191" fmla="*/ 5679088 w 12797328"/>
              <a:gd name="connsiteY191" fmla="*/ 2210165 h 3578617"/>
              <a:gd name="connsiteX192" fmla="*/ 5679088 w 12797328"/>
              <a:gd name="connsiteY192" fmla="*/ 3578617 h 3578617"/>
              <a:gd name="connsiteX193" fmla="*/ 5909620 w 12797328"/>
              <a:gd name="connsiteY193" fmla="*/ 3538284 h 3578617"/>
              <a:gd name="connsiteX194" fmla="*/ 5909620 w 12797328"/>
              <a:gd name="connsiteY194" fmla="*/ 2849737 h 3578617"/>
              <a:gd name="connsiteX195" fmla="*/ 5913929 w 12797328"/>
              <a:gd name="connsiteY195" fmla="*/ 2853338 h 3578617"/>
              <a:gd name="connsiteX196" fmla="*/ 6398692 w 12797328"/>
              <a:gd name="connsiteY196" fmla="*/ 3340218 h 3578617"/>
              <a:gd name="connsiteX197" fmla="*/ 6592598 w 12797328"/>
              <a:gd name="connsiteY197" fmla="*/ 3207695 h 3578617"/>
              <a:gd name="connsiteX198" fmla="*/ 5909620 w 12797328"/>
              <a:gd name="connsiteY198" fmla="*/ 2522749 h 3578617"/>
              <a:gd name="connsiteX199" fmla="*/ 5909620 w 12797328"/>
              <a:gd name="connsiteY199" fmla="*/ 2210165 h 3578617"/>
              <a:gd name="connsiteX200" fmla="*/ 6124352 w 12797328"/>
              <a:gd name="connsiteY200" fmla="*/ 2210165 h 3578617"/>
              <a:gd name="connsiteX201" fmla="*/ 6698870 w 12797328"/>
              <a:gd name="connsiteY201" fmla="*/ 2786900 h 3578617"/>
              <a:gd name="connsiteX202" fmla="*/ 6818488 w 12797328"/>
              <a:gd name="connsiteY202" fmla="*/ 2949129 h 3578617"/>
              <a:gd name="connsiteX203" fmla="*/ 6839482 w 12797328"/>
              <a:gd name="connsiteY203" fmla="*/ 2928055 h 3578617"/>
              <a:gd name="connsiteX204" fmla="*/ 6860475 w 12797328"/>
              <a:gd name="connsiteY204" fmla="*/ 2949129 h 3578617"/>
              <a:gd name="connsiteX205" fmla="*/ 6980092 w 12797328"/>
              <a:gd name="connsiteY205" fmla="*/ 2786902 h 3578617"/>
              <a:gd name="connsiteX206" fmla="*/ 7554611 w 12797328"/>
              <a:gd name="connsiteY206" fmla="*/ 2210165 h 3578617"/>
              <a:gd name="connsiteX207" fmla="*/ 7769343 w 12797328"/>
              <a:gd name="connsiteY207" fmla="*/ 2210165 h 3578617"/>
              <a:gd name="connsiteX208" fmla="*/ 7769343 w 12797328"/>
              <a:gd name="connsiteY208" fmla="*/ 2522749 h 3578617"/>
              <a:gd name="connsiteX209" fmla="*/ 7086365 w 12797328"/>
              <a:gd name="connsiteY209" fmla="*/ 3207695 h 3578617"/>
              <a:gd name="connsiteX210" fmla="*/ 7280270 w 12797328"/>
              <a:gd name="connsiteY210" fmla="*/ 3340218 h 3578617"/>
              <a:gd name="connsiteX211" fmla="*/ 7765034 w 12797328"/>
              <a:gd name="connsiteY211" fmla="*/ 2853338 h 3578617"/>
              <a:gd name="connsiteX212" fmla="*/ 7769343 w 12797328"/>
              <a:gd name="connsiteY212" fmla="*/ 2849737 h 3578617"/>
              <a:gd name="connsiteX213" fmla="*/ 7769343 w 12797328"/>
              <a:gd name="connsiteY213" fmla="*/ 3538284 h 3578617"/>
              <a:gd name="connsiteX214" fmla="*/ 7999875 w 12797328"/>
              <a:gd name="connsiteY214" fmla="*/ 3578617 h 3578617"/>
              <a:gd name="connsiteX215" fmla="*/ 7999875 w 12797328"/>
              <a:gd name="connsiteY215" fmla="*/ 2210165 h 3578617"/>
              <a:gd name="connsiteX216" fmla="*/ 8378350 w 12797328"/>
              <a:gd name="connsiteY216" fmla="*/ 2210165 h 3578617"/>
              <a:gd name="connsiteX217" fmla="*/ 8378350 w 12797328"/>
              <a:gd name="connsiteY217" fmla="*/ 3577897 h 3578617"/>
              <a:gd name="connsiteX218" fmla="*/ 8379786 w 12797328"/>
              <a:gd name="connsiteY218" fmla="*/ 3577897 h 3578617"/>
              <a:gd name="connsiteX219" fmla="*/ 8610318 w 12797328"/>
              <a:gd name="connsiteY219" fmla="*/ 3537564 h 3578617"/>
              <a:gd name="connsiteX220" fmla="*/ 8612473 w 12797328"/>
              <a:gd name="connsiteY220" fmla="*/ 3537564 h 3578617"/>
              <a:gd name="connsiteX221" fmla="*/ 8612473 w 12797328"/>
              <a:gd name="connsiteY221" fmla="*/ 2294433 h 3578617"/>
              <a:gd name="connsiteX222" fmla="*/ 9305506 w 12797328"/>
              <a:gd name="connsiteY222" fmla="*/ 1601565 h 3578617"/>
              <a:gd name="connsiteX223" fmla="*/ 9896651 w 12797328"/>
              <a:gd name="connsiteY223" fmla="*/ 1601565 h 3578617"/>
              <a:gd name="connsiteX224" fmla="*/ 10035884 w 12797328"/>
              <a:gd name="connsiteY224" fmla="*/ 1615679 h 3578617"/>
              <a:gd name="connsiteX225" fmla="*/ 10589678 w 12797328"/>
              <a:gd name="connsiteY225" fmla="*/ 2294433 h 3578617"/>
              <a:gd name="connsiteX226" fmla="*/ 10589678 w 12797328"/>
              <a:gd name="connsiteY226" fmla="*/ 3537564 h 3578617"/>
              <a:gd name="connsiteX227" fmla="*/ 10591833 w 12797328"/>
              <a:gd name="connsiteY227" fmla="*/ 3537564 h 3578617"/>
              <a:gd name="connsiteX228" fmla="*/ 10822365 w 12797328"/>
              <a:gd name="connsiteY228" fmla="*/ 3577897 h 3578617"/>
              <a:gd name="connsiteX229" fmla="*/ 10823801 w 12797328"/>
              <a:gd name="connsiteY229" fmla="*/ 3577897 h 3578617"/>
              <a:gd name="connsiteX230" fmla="*/ 10823801 w 12797328"/>
              <a:gd name="connsiteY230" fmla="*/ 2210165 h 3578617"/>
              <a:gd name="connsiteX231" fmla="*/ 11202276 w 12797328"/>
              <a:gd name="connsiteY231" fmla="*/ 2210165 h 3578617"/>
              <a:gd name="connsiteX232" fmla="*/ 11202276 w 12797328"/>
              <a:gd name="connsiteY232" fmla="*/ 3578617 h 3578617"/>
              <a:gd name="connsiteX233" fmla="*/ 11432808 w 12797328"/>
              <a:gd name="connsiteY233" fmla="*/ 3538284 h 3578617"/>
              <a:gd name="connsiteX234" fmla="*/ 11432808 w 12797328"/>
              <a:gd name="connsiteY234" fmla="*/ 2849737 h 3578617"/>
              <a:gd name="connsiteX235" fmla="*/ 11437117 w 12797328"/>
              <a:gd name="connsiteY235" fmla="*/ 2853338 h 3578617"/>
              <a:gd name="connsiteX236" fmla="*/ 11921880 w 12797328"/>
              <a:gd name="connsiteY236" fmla="*/ 3340218 h 3578617"/>
              <a:gd name="connsiteX237" fmla="*/ 12115786 w 12797328"/>
              <a:gd name="connsiteY237" fmla="*/ 3207695 h 3578617"/>
              <a:gd name="connsiteX238" fmla="*/ 11432808 w 12797328"/>
              <a:gd name="connsiteY238" fmla="*/ 2522749 h 3578617"/>
              <a:gd name="connsiteX239" fmla="*/ 11432808 w 12797328"/>
              <a:gd name="connsiteY239" fmla="*/ 2210165 h 3578617"/>
              <a:gd name="connsiteX240" fmla="*/ 11647540 w 12797328"/>
              <a:gd name="connsiteY240" fmla="*/ 2210165 h 3578617"/>
              <a:gd name="connsiteX241" fmla="*/ 12383663 w 12797328"/>
              <a:gd name="connsiteY241" fmla="*/ 2949129 h 3578617"/>
              <a:gd name="connsiteX242" fmla="*/ 12522269 w 12797328"/>
              <a:gd name="connsiteY242" fmla="*/ 2761147 h 3578617"/>
              <a:gd name="connsiteX243" fmla="*/ 11973589 w 12797328"/>
              <a:gd name="connsiteY243" fmla="*/ 2210165 h 3578617"/>
              <a:gd name="connsiteX244" fmla="*/ 12757110 w 12797328"/>
              <a:gd name="connsiteY244" fmla="*/ 2210165 h 3578617"/>
              <a:gd name="connsiteX245" fmla="*/ 12797328 w 12797328"/>
              <a:gd name="connsiteY245" fmla="*/ 1978969 h 3578617"/>
              <a:gd name="connsiteX246" fmla="*/ 10823801 w 12797328"/>
              <a:gd name="connsiteY246" fmla="*/ 1978969 h 3578617"/>
              <a:gd name="connsiteX247" fmla="*/ 2464278 w 12797328"/>
              <a:gd name="connsiteY247" fmla="*/ 0 h 3578617"/>
              <a:gd name="connsiteX248" fmla="*/ 2233794 w 12797328"/>
              <a:gd name="connsiteY248" fmla="*/ 39633 h 3578617"/>
              <a:gd name="connsiteX249" fmla="*/ 2233794 w 12797328"/>
              <a:gd name="connsiteY249" fmla="*/ 756632 h 3578617"/>
              <a:gd name="connsiteX250" fmla="*/ 1851809 w 12797328"/>
              <a:gd name="connsiteY250" fmla="*/ 756632 h 3578617"/>
              <a:gd name="connsiteX251" fmla="*/ 1851809 w 12797328"/>
              <a:gd name="connsiteY251" fmla="*/ 177989 h 3578617"/>
              <a:gd name="connsiteX252" fmla="*/ 1621325 w 12797328"/>
              <a:gd name="connsiteY252" fmla="*/ 316345 h 3578617"/>
              <a:gd name="connsiteX253" fmla="*/ 1621325 w 12797328"/>
              <a:gd name="connsiteY253" fmla="*/ 756632 h 3578617"/>
              <a:gd name="connsiteX254" fmla="*/ 1280943 w 12797328"/>
              <a:gd name="connsiteY254" fmla="*/ 756632 h 3578617"/>
              <a:gd name="connsiteX255" fmla="*/ 1183335 w 12797328"/>
              <a:gd name="connsiteY255" fmla="*/ 756632 h 3578617"/>
              <a:gd name="connsiteX256" fmla="*/ 842953 w 12797328"/>
              <a:gd name="connsiteY256" fmla="*/ 756632 h 3578617"/>
              <a:gd name="connsiteX257" fmla="*/ 842953 w 12797328"/>
              <a:gd name="connsiteY257" fmla="*/ 316345 h 3578617"/>
              <a:gd name="connsiteX258" fmla="*/ 612469 w 12797328"/>
              <a:gd name="connsiteY258" fmla="*/ 177989 h 3578617"/>
              <a:gd name="connsiteX259" fmla="*/ 612469 w 12797328"/>
              <a:gd name="connsiteY259" fmla="*/ 756632 h 3578617"/>
              <a:gd name="connsiteX260" fmla="*/ 230484 w 12797328"/>
              <a:gd name="connsiteY260" fmla="*/ 756632 h 3578617"/>
              <a:gd name="connsiteX261" fmla="*/ 230484 w 12797328"/>
              <a:gd name="connsiteY261" fmla="*/ 39633 h 3578617"/>
              <a:gd name="connsiteX262" fmla="*/ 0 w 12797328"/>
              <a:gd name="connsiteY262" fmla="*/ 0 h 3578617"/>
              <a:gd name="connsiteX263" fmla="*/ 0 w 12797328"/>
              <a:gd name="connsiteY263" fmla="*/ 1600457 h 3578617"/>
              <a:gd name="connsiteX264" fmla="*/ 867407 w 12797328"/>
              <a:gd name="connsiteY264" fmla="*/ 1600457 h 3578617"/>
              <a:gd name="connsiteX265" fmla="*/ 1596871 w 12797328"/>
              <a:gd name="connsiteY265" fmla="*/ 1600457 h 3578617"/>
              <a:gd name="connsiteX266" fmla="*/ 2464278 w 12797328"/>
              <a:gd name="connsiteY266" fmla="*/ 1600457 h 3578617"/>
              <a:gd name="connsiteX267" fmla="*/ 8001696 w 12797328"/>
              <a:gd name="connsiteY267" fmla="*/ 0 h 3578617"/>
              <a:gd name="connsiteX268" fmla="*/ 7771213 w 12797328"/>
              <a:gd name="connsiteY268" fmla="*/ 39633 h 3578617"/>
              <a:gd name="connsiteX269" fmla="*/ 7771213 w 12797328"/>
              <a:gd name="connsiteY269" fmla="*/ 756632 h 3578617"/>
              <a:gd name="connsiteX270" fmla="*/ 7389227 w 12797328"/>
              <a:gd name="connsiteY270" fmla="*/ 756632 h 3578617"/>
              <a:gd name="connsiteX271" fmla="*/ 7389227 w 12797328"/>
              <a:gd name="connsiteY271" fmla="*/ 177989 h 3578617"/>
              <a:gd name="connsiteX272" fmla="*/ 7158744 w 12797328"/>
              <a:gd name="connsiteY272" fmla="*/ 316345 h 3578617"/>
              <a:gd name="connsiteX273" fmla="*/ 7158744 w 12797328"/>
              <a:gd name="connsiteY273" fmla="*/ 756632 h 3578617"/>
              <a:gd name="connsiteX274" fmla="*/ 6958209 w 12797328"/>
              <a:gd name="connsiteY274" fmla="*/ 756632 h 3578617"/>
              <a:gd name="connsiteX275" fmla="*/ 6720753 w 12797328"/>
              <a:gd name="connsiteY275" fmla="*/ 756632 h 3578617"/>
              <a:gd name="connsiteX276" fmla="*/ 6520219 w 12797328"/>
              <a:gd name="connsiteY276" fmla="*/ 756632 h 3578617"/>
              <a:gd name="connsiteX277" fmla="*/ 6520219 w 12797328"/>
              <a:gd name="connsiteY277" fmla="*/ 316345 h 3578617"/>
              <a:gd name="connsiteX278" fmla="*/ 6289735 w 12797328"/>
              <a:gd name="connsiteY278" fmla="*/ 177989 h 3578617"/>
              <a:gd name="connsiteX279" fmla="*/ 6289735 w 12797328"/>
              <a:gd name="connsiteY279" fmla="*/ 756632 h 3578617"/>
              <a:gd name="connsiteX280" fmla="*/ 5907750 w 12797328"/>
              <a:gd name="connsiteY280" fmla="*/ 756632 h 3578617"/>
              <a:gd name="connsiteX281" fmla="*/ 5907750 w 12797328"/>
              <a:gd name="connsiteY281" fmla="*/ 39633 h 3578617"/>
              <a:gd name="connsiteX282" fmla="*/ 5677266 w 12797328"/>
              <a:gd name="connsiteY282" fmla="*/ 0 h 3578617"/>
              <a:gd name="connsiteX283" fmla="*/ 5677266 w 12797328"/>
              <a:gd name="connsiteY283" fmla="*/ 1600457 h 3578617"/>
              <a:gd name="connsiteX284" fmla="*/ 6404825 w 12797328"/>
              <a:gd name="connsiteY284" fmla="*/ 1600457 h 3578617"/>
              <a:gd name="connsiteX285" fmla="*/ 7274137 w 12797328"/>
              <a:gd name="connsiteY285" fmla="*/ 1600457 h 3578617"/>
              <a:gd name="connsiteX286" fmla="*/ 8001696 w 12797328"/>
              <a:gd name="connsiteY286" fmla="*/ 1600457 h 3578617"/>
              <a:gd name="connsiteX287" fmla="*/ 11200455 w 12797328"/>
              <a:gd name="connsiteY287" fmla="*/ 0 h 3578617"/>
              <a:gd name="connsiteX288" fmla="*/ 11200455 w 12797328"/>
              <a:gd name="connsiteY288" fmla="*/ 1600457 h 3578617"/>
              <a:gd name="connsiteX289" fmla="*/ 12797326 w 12797328"/>
              <a:gd name="connsiteY289" fmla="*/ 1600457 h 3578617"/>
              <a:gd name="connsiteX290" fmla="*/ 12757117 w 12797328"/>
              <a:gd name="connsiteY290" fmla="*/ 1369144 h 3578617"/>
              <a:gd name="connsiteX291" fmla="*/ 11430939 w 12797328"/>
              <a:gd name="connsiteY291" fmla="*/ 1369144 h 3578617"/>
              <a:gd name="connsiteX292" fmla="*/ 11430939 w 12797328"/>
              <a:gd name="connsiteY292" fmla="*/ 987945 h 3578617"/>
              <a:gd name="connsiteX293" fmla="*/ 12619258 w 12797328"/>
              <a:gd name="connsiteY293" fmla="*/ 987945 h 3578617"/>
              <a:gd name="connsiteX294" fmla="*/ 12481398 w 12797328"/>
              <a:gd name="connsiteY294" fmla="*/ 756632 h 3578617"/>
              <a:gd name="connsiteX295" fmla="*/ 12043408 w 12797328"/>
              <a:gd name="connsiteY295" fmla="*/ 756632 h 3578617"/>
              <a:gd name="connsiteX296" fmla="*/ 12043408 w 12797328"/>
              <a:gd name="connsiteY296" fmla="*/ 316344 h 3578617"/>
              <a:gd name="connsiteX297" fmla="*/ 11812924 w 12797328"/>
              <a:gd name="connsiteY297" fmla="*/ 177988 h 3578617"/>
              <a:gd name="connsiteX298" fmla="*/ 11812924 w 12797328"/>
              <a:gd name="connsiteY298" fmla="*/ 756632 h 3578617"/>
              <a:gd name="connsiteX299" fmla="*/ 11430939 w 12797328"/>
              <a:gd name="connsiteY299" fmla="*/ 756632 h 3578617"/>
              <a:gd name="connsiteX300" fmla="*/ 11430939 w 12797328"/>
              <a:gd name="connsiteY300" fmla="*/ 39633 h 3578617"/>
              <a:gd name="connsiteX301" fmla="*/ 11200455 w 12797328"/>
              <a:gd name="connsiteY301" fmla="*/ 0 h 357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2797328" h="3578617">
                <a:moveTo>
                  <a:pt x="4353628" y="2210497"/>
                </a:moveTo>
                <a:cubicBezTo>
                  <a:pt x="4411042" y="2210497"/>
                  <a:pt x="4458409" y="2257301"/>
                  <a:pt x="4458409" y="2314906"/>
                </a:cubicBezTo>
                <a:lnTo>
                  <a:pt x="4458409" y="2591412"/>
                </a:lnTo>
                <a:lnTo>
                  <a:pt x="4257280" y="2591412"/>
                </a:lnTo>
                <a:lnTo>
                  <a:pt x="3884263" y="2591412"/>
                </a:lnTo>
                <a:lnTo>
                  <a:pt x="3683134" y="2591412"/>
                </a:lnTo>
                <a:lnTo>
                  <a:pt x="3683134" y="2314906"/>
                </a:lnTo>
                <a:cubicBezTo>
                  <a:pt x="3683134" y="2271702"/>
                  <a:pt x="3709778" y="2234574"/>
                  <a:pt x="3747322" y="2218710"/>
                </a:cubicBezTo>
                <a:lnTo>
                  <a:pt x="3787914" y="2210497"/>
                </a:lnTo>
                <a:close/>
                <a:moveTo>
                  <a:pt x="9876817" y="2210497"/>
                </a:moveTo>
                <a:cubicBezTo>
                  <a:pt x="9934231" y="2210497"/>
                  <a:pt x="9981598" y="2257301"/>
                  <a:pt x="9981598" y="2314906"/>
                </a:cubicBezTo>
                <a:lnTo>
                  <a:pt x="9981598" y="2591412"/>
                </a:lnTo>
                <a:lnTo>
                  <a:pt x="9794698" y="2591412"/>
                </a:lnTo>
                <a:lnTo>
                  <a:pt x="9407452" y="2591412"/>
                </a:lnTo>
                <a:lnTo>
                  <a:pt x="9220552" y="2591412"/>
                </a:lnTo>
                <a:lnTo>
                  <a:pt x="9220552" y="2314906"/>
                </a:lnTo>
                <a:cubicBezTo>
                  <a:pt x="9220552" y="2271702"/>
                  <a:pt x="9247196" y="2234574"/>
                  <a:pt x="9284740" y="2218710"/>
                </a:cubicBezTo>
                <a:lnTo>
                  <a:pt x="9325331" y="2210497"/>
                </a:lnTo>
                <a:close/>
                <a:moveTo>
                  <a:pt x="1691144" y="2210165"/>
                </a:moveTo>
                <a:lnTo>
                  <a:pt x="1232138" y="2671096"/>
                </a:lnTo>
                <a:lnTo>
                  <a:pt x="773133" y="2210166"/>
                </a:lnTo>
                <a:lnTo>
                  <a:pt x="1556654" y="2210166"/>
                </a:lnTo>
                <a:lnTo>
                  <a:pt x="1556654" y="2210165"/>
                </a:lnTo>
                <a:close/>
                <a:moveTo>
                  <a:pt x="7228562" y="2210165"/>
                </a:moveTo>
                <a:lnTo>
                  <a:pt x="6839482" y="2600878"/>
                </a:lnTo>
                <a:lnTo>
                  <a:pt x="6450401" y="2210165"/>
                </a:lnTo>
                <a:close/>
                <a:moveTo>
                  <a:pt x="4435265" y="1979355"/>
                </a:moveTo>
                <a:lnTo>
                  <a:pt x="4353628" y="1979355"/>
                </a:lnTo>
                <a:lnTo>
                  <a:pt x="3787916" y="1979355"/>
                </a:lnTo>
                <a:lnTo>
                  <a:pt x="3706278" y="1979355"/>
                </a:lnTo>
                <a:lnTo>
                  <a:pt x="3708107" y="1990064"/>
                </a:lnTo>
                <a:lnTo>
                  <a:pt x="3657735" y="2005761"/>
                </a:lnTo>
                <a:cubicBezTo>
                  <a:pt x="3537534" y="2056762"/>
                  <a:pt x="3452758" y="2176114"/>
                  <a:pt x="3452758" y="2314906"/>
                </a:cubicBezTo>
                <a:lnTo>
                  <a:pt x="3452758" y="3399327"/>
                </a:lnTo>
                <a:cubicBezTo>
                  <a:pt x="3532421" y="3359003"/>
                  <a:pt x="3609930" y="3312919"/>
                  <a:pt x="3683134" y="3260354"/>
                </a:cubicBezTo>
                <a:lnTo>
                  <a:pt x="3683134" y="2822554"/>
                </a:lnTo>
                <a:lnTo>
                  <a:pt x="4022058" y="2822554"/>
                </a:lnTo>
                <a:lnTo>
                  <a:pt x="4022058" y="2822554"/>
                </a:lnTo>
                <a:lnTo>
                  <a:pt x="4458409" y="2822554"/>
                </a:lnTo>
                <a:lnTo>
                  <a:pt x="4458409" y="3260354"/>
                </a:lnTo>
                <a:cubicBezTo>
                  <a:pt x="4531613" y="3312919"/>
                  <a:pt x="4609122" y="3359003"/>
                  <a:pt x="4688785" y="3399327"/>
                </a:cubicBezTo>
                <a:lnTo>
                  <a:pt x="4688785" y="2314906"/>
                </a:lnTo>
                <a:cubicBezTo>
                  <a:pt x="4688785" y="2176114"/>
                  <a:pt x="4604009" y="2056762"/>
                  <a:pt x="4483809" y="2005761"/>
                </a:cubicBezTo>
                <a:lnTo>
                  <a:pt x="4433437" y="1990064"/>
                </a:lnTo>
                <a:close/>
                <a:moveTo>
                  <a:pt x="9972683" y="1979355"/>
                </a:moveTo>
                <a:lnTo>
                  <a:pt x="9876817" y="1979355"/>
                </a:lnTo>
                <a:lnTo>
                  <a:pt x="9325333" y="1979355"/>
                </a:lnTo>
                <a:lnTo>
                  <a:pt x="9229467" y="1979355"/>
                </a:lnTo>
                <a:lnTo>
                  <a:pt x="9232015" y="1994274"/>
                </a:lnTo>
                <a:lnTo>
                  <a:pt x="9195153" y="2005761"/>
                </a:lnTo>
                <a:cubicBezTo>
                  <a:pt x="9074952" y="2056762"/>
                  <a:pt x="8990176" y="2176114"/>
                  <a:pt x="8990176" y="2314906"/>
                </a:cubicBezTo>
                <a:lnTo>
                  <a:pt x="8990176" y="3399327"/>
                </a:lnTo>
                <a:cubicBezTo>
                  <a:pt x="9069839" y="3359003"/>
                  <a:pt x="9147348" y="3312919"/>
                  <a:pt x="9220552" y="3260354"/>
                </a:cubicBezTo>
                <a:lnTo>
                  <a:pt x="9220552" y="2822554"/>
                </a:lnTo>
                <a:lnTo>
                  <a:pt x="9545247" y="2822554"/>
                </a:lnTo>
                <a:lnTo>
                  <a:pt x="9981598" y="2822554"/>
                </a:lnTo>
                <a:lnTo>
                  <a:pt x="9981598" y="3260354"/>
                </a:lnTo>
                <a:cubicBezTo>
                  <a:pt x="10054802" y="3312919"/>
                  <a:pt x="10132311" y="3359003"/>
                  <a:pt x="10211974" y="3399327"/>
                </a:cubicBezTo>
                <a:lnTo>
                  <a:pt x="10211974" y="2314906"/>
                </a:lnTo>
                <a:cubicBezTo>
                  <a:pt x="10211974" y="2176114"/>
                  <a:pt x="10127198" y="2056762"/>
                  <a:pt x="10006998" y="2005761"/>
                </a:cubicBezTo>
                <a:lnTo>
                  <a:pt x="9970135" y="1994274"/>
                </a:lnTo>
                <a:close/>
                <a:moveTo>
                  <a:pt x="9601076" y="1012006"/>
                </a:moveTo>
                <a:lnTo>
                  <a:pt x="9960563" y="1372529"/>
                </a:lnTo>
                <a:lnTo>
                  <a:pt x="9954817" y="1372529"/>
                </a:lnTo>
                <a:lnTo>
                  <a:pt x="9933418" y="1371734"/>
                </a:lnTo>
                <a:lnTo>
                  <a:pt x="9933185" y="1370368"/>
                </a:lnTo>
                <a:lnTo>
                  <a:pt x="9896646" y="1370368"/>
                </a:lnTo>
                <a:lnTo>
                  <a:pt x="9305506" y="1370368"/>
                </a:lnTo>
                <a:lnTo>
                  <a:pt x="9268966" y="1370368"/>
                </a:lnTo>
                <a:lnTo>
                  <a:pt x="9268733" y="1371734"/>
                </a:lnTo>
                <a:lnTo>
                  <a:pt x="9247334" y="1372529"/>
                </a:lnTo>
                <a:lnTo>
                  <a:pt x="9241589" y="1372529"/>
                </a:lnTo>
                <a:close/>
                <a:moveTo>
                  <a:pt x="4070773" y="1004871"/>
                </a:moveTo>
                <a:lnTo>
                  <a:pt x="4437374" y="1372529"/>
                </a:lnTo>
                <a:lnTo>
                  <a:pt x="4431629" y="1372529"/>
                </a:lnTo>
                <a:lnTo>
                  <a:pt x="4395909" y="1371202"/>
                </a:lnTo>
                <a:lnTo>
                  <a:pt x="4395767" y="1370368"/>
                </a:lnTo>
                <a:lnTo>
                  <a:pt x="4373457" y="1370368"/>
                </a:lnTo>
                <a:lnTo>
                  <a:pt x="3768087" y="1370368"/>
                </a:lnTo>
                <a:lnTo>
                  <a:pt x="3745778" y="1370368"/>
                </a:lnTo>
                <a:lnTo>
                  <a:pt x="3745636" y="1371202"/>
                </a:lnTo>
                <a:lnTo>
                  <a:pt x="3709916" y="1372529"/>
                </a:lnTo>
                <a:lnTo>
                  <a:pt x="3704171" y="1372529"/>
                </a:lnTo>
                <a:close/>
                <a:moveTo>
                  <a:pt x="2233794" y="987946"/>
                </a:moveTo>
                <a:lnTo>
                  <a:pt x="2233794" y="1369144"/>
                </a:lnTo>
                <a:lnTo>
                  <a:pt x="1556662" y="1369144"/>
                </a:lnTo>
                <a:lnTo>
                  <a:pt x="907616" y="1369144"/>
                </a:lnTo>
                <a:lnTo>
                  <a:pt x="230484" y="1369144"/>
                </a:lnTo>
                <a:lnTo>
                  <a:pt x="230484" y="987946"/>
                </a:lnTo>
                <a:lnTo>
                  <a:pt x="1045475" y="987946"/>
                </a:lnTo>
                <a:lnTo>
                  <a:pt x="1418803" y="987946"/>
                </a:lnTo>
                <a:close/>
                <a:moveTo>
                  <a:pt x="7771213" y="987946"/>
                </a:moveTo>
                <a:lnTo>
                  <a:pt x="7771213" y="1369144"/>
                </a:lnTo>
                <a:lnTo>
                  <a:pt x="7233928" y="1369144"/>
                </a:lnTo>
                <a:lnTo>
                  <a:pt x="6445034" y="1369144"/>
                </a:lnTo>
                <a:lnTo>
                  <a:pt x="5907750" y="1369144"/>
                </a:lnTo>
                <a:lnTo>
                  <a:pt x="5907750" y="987946"/>
                </a:lnTo>
                <a:lnTo>
                  <a:pt x="6582894" y="987946"/>
                </a:lnTo>
                <a:close/>
                <a:moveTo>
                  <a:pt x="10823801" y="1196"/>
                </a:moveTo>
                <a:cubicBezTo>
                  <a:pt x="10748393" y="8398"/>
                  <a:pt x="10670831" y="21363"/>
                  <a:pt x="10593269" y="40089"/>
                </a:cubicBezTo>
                <a:lnTo>
                  <a:pt x="10593269" y="826588"/>
                </a:lnTo>
                <a:lnTo>
                  <a:pt x="10589678" y="822987"/>
                </a:lnTo>
                <a:lnTo>
                  <a:pt x="10044588" y="275606"/>
                </a:lnTo>
                <a:cubicBezTo>
                  <a:pt x="9978517" y="318100"/>
                  <a:pt x="9915318" y="364916"/>
                  <a:pt x="9856428" y="414612"/>
                </a:cubicBezTo>
                <a:lnTo>
                  <a:pt x="10590396" y="1150695"/>
                </a:lnTo>
                <a:lnTo>
                  <a:pt x="10593269" y="1147814"/>
                </a:lnTo>
                <a:lnTo>
                  <a:pt x="10593269" y="1680790"/>
                </a:lnTo>
                <a:lnTo>
                  <a:pt x="10589678" y="1677189"/>
                </a:lnTo>
                <a:lnTo>
                  <a:pt x="9610340" y="694317"/>
                </a:lnTo>
                <a:lnTo>
                  <a:pt x="9602827" y="683261"/>
                </a:lnTo>
                <a:lnTo>
                  <a:pt x="9601076" y="685019"/>
                </a:lnTo>
                <a:lnTo>
                  <a:pt x="9599324" y="683261"/>
                </a:lnTo>
                <a:lnTo>
                  <a:pt x="9591812" y="694317"/>
                </a:lnTo>
                <a:lnTo>
                  <a:pt x="8612473" y="1677189"/>
                </a:lnTo>
                <a:lnTo>
                  <a:pt x="8608882" y="1680791"/>
                </a:lnTo>
                <a:lnTo>
                  <a:pt x="8608882" y="1147815"/>
                </a:lnTo>
                <a:lnTo>
                  <a:pt x="8611755" y="1150696"/>
                </a:lnTo>
                <a:lnTo>
                  <a:pt x="9345723" y="414613"/>
                </a:lnTo>
                <a:cubicBezTo>
                  <a:pt x="9286833" y="364916"/>
                  <a:pt x="9223634" y="318101"/>
                  <a:pt x="9157563" y="275607"/>
                </a:cubicBezTo>
                <a:lnTo>
                  <a:pt x="8612473" y="822988"/>
                </a:lnTo>
                <a:lnTo>
                  <a:pt x="8608882" y="826589"/>
                </a:lnTo>
                <a:lnTo>
                  <a:pt x="8608882" y="40089"/>
                </a:lnTo>
                <a:cubicBezTo>
                  <a:pt x="8531320" y="21363"/>
                  <a:pt x="8453757" y="8399"/>
                  <a:pt x="8378350" y="1196"/>
                </a:cubicBezTo>
                <a:lnTo>
                  <a:pt x="8378350" y="1978969"/>
                </a:lnTo>
                <a:lnTo>
                  <a:pt x="7274140" y="1978969"/>
                </a:lnTo>
                <a:lnTo>
                  <a:pt x="6404823" y="1978969"/>
                </a:lnTo>
                <a:lnTo>
                  <a:pt x="5300613" y="1978969"/>
                </a:lnTo>
                <a:lnTo>
                  <a:pt x="5300613" y="1196"/>
                </a:lnTo>
                <a:cubicBezTo>
                  <a:pt x="5225205" y="8399"/>
                  <a:pt x="5147643" y="21363"/>
                  <a:pt x="5070081" y="40089"/>
                </a:cubicBezTo>
                <a:lnTo>
                  <a:pt x="5070081" y="826589"/>
                </a:lnTo>
                <a:lnTo>
                  <a:pt x="5066490" y="822988"/>
                </a:lnTo>
                <a:lnTo>
                  <a:pt x="4521400" y="275607"/>
                </a:lnTo>
                <a:cubicBezTo>
                  <a:pt x="4455329" y="318101"/>
                  <a:pt x="4392130" y="364916"/>
                  <a:pt x="4333240" y="414613"/>
                </a:cubicBezTo>
                <a:lnTo>
                  <a:pt x="5067208" y="1150696"/>
                </a:lnTo>
                <a:lnTo>
                  <a:pt x="5070081" y="1147815"/>
                </a:lnTo>
                <a:lnTo>
                  <a:pt x="5070081" y="1680791"/>
                </a:lnTo>
                <a:lnTo>
                  <a:pt x="5066490" y="1677189"/>
                </a:lnTo>
                <a:lnTo>
                  <a:pt x="4076136" y="683261"/>
                </a:lnTo>
                <a:lnTo>
                  <a:pt x="4070773" y="691154"/>
                </a:lnTo>
                <a:lnTo>
                  <a:pt x="4065409" y="683261"/>
                </a:lnTo>
                <a:lnTo>
                  <a:pt x="3075055" y="1677189"/>
                </a:lnTo>
                <a:lnTo>
                  <a:pt x="3071464" y="1680791"/>
                </a:lnTo>
                <a:lnTo>
                  <a:pt x="3071464" y="1147815"/>
                </a:lnTo>
                <a:lnTo>
                  <a:pt x="3074337" y="1150696"/>
                </a:lnTo>
                <a:lnTo>
                  <a:pt x="3808305" y="414613"/>
                </a:lnTo>
                <a:cubicBezTo>
                  <a:pt x="3749415" y="364916"/>
                  <a:pt x="3686216" y="318101"/>
                  <a:pt x="3620145" y="275607"/>
                </a:cubicBezTo>
                <a:lnTo>
                  <a:pt x="3075055" y="822988"/>
                </a:lnTo>
                <a:lnTo>
                  <a:pt x="3071464" y="826589"/>
                </a:lnTo>
                <a:lnTo>
                  <a:pt x="3071464" y="40089"/>
                </a:lnTo>
                <a:cubicBezTo>
                  <a:pt x="2993902" y="21363"/>
                  <a:pt x="2916340" y="8399"/>
                  <a:pt x="2840932" y="1196"/>
                </a:cubicBezTo>
                <a:lnTo>
                  <a:pt x="2840932" y="1978969"/>
                </a:lnTo>
                <a:lnTo>
                  <a:pt x="867405" y="1978969"/>
                </a:lnTo>
                <a:lnTo>
                  <a:pt x="867405" y="1978970"/>
                </a:lnTo>
                <a:lnTo>
                  <a:pt x="222030" y="1978970"/>
                </a:lnTo>
                <a:lnTo>
                  <a:pt x="222030" y="3540425"/>
                </a:lnTo>
                <a:lnTo>
                  <a:pt x="232352" y="3538285"/>
                </a:lnTo>
                <a:lnTo>
                  <a:pt x="232352" y="2849738"/>
                </a:lnTo>
                <a:lnTo>
                  <a:pt x="236661" y="2853339"/>
                </a:lnTo>
                <a:lnTo>
                  <a:pt x="721424" y="3340219"/>
                </a:lnTo>
                <a:cubicBezTo>
                  <a:pt x="788214" y="3300606"/>
                  <a:pt x="853568" y="3255952"/>
                  <a:pt x="915330" y="3207696"/>
                </a:cubicBezTo>
                <a:lnTo>
                  <a:pt x="232352" y="2522750"/>
                </a:lnTo>
                <a:lnTo>
                  <a:pt x="232352" y="2210166"/>
                </a:lnTo>
                <a:lnTo>
                  <a:pt x="447084" y="2210166"/>
                </a:lnTo>
                <a:lnTo>
                  <a:pt x="1183207" y="2949130"/>
                </a:lnTo>
                <a:lnTo>
                  <a:pt x="1232139" y="2882768"/>
                </a:lnTo>
                <a:lnTo>
                  <a:pt x="1281070" y="2949129"/>
                </a:lnTo>
                <a:lnTo>
                  <a:pt x="2017193" y="2210165"/>
                </a:lnTo>
                <a:lnTo>
                  <a:pt x="2231925" y="2210165"/>
                </a:lnTo>
                <a:lnTo>
                  <a:pt x="2231925" y="2522749"/>
                </a:lnTo>
                <a:lnTo>
                  <a:pt x="1548947" y="3207695"/>
                </a:lnTo>
                <a:cubicBezTo>
                  <a:pt x="1610709" y="3255951"/>
                  <a:pt x="1676063" y="3300605"/>
                  <a:pt x="1742853" y="3340218"/>
                </a:cubicBezTo>
                <a:lnTo>
                  <a:pt x="2227616" y="2853338"/>
                </a:lnTo>
                <a:lnTo>
                  <a:pt x="2231925" y="2849737"/>
                </a:lnTo>
                <a:lnTo>
                  <a:pt x="2231925" y="3538284"/>
                </a:lnTo>
                <a:cubicBezTo>
                  <a:pt x="2308769" y="3557010"/>
                  <a:pt x="2386331" y="3569974"/>
                  <a:pt x="2462457" y="3578617"/>
                </a:cubicBezTo>
                <a:lnTo>
                  <a:pt x="2462457" y="2210165"/>
                </a:lnTo>
                <a:lnTo>
                  <a:pt x="2840932" y="2210165"/>
                </a:lnTo>
                <a:lnTo>
                  <a:pt x="2840932" y="3577897"/>
                </a:lnTo>
                <a:cubicBezTo>
                  <a:pt x="2840932" y="3577897"/>
                  <a:pt x="2842368" y="3577897"/>
                  <a:pt x="2842368" y="3577897"/>
                </a:cubicBezTo>
                <a:cubicBezTo>
                  <a:pt x="2918494" y="3569974"/>
                  <a:pt x="2996056" y="3556290"/>
                  <a:pt x="3072900" y="3537564"/>
                </a:cubicBezTo>
                <a:lnTo>
                  <a:pt x="3075055" y="3537564"/>
                </a:lnTo>
                <a:lnTo>
                  <a:pt x="3075055" y="2294433"/>
                </a:lnTo>
                <a:cubicBezTo>
                  <a:pt x="3075683" y="1960423"/>
                  <a:pt x="3313846" y="1680453"/>
                  <a:pt x="3628849" y="1615680"/>
                </a:cubicBezTo>
                <a:lnTo>
                  <a:pt x="3768082" y="1601565"/>
                </a:lnTo>
                <a:lnTo>
                  <a:pt x="4373457" y="1601565"/>
                </a:lnTo>
                <a:cubicBezTo>
                  <a:pt x="4754805" y="1601565"/>
                  <a:pt x="5065772" y="1912707"/>
                  <a:pt x="5066490" y="2294433"/>
                </a:cubicBezTo>
                <a:lnTo>
                  <a:pt x="5066490" y="3537564"/>
                </a:lnTo>
                <a:lnTo>
                  <a:pt x="5068644" y="3537564"/>
                </a:lnTo>
                <a:cubicBezTo>
                  <a:pt x="5145488" y="3556290"/>
                  <a:pt x="5223051" y="3569974"/>
                  <a:pt x="5299176" y="3577897"/>
                </a:cubicBezTo>
                <a:cubicBezTo>
                  <a:pt x="5299176" y="3577897"/>
                  <a:pt x="5300613" y="3577897"/>
                  <a:pt x="5300613" y="3577897"/>
                </a:cubicBezTo>
                <a:lnTo>
                  <a:pt x="5300613" y="2210165"/>
                </a:lnTo>
                <a:lnTo>
                  <a:pt x="5679088" y="2210165"/>
                </a:lnTo>
                <a:lnTo>
                  <a:pt x="5679088" y="3578617"/>
                </a:lnTo>
                <a:cubicBezTo>
                  <a:pt x="5755213" y="3569974"/>
                  <a:pt x="5832776" y="3557010"/>
                  <a:pt x="5909620" y="3538284"/>
                </a:cubicBezTo>
                <a:lnTo>
                  <a:pt x="5909620" y="2849737"/>
                </a:lnTo>
                <a:lnTo>
                  <a:pt x="5913929" y="2853338"/>
                </a:lnTo>
                <a:lnTo>
                  <a:pt x="6398692" y="3340218"/>
                </a:lnTo>
                <a:cubicBezTo>
                  <a:pt x="6465482" y="3300605"/>
                  <a:pt x="6530836" y="3255951"/>
                  <a:pt x="6592598" y="3207695"/>
                </a:cubicBezTo>
                <a:lnTo>
                  <a:pt x="5909620" y="2522749"/>
                </a:lnTo>
                <a:lnTo>
                  <a:pt x="5909620" y="2210165"/>
                </a:lnTo>
                <a:lnTo>
                  <a:pt x="6124352" y="2210165"/>
                </a:lnTo>
                <a:lnTo>
                  <a:pt x="6698870" y="2786900"/>
                </a:lnTo>
                <a:lnTo>
                  <a:pt x="6818488" y="2949129"/>
                </a:lnTo>
                <a:lnTo>
                  <a:pt x="6839482" y="2928055"/>
                </a:lnTo>
                <a:lnTo>
                  <a:pt x="6860475" y="2949129"/>
                </a:lnTo>
                <a:lnTo>
                  <a:pt x="6980092" y="2786902"/>
                </a:lnTo>
                <a:lnTo>
                  <a:pt x="7554611" y="2210165"/>
                </a:lnTo>
                <a:lnTo>
                  <a:pt x="7769343" y="2210165"/>
                </a:lnTo>
                <a:lnTo>
                  <a:pt x="7769343" y="2522749"/>
                </a:lnTo>
                <a:lnTo>
                  <a:pt x="7086365" y="3207695"/>
                </a:lnTo>
                <a:cubicBezTo>
                  <a:pt x="7148127" y="3255951"/>
                  <a:pt x="7213481" y="3300605"/>
                  <a:pt x="7280270" y="3340218"/>
                </a:cubicBezTo>
                <a:lnTo>
                  <a:pt x="7765034" y="2853338"/>
                </a:lnTo>
                <a:lnTo>
                  <a:pt x="7769343" y="2849737"/>
                </a:lnTo>
                <a:lnTo>
                  <a:pt x="7769343" y="3538284"/>
                </a:lnTo>
                <a:cubicBezTo>
                  <a:pt x="7846187" y="3557010"/>
                  <a:pt x="7923749" y="3569974"/>
                  <a:pt x="7999875" y="3578617"/>
                </a:cubicBezTo>
                <a:lnTo>
                  <a:pt x="7999875" y="2210165"/>
                </a:lnTo>
                <a:lnTo>
                  <a:pt x="8378350" y="2210165"/>
                </a:lnTo>
                <a:lnTo>
                  <a:pt x="8378350" y="3577897"/>
                </a:lnTo>
                <a:cubicBezTo>
                  <a:pt x="8378350" y="3577897"/>
                  <a:pt x="8379786" y="3577897"/>
                  <a:pt x="8379786" y="3577897"/>
                </a:cubicBezTo>
                <a:cubicBezTo>
                  <a:pt x="8455912" y="3569974"/>
                  <a:pt x="8533474" y="3556290"/>
                  <a:pt x="8610318" y="3537564"/>
                </a:cubicBezTo>
                <a:lnTo>
                  <a:pt x="8612473" y="3537564"/>
                </a:lnTo>
                <a:lnTo>
                  <a:pt x="8612473" y="2294433"/>
                </a:lnTo>
                <a:cubicBezTo>
                  <a:pt x="8613191" y="1912707"/>
                  <a:pt x="8924158" y="1601565"/>
                  <a:pt x="9305506" y="1601565"/>
                </a:cubicBezTo>
                <a:lnTo>
                  <a:pt x="9896651" y="1601565"/>
                </a:lnTo>
                <a:lnTo>
                  <a:pt x="10035884" y="1615679"/>
                </a:lnTo>
                <a:cubicBezTo>
                  <a:pt x="10350887" y="1680453"/>
                  <a:pt x="10589050" y="1960423"/>
                  <a:pt x="10589678" y="2294433"/>
                </a:cubicBezTo>
                <a:lnTo>
                  <a:pt x="10589678" y="3537564"/>
                </a:lnTo>
                <a:lnTo>
                  <a:pt x="10591833" y="3537564"/>
                </a:lnTo>
                <a:cubicBezTo>
                  <a:pt x="10668677" y="3556290"/>
                  <a:pt x="10746239" y="3569974"/>
                  <a:pt x="10822365" y="3577897"/>
                </a:cubicBezTo>
                <a:cubicBezTo>
                  <a:pt x="10822365" y="3577897"/>
                  <a:pt x="10823801" y="3577897"/>
                  <a:pt x="10823801" y="3577897"/>
                </a:cubicBezTo>
                <a:lnTo>
                  <a:pt x="10823801" y="2210165"/>
                </a:lnTo>
                <a:lnTo>
                  <a:pt x="11202276" y="2210165"/>
                </a:lnTo>
                <a:lnTo>
                  <a:pt x="11202276" y="3578617"/>
                </a:lnTo>
                <a:cubicBezTo>
                  <a:pt x="11278402" y="3569974"/>
                  <a:pt x="11355964" y="3557010"/>
                  <a:pt x="11432808" y="3538284"/>
                </a:cubicBezTo>
                <a:lnTo>
                  <a:pt x="11432808" y="2849737"/>
                </a:lnTo>
                <a:lnTo>
                  <a:pt x="11437117" y="2853338"/>
                </a:lnTo>
                <a:lnTo>
                  <a:pt x="11921880" y="3340218"/>
                </a:lnTo>
                <a:cubicBezTo>
                  <a:pt x="11988670" y="3300605"/>
                  <a:pt x="12054023" y="3255951"/>
                  <a:pt x="12115786" y="3207695"/>
                </a:cubicBezTo>
                <a:lnTo>
                  <a:pt x="11432808" y="2522749"/>
                </a:lnTo>
                <a:lnTo>
                  <a:pt x="11432808" y="2210165"/>
                </a:lnTo>
                <a:lnTo>
                  <a:pt x="11647540" y="2210165"/>
                </a:lnTo>
                <a:lnTo>
                  <a:pt x="12383663" y="2949129"/>
                </a:lnTo>
                <a:cubicBezTo>
                  <a:pt x="12433935" y="2890070"/>
                  <a:pt x="12479897" y="2826689"/>
                  <a:pt x="12522269" y="2761147"/>
                </a:cubicBezTo>
                <a:lnTo>
                  <a:pt x="11973589" y="2210165"/>
                </a:lnTo>
                <a:lnTo>
                  <a:pt x="12757110" y="2210165"/>
                </a:lnTo>
                <a:cubicBezTo>
                  <a:pt x="12775783" y="2133100"/>
                  <a:pt x="12789428" y="2055314"/>
                  <a:pt x="12797328" y="1978969"/>
                </a:cubicBezTo>
                <a:lnTo>
                  <a:pt x="10823801" y="1978969"/>
                </a:lnTo>
                <a:close/>
                <a:moveTo>
                  <a:pt x="2464278" y="0"/>
                </a:moveTo>
                <a:cubicBezTo>
                  <a:pt x="2388886" y="7206"/>
                  <a:pt x="2311340" y="20898"/>
                  <a:pt x="2233794" y="39633"/>
                </a:cubicBezTo>
                <a:lnTo>
                  <a:pt x="2233794" y="756632"/>
                </a:lnTo>
                <a:lnTo>
                  <a:pt x="1851809" y="756632"/>
                </a:lnTo>
                <a:lnTo>
                  <a:pt x="1851809" y="177989"/>
                </a:lnTo>
                <a:cubicBezTo>
                  <a:pt x="1772827" y="217622"/>
                  <a:pt x="1695281" y="264461"/>
                  <a:pt x="1621325" y="316345"/>
                </a:cubicBezTo>
                <a:lnTo>
                  <a:pt x="1621325" y="756632"/>
                </a:lnTo>
                <a:lnTo>
                  <a:pt x="1280943" y="756632"/>
                </a:lnTo>
                <a:lnTo>
                  <a:pt x="1183335" y="756632"/>
                </a:lnTo>
                <a:lnTo>
                  <a:pt x="842953" y="756632"/>
                </a:lnTo>
                <a:lnTo>
                  <a:pt x="842953" y="316345"/>
                </a:lnTo>
                <a:cubicBezTo>
                  <a:pt x="768997" y="264461"/>
                  <a:pt x="691451" y="217622"/>
                  <a:pt x="612469" y="177989"/>
                </a:cubicBezTo>
                <a:lnTo>
                  <a:pt x="612469" y="756632"/>
                </a:lnTo>
                <a:lnTo>
                  <a:pt x="230484" y="756632"/>
                </a:lnTo>
                <a:lnTo>
                  <a:pt x="230484" y="39633"/>
                </a:lnTo>
                <a:cubicBezTo>
                  <a:pt x="152938" y="20898"/>
                  <a:pt x="75392" y="7206"/>
                  <a:pt x="0" y="0"/>
                </a:cubicBezTo>
                <a:lnTo>
                  <a:pt x="0" y="1600457"/>
                </a:lnTo>
                <a:lnTo>
                  <a:pt x="867407" y="1600457"/>
                </a:lnTo>
                <a:lnTo>
                  <a:pt x="1596871" y="1600457"/>
                </a:lnTo>
                <a:lnTo>
                  <a:pt x="2464278" y="1600457"/>
                </a:lnTo>
                <a:close/>
                <a:moveTo>
                  <a:pt x="8001696" y="0"/>
                </a:moveTo>
                <a:cubicBezTo>
                  <a:pt x="7926304" y="7206"/>
                  <a:pt x="7848759" y="20898"/>
                  <a:pt x="7771213" y="39633"/>
                </a:cubicBezTo>
                <a:lnTo>
                  <a:pt x="7771213" y="756632"/>
                </a:lnTo>
                <a:lnTo>
                  <a:pt x="7389227" y="756632"/>
                </a:lnTo>
                <a:lnTo>
                  <a:pt x="7389227" y="177989"/>
                </a:lnTo>
                <a:cubicBezTo>
                  <a:pt x="7310245" y="217622"/>
                  <a:pt x="7232699" y="264461"/>
                  <a:pt x="7158744" y="316345"/>
                </a:cubicBezTo>
                <a:lnTo>
                  <a:pt x="7158744" y="756632"/>
                </a:lnTo>
                <a:lnTo>
                  <a:pt x="6958209" y="756632"/>
                </a:lnTo>
                <a:lnTo>
                  <a:pt x="6720753" y="756632"/>
                </a:lnTo>
                <a:lnTo>
                  <a:pt x="6520219" y="756632"/>
                </a:lnTo>
                <a:lnTo>
                  <a:pt x="6520219" y="316345"/>
                </a:lnTo>
                <a:cubicBezTo>
                  <a:pt x="6446263" y="264461"/>
                  <a:pt x="6368717" y="217622"/>
                  <a:pt x="6289735" y="177989"/>
                </a:cubicBezTo>
                <a:lnTo>
                  <a:pt x="6289735" y="756632"/>
                </a:lnTo>
                <a:lnTo>
                  <a:pt x="5907750" y="756632"/>
                </a:lnTo>
                <a:lnTo>
                  <a:pt x="5907750" y="39633"/>
                </a:lnTo>
                <a:cubicBezTo>
                  <a:pt x="5830204" y="20898"/>
                  <a:pt x="5752658" y="7206"/>
                  <a:pt x="5677266" y="0"/>
                </a:cubicBezTo>
                <a:lnTo>
                  <a:pt x="5677266" y="1600457"/>
                </a:lnTo>
                <a:lnTo>
                  <a:pt x="6404825" y="1600457"/>
                </a:lnTo>
                <a:lnTo>
                  <a:pt x="7274137" y="1600457"/>
                </a:lnTo>
                <a:lnTo>
                  <a:pt x="8001696" y="1600457"/>
                </a:lnTo>
                <a:close/>
                <a:moveTo>
                  <a:pt x="11200455" y="0"/>
                </a:moveTo>
                <a:lnTo>
                  <a:pt x="11200455" y="1600457"/>
                </a:lnTo>
                <a:lnTo>
                  <a:pt x="12797326" y="1600457"/>
                </a:lnTo>
                <a:cubicBezTo>
                  <a:pt x="12789428" y="1524794"/>
                  <a:pt x="12775785" y="1446969"/>
                  <a:pt x="12757117" y="1369144"/>
                </a:cubicBezTo>
                <a:lnTo>
                  <a:pt x="11430939" y="1369144"/>
                </a:lnTo>
                <a:lnTo>
                  <a:pt x="11430939" y="987945"/>
                </a:lnTo>
                <a:lnTo>
                  <a:pt x="12619258" y="987945"/>
                </a:lnTo>
                <a:cubicBezTo>
                  <a:pt x="12579767" y="907958"/>
                  <a:pt x="12533095" y="830133"/>
                  <a:pt x="12481398" y="756632"/>
                </a:cubicBezTo>
                <a:lnTo>
                  <a:pt x="12043408" y="756632"/>
                </a:lnTo>
                <a:lnTo>
                  <a:pt x="12043408" y="316344"/>
                </a:lnTo>
                <a:cubicBezTo>
                  <a:pt x="11969452" y="264461"/>
                  <a:pt x="11891906" y="217622"/>
                  <a:pt x="11812924" y="177988"/>
                </a:cubicBezTo>
                <a:lnTo>
                  <a:pt x="11812924" y="756632"/>
                </a:lnTo>
                <a:lnTo>
                  <a:pt x="11430939" y="756632"/>
                </a:lnTo>
                <a:lnTo>
                  <a:pt x="11430939" y="39633"/>
                </a:lnTo>
                <a:cubicBezTo>
                  <a:pt x="11353393" y="20897"/>
                  <a:pt x="11275847" y="7206"/>
                  <a:pt x="1120045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sp>
        <p:nvSpPr>
          <p:cNvPr id="100" name="Achtergrond">
            <a:extLst>
              <a:ext uri="{FF2B5EF4-FFF2-40B4-BE49-F238E27FC236}">
                <a16:creationId xmlns:a16="http://schemas.microsoft.com/office/drawing/2014/main" id="{3CF35497-8488-4A72-9554-333846B56B4E}"/>
              </a:ext>
            </a:extLst>
          </p:cNvPr>
          <p:cNvSpPr/>
          <p:nvPr userDrawn="1"/>
        </p:nvSpPr>
        <p:spPr>
          <a:xfrm>
            <a:off x="-10752" y="10112"/>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5" name="Nederland">
            <a:extLst>
              <a:ext uri="{FF2B5EF4-FFF2-40B4-BE49-F238E27FC236}">
                <a16:creationId xmlns:a16="http://schemas.microsoft.com/office/drawing/2014/main" id="{EC709F85-2166-4912-8FBD-18D316688F16}"/>
              </a:ext>
            </a:extLst>
          </p:cNvPr>
          <p:cNvGrpSpPr/>
          <p:nvPr userDrawn="1"/>
        </p:nvGrpSpPr>
        <p:grpSpPr>
          <a:xfrm>
            <a:off x="5435759" y="35313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3" name="Achtergrond">
            <a:extLst>
              <a:ext uri="{FF2B5EF4-FFF2-40B4-BE49-F238E27FC236}">
                <a16:creationId xmlns:a16="http://schemas.microsoft.com/office/drawing/2014/main" id="{451086AB-8029-49F5-9755-22685647D1FF}"/>
              </a:ext>
            </a:extLst>
          </p:cNvPr>
          <p:cNvSpPr/>
          <p:nvPr userDrawn="1"/>
        </p:nvSpPr>
        <p:spPr>
          <a:xfrm>
            <a:off x="2177632" y="1"/>
            <a:ext cx="7448968" cy="341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Achtergrond">
            <a:extLst>
              <a:ext uri="{FF2B5EF4-FFF2-40B4-BE49-F238E27FC236}">
                <a16:creationId xmlns:a16="http://schemas.microsoft.com/office/drawing/2014/main" id="{8EA0F95C-1614-498B-95FA-E94433998C80}"/>
              </a:ext>
            </a:extLst>
          </p:cNvPr>
          <p:cNvSpPr/>
          <p:nvPr userDrawn="1"/>
        </p:nvSpPr>
        <p:spPr>
          <a:xfrm>
            <a:off x="5361750" y="0"/>
            <a:ext cx="6863102" cy="2280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Techniek">
            <a:extLst>
              <a:ext uri="{FF2B5EF4-FFF2-40B4-BE49-F238E27FC236}">
                <a16:creationId xmlns:a16="http://schemas.microsoft.com/office/drawing/2014/main" id="{59A91974-C1BF-4752-A5DD-8563887E842B}"/>
              </a:ext>
            </a:extLst>
          </p:cNvPr>
          <p:cNvGrpSpPr/>
          <p:nvPr userDrawn="1"/>
        </p:nvGrpSpPr>
        <p:grpSpPr>
          <a:xfrm>
            <a:off x="5390857" y="28327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 animatie</a:t>
            </a:r>
          </a:p>
        </p:txBody>
      </p:sp>
      <p:sp>
        <p:nvSpPr>
          <p:cNvPr id="12" name="Rechthoek 11">
            <a:extLst>
              <a:ext uri="{FF2B5EF4-FFF2-40B4-BE49-F238E27FC236}">
                <a16:creationId xmlns:a16="http://schemas.microsoft.com/office/drawing/2014/main" id="{E089A615-959D-484B-A009-81526F925F89}"/>
              </a:ext>
            </a:extLst>
          </p:cNvPr>
          <p:cNvSpPr/>
          <p:nvPr userDrawn="1"/>
        </p:nvSpPr>
        <p:spPr>
          <a:xfrm>
            <a:off x="-1390650"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5" name="Rechthoek 104">
            <a:extLst>
              <a:ext uri="{FF2B5EF4-FFF2-40B4-BE49-F238E27FC236}">
                <a16:creationId xmlns:a16="http://schemas.microsoft.com/office/drawing/2014/main" id="{A2938B1A-1B30-4A21-9DB0-6B11C49B3720}"/>
              </a:ext>
            </a:extLst>
          </p:cNvPr>
          <p:cNvSpPr/>
          <p:nvPr userDrawn="1"/>
        </p:nvSpPr>
        <p:spPr>
          <a:xfrm>
            <a:off x="12208657"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9" name="Rechthoek 98">
            <a:extLst>
              <a:ext uri="{FF2B5EF4-FFF2-40B4-BE49-F238E27FC236}">
                <a16:creationId xmlns:a16="http://schemas.microsoft.com/office/drawing/2014/main" id="{EA534961-5728-4A00-BFAD-5594C856CC68}"/>
              </a:ext>
            </a:extLst>
          </p:cNvPr>
          <p:cNvSpPr/>
          <p:nvPr userDrawn="1"/>
        </p:nvSpPr>
        <p:spPr>
          <a:xfrm>
            <a:off x="-383297" y="6868112"/>
            <a:ext cx="13064418" cy="14199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41" name="Achtergrond">
            <a:extLst>
              <a:ext uri="{FF2B5EF4-FFF2-40B4-BE49-F238E27FC236}">
                <a16:creationId xmlns:a16="http://schemas.microsoft.com/office/drawing/2014/main" id="{04D4752B-DA1D-4AD4-8DD0-A17F07FB5AA5}"/>
              </a:ext>
            </a:extLst>
          </p:cNvPr>
          <p:cNvSpPr/>
          <p:nvPr userDrawn="1"/>
        </p:nvSpPr>
        <p:spPr>
          <a:xfrm>
            <a:off x="-27409" y="2046514"/>
            <a:ext cx="5335510" cy="22964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3523067" y="25569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36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31" presetClass="entr" presetSubtype="0" fill="hold" nodeType="withEffect">
                                  <p:stCondLst>
                                    <p:cond delay="500"/>
                                  </p:stCondLst>
                                  <p:childTnLst>
                                    <p:set>
                                      <p:cBhvr>
                                        <p:cTn id="9" dur="1" fill="hold">
                                          <p:stCondLst>
                                            <p:cond delay="0"/>
                                          </p:stCondLst>
                                        </p:cTn>
                                        <p:tgtEl>
                                          <p:spTgt spid="67"/>
                                        </p:tgtEl>
                                        <p:attrNameLst>
                                          <p:attrName>style.visibility</p:attrName>
                                        </p:attrNameLst>
                                      </p:cBhvr>
                                      <p:to>
                                        <p:strVal val="visible"/>
                                      </p:to>
                                    </p:set>
                                    <p:anim calcmode="lin" valueType="num">
                                      <p:cBhvr>
                                        <p:cTn id="10" dur="1000" fill="hold"/>
                                        <p:tgtEl>
                                          <p:spTgt spid="67"/>
                                        </p:tgtEl>
                                        <p:attrNameLst>
                                          <p:attrName>ppt_w</p:attrName>
                                        </p:attrNameLst>
                                      </p:cBhvr>
                                      <p:tavLst>
                                        <p:tav tm="0">
                                          <p:val>
                                            <p:fltVal val="0"/>
                                          </p:val>
                                        </p:tav>
                                        <p:tav tm="100000">
                                          <p:val>
                                            <p:strVal val="#ppt_w"/>
                                          </p:val>
                                        </p:tav>
                                      </p:tavLst>
                                    </p:anim>
                                    <p:anim calcmode="lin" valueType="num">
                                      <p:cBhvr>
                                        <p:cTn id="11" dur="1000" fill="hold"/>
                                        <p:tgtEl>
                                          <p:spTgt spid="67"/>
                                        </p:tgtEl>
                                        <p:attrNameLst>
                                          <p:attrName>ppt_h</p:attrName>
                                        </p:attrNameLst>
                                      </p:cBhvr>
                                      <p:tavLst>
                                        <p:tav tm="0">
                                          <p:val>
                                            <p:fltVal val="0"/>
                                          </p:val>
                                        </p:tav>
                                        <p:tav tm="100000">
                                          <p:val>
                                            <p:strVal val="#ppt_h"/>
                                          </p:val>
                                        </p:tav>
                                      </p:tavLst>
                                    </p:anim>
                                    <p:anim calcmode="lin" valueType="num">
                                      <p:cBhvr>
                                        <p:cTn id="12" dur="1000" fill="hold"/>
                                        <p:tgtEl>
                                          <p:spTgt spid="67"/>
                                        </p:tgtEl>
                                        <p:attrNameLst>
                                          <p:attrName>style.rotation</p:attrName>
                                        </p:attrNameLst>
                                      </p:cBhvr>
                                      <p:tavLst>
                                        <p:tav tm="0">
                                          <p:val>
                                            <p:fltVal val="90"/>
                                          </p:val>
                                        </p:tav>
                                        <p:tav tm="100000">
                                          <p:val>
                                            <p:fltVal val="0"/>
                                          </p:val>
                                        </p:tav>
                                      </p:tavLst>
                                    </p:anim>
                                    <p:animEffect transition="in" filter="fade">
                                      <p:cBhvr>
                                        <p:cTn id="13" dur="1000"/>
                                        <p:tgtEl>
                                          <p:spTgt spid="67"/>
                                        </p:tgtEl>
                                      </p:cBhvr>
                                    </p:animEffect>
                                  </p:childTnLst>
                                </p:cTn>
                              </p:par>
                              <p:par>
                                <p:cTn id="14" presetID="2" presetClass="entr" presetSubtype="8" decel="100000" fill="hold" nodeType="withEffect">
                                  <p:stCondLst>
                                    <p:cond delay="100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1000" fill="hold"/>
                                        <p:tgtEl>
                                          <p:spTgt spid="56"/>
                                        </p:tgtEl>
                                        <p:attrNameLst>
                                          <p:attrName>ppt_x</p:attrName>
                                        </p:attrNameLst>
                                      </p:cBhvr>
                                      <p:tavLst>
                                        <p:tav tm="0">
                                          <p:val>
                                            <p:strVal val="0-#ppt_w/2"/>
                                          </p:val>
                                        </p:tav>
                                        <p:tav tm="100000">
                                          <p:val>
                                            <p:strVal val="#ppt_x"/>
                                          </p:val>
                                        </p:tav>
                                      </p:tavLst>
                                    </p:anim>
                                    <p:anim calcmode="lin" valueType="num">
                                      <p:cBhvr additive="base">
                                        <p:cTn id="17" dur="1000" fill="hold"/>
                                        <p:tgtEl>
                                          <p:spTgt spid="56"/>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150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ppt_x"/>
                                          </p:val>
                                        </p:tav>
                                        <p:tav tm="100000">
                                          <p:val>
                                            <p:strVal val="#ppt_x"/>
                                          </p:val>
                                        </p:tav>
                                      </p:tavLst>
                                    </p:anim>
                                    <p:anim calcmode="lin" valueType="num">
                                      <p:cBhvr additive="base">
                                        <p:cTn id="21" dur="1000" fill="hold"/>
                                        <p:tgtEl>
                                          <p:spTgt spid="45"/>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75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1250" fill="hold"/>
                                        <p:tgtEl>
                                          <p:spTgt spid="100"/>
                                        </p:tgtEl>
                                        <p:attrNameLst>
                                          <p:attrName>ppt_x</p:attrName>
                                        </p:attrNameLst>
                                      </p:cBhvr>
                                      <p:tavLst>
                                        <p:tav tm="0">
                                          <p:val>
                                            <p:strVal val="#ppt_x"/>
                                          </p:val>
                                        </p:tav>
                                        <p:tav tm="100000">
                                          <p:val>
                                            <p:strVal val="#ppt_x"/>
                                          </p:val>
                                        </p:tav>
                                      </p:tavLst>
                                    </p:anim>
                                    <p:anim calcmode="lin" valueType="num">
                                      <p:cBhvr additive="base">
                                        <p:cTn id="25" dur="1250" fill="hold"/>
                                        <p:tgtEl>
                                          <p:spTgt spid="100"/>
                                        </p:tgtEl>
                                        <p:attrNameLst>
                                          <p:attrName>ppt_y</p:attrName>
                                        </p:attrNameLst>
                                      </p:cBhvr>
                                      <p:tavLst>
                                        <p:tav tm="0">
                                          <p:val>
                                            <p:strVal val="1+#ppt_h/2"/>
                                          </p:val>
                                        </p:tav>
                                        <p:tav tm="100000">
                                          <p:val>
                                            <p:strVal val="#ppt_y"/>
                                          </p:val>
                                        </p:tav>
                                      </p:tavLst>
                                    </p:anim>
                                  </p:childTnLst>
                                </p:cTn>
                              </p:par>
                              <p:par>
                                <p:cTn id="26" presetID="1" presetClass="entr" presetSubtype="0" fill="hold" grpId="0" nodeType="withEffect">
                                  <p:stCondLst>
                                    <p:cond delay="100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00" grpId="0" animBg="1"/>
      <p:bldP spid="43" grpId="0" animBg="1"/>
      <p:bldP spid="4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a:t>
            </a:r>
          </a:p>
        </p:txBody>
      </p:sp>
      <p:grpSp>
        <p:nvGrpSpPr>
          <p:cNvPr id="3" name="Groep 2">
            <a:extLst>
              <a:ext uri="{FF2B5EF4-FFF2-40B4-BE49-F238E27FC236}">
                <a16:creationId xmlns:a16="http://schemas.microsoft.com/office/drawing/2014/main" id="{E933A778-87FB-44E9-913F-FA31D5906615}"/>
              </a:ext>
            </a:extLst>
          </p:cNvPr>
          <p:cNvGrpSpPr/>
          <p:nvPr userDrawn="1"/>
        </p:nvGrpSpPr>
        <p:grpSpPr>
          <a:xfrm>
            <a:off x="3515615" y="2556043"/>
            <a:ext cx="5160770" cy="1745915"/>
            <a:chOff x="436967" y="2468019"/>
            <a:chExt cx="5160770" cy="1745915"/>
          </a:xfrm>
        </p:grpSpPr>
        <p:grpSp>
          <p:nvGrpSpPr>
            <p:cNvPr id="45" name="Nederland">
              <a:extLst>
                <a:ext uri="{FF2B5EF4-FFF2-40B4-BE49-F238E27FC236}">
                  <a16:creationId xmlns:a16="http://schemas.microsoft.com/office/drawing/2014/main" id="{EC709F85-2166-4912-8FBD-18D316688F16}"/>
                </a:ext>
              </a:extLst>
            </p:cNvPr>
            <p:cNvGrpSpPr/>
            <p:nvPr userDrawn="1"/>
          </p:nvGrpSpPr>
          <p:grpSpPr>
            <a:xfrm>
              <a:off x="2349659" y="34424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56" name="Techniek">
              <a:extLst>
                <a:ext uri="{FF2B5EF4-FFF2-40B4-BE49-F238E27FC236}">
                  <a16:creationId xmlns:a16="http://schemas.microsoft.com/office/drawing/2014/main" id="{59A91974-C1BF-4752-A5DD-8563887E842B}"/>
                </a:ext>
              </a:extLst>
            </p:cNvPr>
            <p:cNvGrpSpPr/>
            <p:nvPr userDrawn="1"/>
          </p:nvGrpSpPr>
          <p:grpSpPr>
            <a:xfrm>
              <a:off x="2304757" y="27438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436967" y="24680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40516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fld id="{479E115A-4DAC-4DEB-8BDB-9C51002468AD}" type="datetime1">
              <a:rPr lang="nl-NL" smtClean="0"/>
              <a:t>14-11-2019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8B7CAD2B-19C3-4162-9D9A-AC40502219B3}" type="slidenum">
              <a:rPr lang="nl-NL" smtClean="0"/>
              <a:t>‹nr.›</a:t>
            </a:fld>
            <a:endParaRPr lang="nl-NL" dirty="0"/>
          </a:p>
        </p:txBody>
      </p:sp>
    </p:spTree>
    <p:extLst>
      <p:ext uri="{BB962C8B-B14F-4D97-AF65-F5344CB8AC3E}">
        <p14:creationId xmlns:p14="http://schemas.microsoft.com/office/powerpoint/2010/main" val="399072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fld id="{DDFBC989-95BA-4715-9066-A02E240CF0E0}" type="datetime1">
              <a:rPr lang="nl-NL" smtClean="0"/>
              <a:t>14-11-2019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8B7CAD2B-19C3-4162-9D9A-AC40502219B3}" type="slidenum">
              <a:rPr lang="nl-NL" smtClean="0"/>
              <a:t>‹nr.›</a:t>
            </a:fld>
            <a:endParaRPr lang="nl-NL" dirty="0"/>
          </a:p>
        </p:txBody>
      </p:sp>
    </p:spTree>
    <p:extLst>
      <p:ext uri="{BB962C8B-B14F-4D97-AF65-F5344CB8AC3E}">
        <p14:creationId xmlns:p14="http://schemas.microsoft.com/office/powerpoint/2010/main" val="50644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Grij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65CB2EF4-81FE-45BB-BAB6-4F6513709387}"/>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2"/>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Grijs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4BAFC8A-68EB-4B7A-B9CD-B05E6BBC2AB2}" type="datetime1">
              <a:rPr lang="nl-NL" smtClean="0"/>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7548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Groen">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1" name="Tijdelijke aanduiding voor tekst 8">
            <a:extLst>
              <a:ext uri="{FF2B5EF4-FFF2-40B4-BE49-F238E27FC236}">
                <a16:creationId xmlns:a16="http://schemas.microsoft.com/office/drawing/2014/main" id="{C675434E-564E-4311-B53B-ACFF9857E803}"/>
              </a:ext>
            </a:extLst>
          </p:cNvPr>
          <p:cNvSpPr>
            <a:spLocks noGrp="1"/>
          </p:cNvSpPr>
          <p:nvPr>
            <p:ph type="body" sz="quarter" idx="18"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Groen</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bg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accent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accent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accent1"/>
                </a:solidFill>
              </a:defRPr>
            </a:lvl1pPr>
          </a:lstStyle>
          <a:p>
            <a:fld id="{F6B79593-03BE-47AC-BBDB-3B59645A58D9}" type="datetime1">
              <a:rPr lang="nl-NL" smtClean="0"/>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accent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613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50" presetClass="entr" presetSubtype="0"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2" presetClass="entr" presetSubtype="4" decel="10000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50" presetClass="entr" presetSubtype="0" decel="10000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p:cTn dur="1000" fill="hold"/>
                        <p:tgtEl>
                          <p:spTgt spid="11"/>
                        </p:tgtEl>
                        <p:attrNameLst>
                          <p:attrName>ppt_w</p:attrName>
                        </p:attrNameLst>
                      </p:cBhvr>
                      <p:tavLst>
                        <p:tav tm="0">
                          <p:val>
                            <p:strVal val="#ppt_w+.3"/>
                          </p:val>
                        </p:tav>
                        <p:tav tm="100000">
                          <p:val>
                            <p:strVal val="#ppt_w"/>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animEffect transition="in" filter="fade">
                      <p:cBhvr>
                        <p:cTn dur="1000"/>
                        <p:tgtEl>
                          <p:spTgt spid="11"/>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Custom)">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Leeg (</a:t>
            </a:r>
            <a:r>
              <a:rPr lang="nl-NL" sz="1800" b="0" spc="50" baseline="0" dirty="0" err="1">
                <a:solidFill>
                  <a:schemeClr val="accent2"/>
                </a:solidFill>
                <a:latin typeface="+mj-lt"/>
                <a:cs typeface="Calibri" panose="020F0502020204030204" pitchFamily="34" charset="0"/>
              </a:rPr>
              <a:t>Custom</a:t>
            </a:r>
            <a:r>
              <a:rPr lang="nl-NL" sz="1800" b="0" spc="50" baseline="0" dirty="0">
                <a:solidFill>
                  <a:schemeClr val="accent2"/>
                </a:solidFill>
                <a:latin typeface="+mj-lt"/>
                <a:cs typeface="Calibri" panose="020F0502020204030204" pitchFamily="34" charset="0"/>
              </a:rPr>
              <a:t>)</a:t>
            </a:r>
          </a:p>
        </p:txBody>
      </p:sp>
      <p:sp>
        <p:nvSpPr>
          <p:cNvPr id="6" name="Titel"/>
          <p:cNvSpPr>
            <a:spLocks noGrp="1"/>
          </p:cNvSpPr>
          <p:nvPr>
            <p:ph type="title" hasCustomPrompt="1"/>
          </p:nvPr>
        </p:nvSpPr>
        <p:spPr/>
        <p:txBody>
          <a:bodyPr/>
          <a:lstStyle>
            <a:lvl1pPr>
              <a:defRPr/>
            </a:lvl1pPr>
          </a:lstStyle>
          <a:p>
            <a:r>
              <a:rPr lang="nl-NL" dirty="0"/>
              <a:t>Plaats hier je titel</a:t>
            </a:r>
          </a:p>
        </p:txBody>
      </p:sp>
      <p:pic>
        <p:nvPicPr>
          <p:cNvPr id="7" name="Picture 5">
            <a:extLst>
              <a:ext uri="{FF2B5EF4-FFF2-40B4-BE49-F238E27FC236}">
                <a16:creationId xmlns:a16="http://schemas.microsoft.com/office/drawing/2014/main" id="{97882038-C139-4DBF-97B2-159DA43B7E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97" name="Instructie">
            <a:extLst>
              <a:ext uri="{FF2B5EF4-FFF2-40B4-BE49-F238E27FC236}">
                <a16:creationId xmlns:a16="http://schemas.microsoft.com/office/drawing/2014/main" id="{B5069761-E254-4274-906E-4ED824E807CA}"/>
              </a:ext>
            </a:extLst>
          </p:cNvPr>
          <p:cNvGrpSpPr/>
          <p:nvPr userDrawn="1"/>
        </p:nvGrpSpPr>
        <p:grpSpPr>
          <a:xfrm>
            <a:off x="-3437547" y="1434"/>
            <a:ext cx="3201327" cy="6001164"/>
            <a:chOff x="-3437547" y="1434"/>
            <a:chExt cx="3201327" cy="6001164"/>
          </a:xfrm>
        </p:grpSpPr>
        <p:cxnSp>
          <p:nvCxnSpPr>
            <p:cNvPr id="98" name="Rechte verbindingslijn 97">
              <a:extLst>
                <a:ext uri="{FF2B5EF4-FFF2-40B4-BE49-F238E27FC236}">
                  <a16:creationId xmlns:a16="http://schemas.microsoft.com/office/drawing/2014/main" id="{10A8CDCE-BAFE-4B7E-AB6C-C74AEA0AF8E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99" name="Ovaal 98">
              <a:extLst>
                <a:ext uri="{FF2B5EF4-FFF2-40B4-BE49-F238E27FC236}">
                  <a16:creationId xmlns:a16="http://schemas.microsoft.com/office/drawing/2014/main" id="{1916D271-F303-4858-BD8C-64D337D6B9A1}"/>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00" name="Rechthoek 99">
              <a:extLst>
                <a:ext uri="{FF2B5EF4-FFF2-40B4-BE49-F238E27FC236}">
                  <a16:creationId xmlns:a16="http://schemas.microsoft.com/office/drawing/2014/main" id="{91DD4CDA-F940-444D-A3F0-43FB0C049225}"/>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01" name="Ovaal 100">
              <a:extLst>
                <a:ext uri="{FF2B5EF4-FFF2-40B4-BE49-F238E27FC236}">
                  <a16:creationId xmlns:a16="http://schemas.microsoft.com/office/drawing/2014/main" id="{302C476B-0926-4233-AF2C-95BC3CF8B3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02" name="Rechthoek 101">
              <a:extLst>
                <a:ext uri="{FF2B5EF4-FFF2-40B4-BE49-F238E27FC236}">
                  <a16:creationId xmlns:a16="http://schemas.microsoft.com/office/drawing/2014/main" id="{E1ED3E31-34D1-46EC-978C-04C65921328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03" name="Ovaal 102">
              <a:extLst>
                <a:ext uri="{FF2B5EF4-FFF2-40B4-BE49-F238E27FC236}">
                  <a16:creationId xmlns:a16="http://schemas.microsoft.com/office/drawing/2014/main" id="{B57D12C6-FEB8-482E-9115-B32AB62EDD7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5" name="Ovaal 104">
              <a:extLst>
                <a:ext uri="{FF2B5EF4-FFF2-40B4-BE49-F238E27FC236}">
                  <a16:creationId xmlns:a16="http://schemas.microsoft.com/office/drawing/2014/main" id="{061D20EC-A2D8-4494-8E9F-F2B3B53727D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06" name="Rechthoek 105">
              <a:extLst>
                <a:ext uri="{FF2B5EF4-FFF2-40B4-BE49-F238E27FC236}">
                  <a16:creationId xmlns:a16="http://schemas.microsoft.com/office/drawing/2014/main" id="{58CA7B72-97B8-45A2-A222-23C21FC0AC0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07" name="Meer informatie">
              <a:extLst>
                <a:ext uri="{FF2B5EF4-FFF2-40B4-BE49-F238E27FC236}">
                  <a16:creationId xmlns:a16="http://schemas.microsoft.com/office/drawing/2014/main" id="{D6192D26-6A08-4005-A241-C155F0D77CD3}"/>
                </a:ext>
              </a:extLst>
            </p:cNvPr>
            <p:cNvGrpSpPr/>
            <p:nvPr userDrawn="1"/>
          </p:nvGrpSpPr>
          <p:grpSpPr>
            <a:xfrm>
              <a:off x="-3421298" y="5206936"/>
              <a:ext cx="3178515" cy="795662"/>
              <a:chOff x="-3741486" y="3387723"/>
              <a:chExt cx="3178515" cy="795662"/>
            </a:xfrm>
          </p:grpSpPr>
          <p:sp>
            <p:nvSpPr>
              <p:cNvPr id="175" name="Freeform 101">
                <a:extLst>
                  <a:ext uri="{FF2B5EF4-FFF2-40B4-BE49-F238E27FC236}">
                    <a16:creationId xmlns:a16="http://schemas.microsoft.com/office/drawing/2014/main" id="{89ECD5C0-E93F-40A0-A83E-9A5863FA5A2C}"/>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6" name="Rechthoek 175">
                <a:extLst>
                  <a:ext uri="{FF2B5EF4-FFF2-40B4-BE49-F238E27FC236}">
                    <a16:creationId xmlns:a16="http://schemas.microsoft.com/office/drawing/2014/main" id="{5899BD06-5410-4C1C-A9C4-524AD44618C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7" name="Rechte verbindingslijn 176">
                <a:extLst>
                  <a:ext uri="{FF2B5EF4-FFF2-40B4-BE49-F238E27FC236}">
                    <a16:creationId xmlns:a16="http://schemas.microsoft.com/office/drawing/2014/main" id="{B0950147-AFD3-4237-8160-7B5E72A04A4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08" name="Rechthoek 107">
              <a:extLst>
                <a:ext uri="{FF2B5EF4-FFF2-40B4-BE49-F238E27FC236}">
                  <a16:creationId xmlns:a16="http://schemas.microsoft.com/office/drawing/2014/main" id="{9822FA56-1786-43E3-BE00-7A6849CB244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09" name="Ovaal 108">
              <a:extLst>
                <a:ext uri="{FF2B5EF4-FFF2-40B4-BE49-F238E27FC236}">
                  <a16:creationId xmlns:a16="http://schemas.microsoft.com/office/drawing/2014/main" id="{1214CBE4-D292-45F9-93E7-5B2F5B89A93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0" name="Rechte verbindingslijn 109">
              <a:extLst>
                <a:ext uri="{FF2B5EF4-FFF2-40B4-BE49-F238E27FC236}">
                  <a16:creationId xmlns:a16="http://schemas.microsoft.com/office/drawing/2014/main" id="{6FC8170C-E47E-45BD-8DB3-B62253AF03A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11" name="Groep 110">
              <a:extLst>
                <a:ext uri="{FF2B5EF4-FFF2-40B4-BE49-F238E27FC236}">
                  <a16:creationId xmlns:a16="http://schemas.microsoft.com/office/drawing/2014/main" id="{0BC59AE8-806C-484C-9519-B3710B19F378}"/>
                </a:ext>
              </a:extLst>
            </p:cNvPr>
            <p:cNvGrpSpPr/>
            <p:nvPr userDrawn="1"/>
          </p:nvGrpSpPr>
          <p:grpSpPr>
            <a:xfrm>
              <a:off x="-3437547" y="349413"/>
              <a:ext cx="2933825" cy="558875"/>
              <a:chOff x="-3419346" y="368233"/>
              <a:chExt cx="3904920" cy="743862"/>
            </a:xfrm>
          </p:grpSpPr>
          <p:sp>
            <p:nvSpPr>
              <p:cNvPr id="123" name="Rechthoek 122">
                <a:extLst>
                  <a:ext uri="{FF2B5EF4-FFF2-40B4-BE49-F238E27FC236}">
                    <a16:creationId xmlns:a16="http://schemas.microsoft.com/office/drawing/2014/main" id="{3F774EEC-86D7-482B-BBC2-75E6F43F4C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24" name="Rechte verbindingslijn 123">
                <a:extLst>
                  <a:ext uri="{FF2B5EF4-FFF2-40B4-BE49-F238E27FC236}">
                    <a16:creationId xmlns:a16="http://schemas.microsoft.com/office/drawing/2014/main" id="{9AAED67A-7EDD-4D96-A61E-7474E692F84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89129EB-574E-4C44-A8C2-9DE29A2CC23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F0D8E090-98BE-4961-A6F1-1721BE542E4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7" name="Groep 126">
                <a:extLst>
                  <a:ext uri="{FF2B5EF4-FFF2-40B4-BE49-F238E27FC236}">
                    <a16:creationId xmlns:a16="http://schemas.microsoft.com/office/drawing/2014/main" id="{CFD71548-AA1B-45BE-954D-C024CC08B8A5}"/>
                  </a:ext>
                </a:extLst>
              </p:cNvPr>
              <p:cNvGrpSpPr/>
              <p:nvPr userDrawn="1"/>
            </p:nvGrpSpPr>
            <p:grpSpPr>
              <a:xfrm>
                <a:off x="-3002834" y="720303"/>
                <a:ext cx="182598" cy="143759"/>
                <a:chOff x="-3310843" y="700986"/>
                <a:chExt cx="182598" cy="143759"/>
              </a:xfrm>
            </p:grpSpPr>
            <p:grpSp>
              <p:nvGrpSpPr>
                <p:cNvPr id="166" name="Groep 165">
                  <a:extLst>
                    <a:ext uri="{FF2B5EF4-FFF2-40B4-BE49-F238E27FC236}">
                      <a16:creationId xmlns:a16="http://schemas.microsoft.com/office/drawing/2014/main" id="{2B277758-F4AB-404B-BA6C-054CA9AF3068}"/>
                    </a:ext>
                  </a:extLst>
                </p:cNvPr>
                <p:cNvGrpSpPr/>
                <p:nvPr userDrawn="1"/>
              </p:nvGrpSpPr>
              <p:grpSpPr>
                <a:xfrm>
                  <a:off x="-3310843" y="700986"/>
                  <a:ext cx="182598" cy="143759"/>
                  <a:chOff x="-3310843" y="700986"/>
                  <a:chExt cx="182598" cy="143759"/>
                </a:xfrm>
              </p:grpSpPr>
              <p:cxnSp>
                <p:nvCxnSpPr>
                  <p:cNvPr id="170" name="Rechte verbindingslijn 169">
                    <a:extLst>
                      <a:ext uri="{FF2B5EF4-FFF2-40B4-BE49-F238E27FC236}">
                        <a16:creationId xmlns:a16="http://schemas.microsoft.com/office/drawing/2014/main" id="{C8C3EC3E-89CE-4C74-AB18-729567983BF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82313610-A2AB-4C17-AE1E-4007FCF79CE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61C5D443-110E-4C1F-AA17-093772B5C87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D371A0A4-024A-456F-9CAF-D9E757E229C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4" name="Rechte verbindingslijn 173">
                    <a:extLst>
                      <a:ext uri="{FF2B5EF4-FFF2-40B4-BE49-F238E27FC236}">
                        <a16:creationId xmlns:a16="http://schemas.microsoft.com/office/drawing/2014/main" id="{0FDAC90C-A1B4-4B06-877D-3175C8E49DD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7" name="Groep 166">
                  <a:extLst>
                    <a:ext uri="{FF2B5EF4-FFF2-40B4-BE49-F238E27FC236}">
                      <a16:creationId xmlns:a16="http://schemas.microsoft.com/office/drawing/2014/main" id="{5085F451-3B15-4225-BF5F-D39E07B86DD1}"/>
                    </a:ext>
                  </a:extLst>
                </p:cNvPr>
                <p:cNvGrpSpPr/>
                <p:nvPr userDrawn="1"/>
              </p:nvGrpSpPr>
              <p:grpSpPr>
                <a:xfrm flipH="1">
                  <a:off x="-3310774" y="735854"/>
                  <a:ext cx="88801" cy="72568"/>
                  <a:chOff x="-2091059" y="1395403"/>
                  <a:chExt cx="157316" cy="128558"/>
                </a:xfrm>
              </p:grpSpPr>
              <p:sp>
                <p:nvSpPr>
                  <p:cNvPr id="168" name="Rechthoek 167">
                    <a:extLst>
                      <a:ext uri="{FF2B5EF4-FFF2-40B4-BE49-F238E27FC236}">
                        <a16:creationId xmlns:a16="http://schemas.microsoft.com/office/drawing/2014/main" id="{0D157DED-3513-4BBB-A40B-55B55886B1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9" name="Pijl: punthaak 168">
                    <a:extLst>
                      <a:ext uri="{FF2B5EF4-FFF2-40B4-BE49-F238E27FC236}">
                        <a16:creationId xmlns:a16="http://schemas.microsoft.com/office/drawing/2014/main" id="{2538DF2D-545E-4DF2-A153-9506DBEDE2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28" name="Groep 127">
                <a:extLst>
                  <a:ext uri="{FF2B5EF4-FFF2-40B4-BE49-F238E27FC236}">
                    <a16:creationId xmlns:a16="http://schemas.microsoft.com/office/drawing/2014/main" id="{CB257691-FED9-4B70-BE22-CA979621F1AB}"/>
                  </a:ext>
                </a:extLst>
              </p:cNvPr>
              <p:cNvGrpSpPr/>
              <p:nvPr userDrawn="1"/>
            </p:nvGrpSpPr>
            <p:grpSpPr>
              <a:xfrm>
                <a:off x="-3326107" y="720303"/>
                <a:ext cx="182598" cy="143759"/>
                <a:chOff x="-3634116" y="700986"/>
                <a:chExt cx="182598" cy="143759"/>
              </a:xfrm>
            </p:grpSpPr>
            <p:grpSp>
              <p:nvGrpSpPr>
                <p:cNvPr id="157" name="Groep 156">
                  <a:extLst>
                    <a:ext uri="{FF2B5EF4-FFF2-40B4-BE49-F238E27FC236}">
                      <a16:creationId xmlns:a16="http://schemas.microsoft.com/office/drawing/2014/main" id="{676DB054-ABEB-4779-9D83-00E720E86F2F}"/>
                    </a:ext>
                  </a:extLst>
                </p:cNvPr>
                <p:cNvGrpSpPr/>
                <p:nvPr userDrawn="1"/>
              </p:nvGrpSpPr>
              <p:grpSpPr>
                <a:xfrm>
                  <a:off x="-3634116" y="700986"/>
                  <a:ext cx="182598" cy="143759"/>
                  <a:chOff x="-3634116" y="700986"/>
                  <a:chExt cx="182598" cy="143759"/>
                </a:xfrm>
              </p:grpSpPr>
              <p:cxnSp>
                <p:nvCxnSpPr>
                  <p:cNvPr id="161" name="Rechte verbindingslijn 160">
                    <a:extLst>
                      <a:ext uri="{FF2B5EF4-FFF2-40B4-BE49-F238E27FC236}">
                        <a16:creationId xmlns:a16="http://schemas.microsoft.com/office/drawing/2014/main" id="{C82A2E44-4AA9-4A0F-92B6-CD041270DC7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670924BD-92FB-473E-BD5C-94600C75E91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14A2768-F2A6-4241-8715-938EBDFCE7F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4" name="Rechte verbindingslijn 163">
                    <a:extLst>
                      <a:ext uri="{FF2B5EF4-FFF2-40B4-BE49-F238E27FC236}">
                        <a16:creationId xmlns:a16="http://schemas.microsoft.com/office/drawing/2014/main" id="{216CC843-EE25-4EF8-AA8D-85F6B09A1679}"/>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5" name="Rechte verbindingslijn 164">
                    <a:extLst>
                      <a:ext uri="{FF2B5EF4-FFF2-40B4-BE49-F238E27FC236}">
                        <a16:creationId xmlns:a16="http://schemas.microsoft.com/office/drawing/2014/main" id="{72629C1C-05ED-4BC0-8F88-CC1F9C475DB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8" name="Groep 157">
                  <a:extLst>
                    <a:ext uri="{FF2B5EF4-FFF2-40B4-BE49-F238E27FC236}">
                      <a16:creationId xmlns:a16="http://schemas.microsoft.com/office/drawing/2014/main" id="{C0745D42-FBA5-4CE4-AA09-E5333319B17B}"/>
                    </a:ext>
                  </a:extLst>
                </p:cNvPr>
                <p:cNvGrpSpPr/>
                <p:nvPr userDrawn="1"/>
              </p:nvGrpSpPr>
              <p:grpSpPr>
                <a:xfrm>
                  <a:off x="-3634047" y="735854"/>
                  <a:ext cx="88801" cy="72568"/>
                  <a:chOff x="-2091059" y="1395403"/>
                  <a:chExt cx="157316" cy="128558"/>
                </a:xfrm>
              </p:grpSpPr>
              <p:sp>
                <p:nvSpPr>
                  <p:cNvPr id="159" name="Rechthoek 158">
                    <a:extLst>
                      <a:ext uri="{FF2B5EF4-FFF2-40B4-BE49-F238E27FC236}">
                        <a16:creationId xmlns:a16="http://schemas.microsoft.com/office/drawing/2014/main" id="{D783D349-8559-4ECB-B927-CCAE5464D8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0" name="Pijl: punthaak 159">
                    <a:extLst>
                      <a:ext uri="{FF2B5EF4-FFF2-40B4-BE49-F238E27FC236}">
                        <a16:creationId xmlns:a16="http://schemas.microsoft.com/office/drawing/2014/main" id="{F73FADA6-7C2B-4E92-8AA2-120E39FA3B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29" name="Rechte verbindingslijn 128">
                <a:extLst>
                  <a:ext uri="{FF2B5EF4-FFF2-40B4-BE49-F238E27FC236}">
                    <a16:creationId xmlns:a16="http://schemas.microsoft.com/office/drawing/2014/main" id="{DCFEF7FE-F681-43F7-91CF-9E786BDCABD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30" name="Rechte verbindingslijn 129">
                <a:extLst>
                  <a:ext uri="{FF2B5EF4-FFF2-40B4-BE49-F238E27FC236}">
                    <a16:creationId xmlns:a16="http://schemas.microsoft.com/office/drawing/2014/main" id="{24CE6165-EE49-43BA-B782-36E98E0F215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31" name="Groep 130">
                <a:extLst>
                  <a:ext uri="{FF2B5EF4-FFF2-40B4-BE49-F238E27FC236}">
                    <a16:creationId xmlns:a16="http://schemas.microsoft.com/office/drawing/2014/main" id="{2004AF21-983F-4A6B-BE92-C131F26A0BB7}"/>
                  </a:ext>
                </a:extLst>
              </p:cNvPr>
              <p:cNvGrpSpPr/>
              <p:nvPr userDrawn="1"/>
            </p:nvGrpSpPr>
            <p:grpSpPr>
              <a:xfrm>
                <a:off x="-2425037" y="370226"/>
                <a:ext cx="357690" cy="330595"/>
                <a:chOff x="-2721817" y="347336"/>
                <a:chExt cx="432805" cy="400021"/>
              </a:xfrm>
            </p:grpSpPr>
            <p:sp>
              <p:nvSpPr>
                <p:cNvPr id="146" name="Rechthoek 145">
                  <a:extLst>
                    <a:ext uri="{FF2B5EF4-FFF2-40B4-BE49-F238E27FC236}">
                      <a16:creationId xmlns:a16="http://schemas.microsoft.com/office/drawing/2014/main" id="{86454015-CA81-46F4-82AB-597986C0676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47" name="Groep 146">
                  <a:extLst>
                    <a:ext uri="{FF2B5EF4-FFF2-40B4-BE49-F238E27FC236}">
                      <a16:creationId xmlns:a16="http://schemas.microsoft.com/office/drawing/2014/main" id="{638E926D-7399-4B30-9A78-5C652AF10953}"/>
                    </a:ext>
                  </a:extLst>
                </p:cNvPr>
                <p:cNvGrpSpPr/>
                <p:nvPr userDrawn="1"/>
              </p:nvGrpSpPr>
              <p:grpSpPr>
                <a:xfrm>
                  <a:off x="-2652453" y="431583"/>
                  <a:ext cx="294076" cy="231526"/>
                  <a:chOff x="-3634116" y="700986"/>
                  <a:chExt cx="182598" cy="143759"/>
                </a:xfrm>
              </p:grpSpPr>
              <p:grpSp>
                <p:nvGrpSpPr>
                  <p:cNvPr id="148" name="Groep 147">
                    <a:extLst>
                      <a:ext uri="{FF2B5EF4-FFF2-40B4-BE49-F238E27FC236}">
                        <a16:creationId xmlns:a16="http://schemas.microsoft.com/office/drawing/2014/main" id="{154E2321-D57D-41FC-8F9B-9EB660F6390E}"/>
                      </a:ext>
                    </a:extLst>
                  </p:cNvPr>
                  <p:cNvGrpSpPr/>
                  <p:nvPr userDrawn="1"/>
                </p:nvGrpSpPr>
                <p:grpSpPr>
                  <a:xfrm>
                    <a:off x="-3634116" y="700986"/>
                    <a:ext cx="182598" cy="143759"/>
                    <a:chOff x="-3634116" y="700986"/>
                    <a:chExt cx="182598" cy="143759"/>
                  </a:xfrm>
                </p:grpSpPr>
                <p:cxnSp>
                  <p:nvCxnSpPr>
                    <p:cNvPr id="152" name="Rechte verbindingslijn 151">
                      <a:extLst>
                        <a:ext uri="{FF2B5EF4-FFF2-40B4-BE49-F238E27FC236}">
                          <a16:creationId xmlns:a16="http://schemas.microsoft.com/office/drawing/2014/main" id="{EAE55CC3-F15F-454F-997F-BDE5DF94D26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D31DFA3F-E356-425A-BC30-C1D9DFDBF20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FDC3F993-D608-434B-A23C-7F7FCB367FB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5" name="Rechte verbindingslijn 154">
                      <a:extLst>
                        <a:ext uri="{FF2B5EF4-FFF2-40B4-BE49-F238E27FC236}">
                          <a16:creationId xmlns:a16="http://schemas.microsoft.com/office/drawing/2014/main" id="{E6869CFD-57FC-4636-B551-9B5AC643CDC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6" name="Rechte verbindingslijn 155">
                      <a:extLst>
                        <a:ext uri="{FF2B5EF4-FFF2-40B4-BE49-F238E27FC236}">
                          <a16:creationId xmlns:a16="http://schemas.microsoft.com/office/drawing/2014/main" id="{50834B4A-EAE7-4B32-A20F-E9CF3670E73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9" name="Groep 148">
                    <a:extLst>
                      <a:ext uri="{FF2B5EF4-FFF2-40B4-BE49-F238E27FC236}">
                        <a16:creationId xmlns:a16="http://schemas.microsoft.com/office/drawing/2014/main" id="{D6DA4219-B12F-4009-9E67-8937C7FB87EC}"/>
                      </a:ext>
                    </a:extLst>
                  </p:cNvPr>
                  <p:cNvGrpSpPr/>
                  <p:nvPr userDrawn="1"/>
                </p:nvGrpSpPr>
                <p:grpSpPr>
                  <a:xfrm>
                    <a:off x="-3634047" y="735854"/>
                    <a:ext cx="88801" cy="72568"/>
                    <a:chOff x="-2091059" y="1395403"/>
                    <a:chExt cx="157316" cy="128558"/>
                  </a:xfrm>
                </p:grpSpPr>
                <p:sp>
                  <p:nvSpPr>
                    <p:cNvPr id="150" name="Rechthoek 149">
                      <a:extLst>
                        <a:ext uri="{FF2B5EF4-FFF2-40B4-BE49-F238E27FC236}">
                          <a16:creationId xmlns:a16="http://schemas.microsoft.com/office/drawing/2014/main" id="{77AACF30-3A55-4E75-8EE8-E437AF38C44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Pijl: punthaak 150">
                      <a:extLst>
                        <a:ext uri="{FF2B5EF4-FFF2-40B4-BE49-F238E27FC236}">
                          <a16:creationId xmlns:a16="http://schemas.microsoft.com/office/drawing/2014/main" id="{5E9E597D-9299-4FD9-81BA-49D13DA2411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32" name="Groep 131">
                <a:extLst>
                  <a:ext uri="{FF2B5EF4-FFF2-40B4-BE49-F238E27FC236}">
                    <a16:creationId xmlns:a16="http://schemas.microsoft.com/office/drawing/2014/main" id="{63831866-C772-468D-9BAA-5C697F12DB66}"/>
                  </a:ext>
                </a:extLst>
              </p:cNvPr>
              <p:cNvGrpSpPr/>
              <p:nvPr userDrawn="1"/>
            </p:nvGrpSpPr>
            <p:grpSpPr>
              <a:xfrm>
                <a:off x="-2425037" y="781500"/>
                <a:ext cx="357690" cy="330595"/>
                <a:chOff x="-2721817" y="782525"/>
                <a:chExt cx="432805" cy="400021"/>
              </a:xfrm>
            </p:grpSpPr>
            <p:sp>
              <p:nvSpPr>
                <p:cNvPr id="135" name="Rechthoek 134">
                  <a:extLst>
                    <a:ext uri="{FF2B5EF4-FFF2-40B4-BE49-F238E27FC236}">
                      <a16:creationId xmlns:a16="http://schemas.microsoft.com/office/drawing/2014/main" id="{2182F3B4-54BF-4939-A276-031EE192191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AED0CF07-C6D7-4D22-A5C1-D41B26BC828A}"/>
                    </a:ext>
                  </a:extLst>
                </p:cNvPr>
                <p:cNvGrpSpPr/>
                <p:nvPr userDrawn="1"/>
              </p:nvGrpSpPr>
              <p:grpSpPr>
                <a:xfrm>
                  <a:off x="-2652453" y="866772"/>
                  <a:ext cx="294076" cy="231526"/>
                  <a:chOff x="-3310843" y="700986"/>
                  <a:chExt cx="182598" cy="143759"/>
                </a:xfrm>
              </p:grpSpPr>
              <p:grpSp>
                <p:nvGrpSpPr>
                  <p:cNvPr id="137" name="Groep 136">
                    <a:extLst>
                      <a:ext uri="{FF2B5EF4-FFF2-40B4-BE49-F238E27FC236}">
                        <a16:creationId xmlns:a16="http://schemas.microsoft.com/office/drawing/2014/main" id="{01F380B1-455A-4D78-9B35-1DCECAB46EC5}"/>
                      </a:ext>
                    </a:extLst>
                  </p:cNvPr>
                  <p:cNvGrpSpPr/>
                  <p:nvPr userDrawn="1"/>
                </p:nvGrpSpPr>
                <p:grpSpPr>
                  <a:xfrm>
                    <a:off x="-3310843" y="700986"/>
                    <a:ext cx="182598" cy="143759"/>
                    <a:chOff x="-3310843" y="700986"/>
                    <a:chExt cx="182598" cy="143759"/>
                  </a:xfrm>
                </p:grpSpPr>
                <p:cxnSp>
                  <p:nvCxnSpPr>
                    <p:cNvPr id="141" name="Rechte verbindingslijn 140">
                      <a:extLst>
                        <a:ext uri="{FF2B5EF4-FFF2-40B4-BE49-F238E27FC236}">
                          <a16:creationId xmlns:a16="http://schemas.microsoft.com/office/drawing/2014/main" id="{8784316C-F683-4D17-AE51-D7AA76622E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4775C9E4-8CB0-4903-AEF9-66F35C04B9A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E39F1F8D-D751-4433-90C4-EE2CA69CA29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D656D59D-482B-41C8-8C72-A225D173993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A02CB4B9-8B10-4D86-8BE8-66447E3FB30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2FE700AD-4197-4ECA-9DCA-B7EC536B5404}"/>
                      </a:ext>
                    </a:extLst>
                  </p:cNvPr>
                  <p:cNvGrpSpPr/>
                  <p:nvPr userDrawn="1"/>
                </p:nvGrpSpPr>
                <p:grpSpPr>
                  <a:xfrm flipH="1">
                    <a:off x="-3310774" y="735854"/>
                    <a:ext cx="88801" cy="72568"/>
                    <a:chOff x="-2091059" y="1395403"/>
                    <a:chExt cx="157316" cy="128558"/>
                  </a:xfrm>
                </p:grpSpPr>
                <p:sp>
                  <p:nvSpPr>
                    <p:cNvPr id="139" name="Rechthoek 138">
                      <a:extLst>
                        <a:ext uri="{FF2B5EF4-FFF2-40B4-BE49-F238E27FC236}">
                          <a16:creationId xmlns:a16="http://schemas.microsoft.com/office/drawing/2014/main" id="{11E46C75-AAF2-4434-BBBF-B4073D8E872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F27FD725-D18F-41B2-9B3E-F6A7D71AAE0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33" name="Rechthoek 132">
                <a:extLst>
                  <a:ext uri="{FF2B5EF4-FFF2-40B4-BE49-F238E27FC236}">
                    <a16:creationId xmlns:a16="http://schemas.microsoft.com/office/drawing/2014/main" id="{1EF0B0B0-09B6-4EA3-BC28-1131C6F1198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34" name="Rechthoek 133">
                <a:extLst>
                  <a:ext uri="{FF2B5EF4-FFF2-40B4-BE49-F238E27FC236}">
                    <a16:creationId xmlns:a16="http://schemas.microsoft.com/office/drawing/2014/main" id="{6ED67520-AB89-4932-BFCB-29DE3899FA9B}"/>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12" name="Rechte verbindingslijn 111">
              <a:extLst>
                <a:ext uri="{FF2B5EF4-FFF2-40B4-BE49-F238E27FC236}">
                  <a16:creationId xmlns:a16="http://schemas.microsoft.com/office/drawing/2014/main" id="{F6FFE9F6-A735-4C28-9E56-61FDCCDDFB8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13" name="Rechthoek 112">
              <a:extLst>
                <a:ext uri="{FF2B5EF4-FFF2-40B4-BE49-F238E27FC236}">
                  <a16:creationId xmlns:a16="http://schemas.microsoft.com/office/drawing/2014/main" id="{E141CD20-E3B2-4F19-992C-07D736DC0B5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14" name="Ovaal 113">
              <a:extLst>
                <a:ext uri="{FF2B5EF4-FFF2-40B4-BE49-F238E27FC236}">
                  <a16:creationId xmlns:a16="http://schemas.microsoft.com/office/drawing/2014/main" id="{F603A0C4-C94C-497A-9FF0-D28D241D6B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5" name="Rechthoek 114">
              <a:extLst>
                <a:ext uri="{FF2B5EF4-FFF2-40B4-BE49-F238E27FC236}">
                  <a16:creationId xmlns:a16="http://schemas.microsoft.com/office/drawing/2014/main" id="{CFE19709-A6DA-4C46-8150-44FF3C929A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16" name="Ovaal 115">
              <a:extLst>
                <a:ext uri="{FF2B5EF4-FFF2-40B4-BE49-F238E27FC236}">
                  <a16:creationId xmlns:a16="http://schemas.microsoft.com/office/drawing/2014/main" id="{7BBD7DD5-FBD1-4DD5-BED1-7E19DA74206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8" name="Ovaal 117">
              <a:extLst>
                <a:ext uri="{FF2B5EF4-FFF2-40B4-BE49-F238E27FC236}">
                  <a16:creationId xmlns:a16="http://schemas.microsoft.com/office/drawing/2014/main" id="{BDACCCE0-CD21-45E1-8EC8-390ED940CE2B}"/>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9" name="Rechthoek 118">
              <a:extLst>
                <a:ext uri="{FF2B5EF4-FFF2-40B4-BE49-F238E27FC236}">
                  <a16:creationId xmlns:a16="http://schemas.microsoft.com/office/drawing/2014/main" id="{C1817BB5-4EF6-488A-9E9B-67BB84996AA7}"/>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20" name="Ovaal 119">
              <a:extLst>
                <a:ext uri="{FF2B5EF4-FFF2-40B4-BE49-F238E27FC236}">
                  <a16:creationId xmlns:a16="http://schemas.microsoft.com/office/drawing/2014/main" id="{7037CF93-5B5D-4963-9DBE-03343CEF99BE}"/>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21" name="Rechthoek 120">
              <a:extLst>
                <a:ext uri="{FF2B5EF4-FFF2-40B4-BE49-F238E27FC236}">
                  <a16:creationId xmlns:a16="http://schemas.microsoft.com/office/drawing/2014/main" id="{E8253B59-4D92-4E3E-A9E4-7939BF2E4A94}"/>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22" name="Rechthoek 121">
              <a:extLst>
                <a:ext uri="{FF2B5EF4-FFF2-40B4-BE49-F238E27FC236}">
                  <a16:creationId xmlns:a16="http://schemas.microsoft.com/office/drawing/2014/main" id="{1CB535E5-DE7E-4C99-BD47-A8C8D8D14F0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E6FCDD43-45E6-4B29-8B5C-6D8E9EE361C2}"/>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9" name="Rechthoek 178">
              <a:extLst>
                <a:ext uri="{FF2B5EF4-FFF2-40B4-BE49-F238E27FC236}">
                  <a16:creationId xmlns:a16="http://schemas.microsoft.com/office/drawing/2014/main" id="{0FA42545-13CB-47DF-9D1A-47DFB139BCE3}"/>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80" name="Tekstvak 179">
            <a:extLst>
              <a:ext uri="{FF2B5EF4-FFF2-40B4-BE49-F238E27FC236}">
                <a16:creationId xmlns:a16="http://schemas.microsoft.com/office/drawing/2014/main" id="{970B7338-425D-49AB-A0A5-306434DADBE1}"/>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tekst</a:t>
            </a:r>
          </a:p>
        </p:txBody>
      </p:sp>
      <p:sp>
        <p:nvSpPr>
          <p:cNvPr id="181" name="Tijdelijke aanduiding voor titel 1">
            <a:extLst>
              <a:ext uri="{FF2B5EF4-FFF2-40B4-BE49-F238E27FC236}">
                <a16:creationId xmlns:a16="http://schemas.microsoft.com/office/drawing/2014/main" id="{290966A3-5BD3-4AA5-B540-E293C731349D}"/>
              </a:ext>
            </a:extLst>
          </p:cNvPr>
          <p:cNvSpPr>
            <a:spLocks noGrp="1"/>
          </p:cNvSpPr>
          <p:nvPr>
            <p:ph type="title" hasCustomPrompt="1"/>
          </p:nvPr>
        </p:nvSpPr>
        <p:spPr>
          <a:xfrm>
            <a:off x="696118" y="1024409"/>
            <a:ext cx="10772453"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185" name="Tijdelijke aanduiding voor verticale tekst 2">
            <a:extLst>
              <a:ext uri="{FF2B5EF4-FFF2-40B4-BE49-F238E27FC236}">
                <a16:creationId xmlns:a16="http://schemas.microsoft.com/office/drawing/2014/main" id="{BE10AE6E-A058-47F1-BACA-D0457B7876DB}"/>
              </a:ext>
            </a:extLst>
          </p:cNvPr>
          <p:cNvSpPr>
            <a:spLocks noGrp="1"/>
          </p:cNvSpPr>
          <p:nvPr>
            <p:ph type="body" orient="vert" idx="16" hasCustomPrompt="1"/>
          </p:nvPr>
        </p:nvSpPr>
        <p:spPr>
          <a:xfrm>
            <a:off x="693737" y="1700548"/>
            <a:ext cx="10772454" cy="424305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Numerieke </a:t>
            </a:r>
            <a:r>
              <a:rPr lang="nl-NL" noProof="0" dirty="0" err="1"/>
              <a:t>bullet</a:t>
            </a:r>
            <a:endParaRPr lang="nl-NL" noProof="0" dirty="0"/>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Titel</a:t>
            </a:r>
          </a:p>
        </p:txBody>
      </p:sp>
      <p:pic>
        <p:nvPicPr>
          <p:cNvPr id="104" name="Picture 5">
            <a:extLst>
              <a:ext uri="{FF2B5EF4-FFF2-40B4-BE49-F238E27FC236}">
                <a16:creationId xmlns:a16="http://schemas.microsoft.com/office/drawing/2014/main" id="{A64566E7-3A2E-4092-8AAC-E01415C456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9426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5" grpId="0">
        <p:tmplLst>
          <p:tmpl>
            <p:tnLst>
              <p:par>
                <p:cTn presetID="10" presetClass="entr" presetSubtype="0" fill="hold" nodeType="withEffect">
                  <p:stCondLst>
                    <p:cond delay="0"/>
                  </p:stCondLst>
                  <p:childTnLst>
                    <p:set>
                      <p:cBhvr>
                        <p:cTn dur="1" fill="hold">
                          <p:stCondLst>
                            <p:cond delay="0"/>
                          </p:stCondLst>
                        </p:cTn>
                        <p:tgtEl>
                          <p:spTgt spid="185"/>
                        </p:tgtEl>
                        <p:attrNameLst>
                          <p:attrName>style.visibility</p:attrName>
                        </p:attrNameLst>
                      </p:cBhvr>
                      <p:to>
                        <p:strVal val="visible"/>
                      </p:to>
                    </p:set>
                    <p:animEffect transition="in" filter="fade">
                      <p:cBhvr>
                        <p:cTn dur="1000"/>
                        <p:tgtEl>
                          <p:spTgt spid="18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tekst – 5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4" name="Tijdelijke aanduiding voor afbeelding 8">
            <a:extLst>
              <a:ext uri="{FF2B5EF4-FFF2-40B4-BE49-F238E27FC236}">
                <a16:creationId xmlns:a16="http://schemas.microsoft.com/office/drawing/2014/main" id="{0608BA7F-7747-4D70-993D-76634BEAEA6E}"/>
              </a:ext>
            </a:extLst>
          </p:cNvPr>
          <p:cNvSpPr>
            <a:spLocks noGrp="1"/>
          </p:cNvSpPr>
          <p:nvPr>
            <p:ph type="pic" sz="quarter" idx="14" hasCustomPrompt="1"/>
          </p:nvPr>
        </p:nvSpPr>
        <p:spPr>
          <a:xfrm>
            <a:off x="6106750" y="1434"/>
            <a:ext cx="60852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5954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 tekst – 50% foto x2">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foto x2</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3" name="Tijdelijke aanduiding voor afbeelding 8">
            <a:extLst>
              <a:ext uri="{FF2B5EF4-FFF2-40B4-BE49-F238E27FC236}">
                <a16:creationId xmlns:a16="http://schemas.microsoft.com/office/drawing/2014/main" id="{0F20FED5-46E0-4431-BF33-91B771504E5D}"/>
              </a:ext>
            </a:extLst>
          </p:cNvPr>
          <p:cNvSpPr>
            <a:spLocks noGrp="1"/>
          </p:cNvSpPr>
          <p:nvPr>
            <p:ph type="pic" sz="quarter" idx="14" hasCustomPrompt="1"/>
          </p:nvPr>
        </p:nvSpPr>
        <p:spPr>
          <a:xfrm>
            <a:off x="6106750" y="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295" name="Tijdelijke aanduiding voor afbeelding 8">
            <a:extLst>
              <a:ext uri="{FF2B5EF4-FFF2-40B4-BE49-F238E27FC236}">
                <a16:creationId xmlns:a16="http://schemas.microsoft.com/office/drawing/2014/main" id="{F37F59D6-89B3-4CA1-B0E2-72152564EEBE}"/>
              </a:ext>
            </a:extLst>
          </p:cNvPr>
          <p:cNvSpPr>
            <a:spLocks noGrp="1"/>
          </p:cNvSpPr>
          <p:nvPr>
            <p:ph type="pic" sz="quarter" idx="19" hasCustomPrompt="1"/>
          </p:nvPr>
        </p:nvSpPr>
        <p:spPr>
          <a:xfrm>
            <a:off x="6106750" y="342720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2363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118" y="1024409"/>
            <a:ext cx="10772453" cy="490400"/>
          </a:xfrm>
          <a:prstGeom prst="rect">
            <a:avLst/>
          </a:prstGeom>
        </p:spPr>
        <p:txBody>
          <a:bodyPr vert="horz" lIns="0" tIns="0" rIns="0" bIns="0" rtlCol="0" anchor="ctr" anchorCtr="0">
            <a:noAutofit/>
          </a:bodyPr>
          <a:lstStyle/>
          <a:p>
            <a:r>
              <a:rPr lang="nl-NL" dirty="0"/>
              <a:t>Plaats hier je titel</a:t>
            </a:r>
          </a:p>
        </p:txBody>
      </p:sp>
      <p:sp>
        <p:nvSpPr>
          <p:cNvPr id="3" name="Tijdelijke aanduiding voor tekst 2"/>
          <p:cNvSpPr>
            <a:spLocks noGrp="1"/>
          </p:cNvSpPr>
          <p:nvPr>
            <p:ph type="body" idx="1"/>
          </p:nvPr>
        </p:nvSpPr>
        <p:spPr>
          <a:xfrm>
            <a:off x="696118" y="1700548"/>
            <a:ext cx="10754841" cy="4243054"/>
          </a:xfrm>
          <a:prstGeom prst="rect">
            <a:avLst/>
          </a:prstGeom>
        </p:spPr>
        <p:txBody>
          <a:bodyPr vert="horz" lIns="0" tIns="0" rIns="0" bIns="0" rtlCol="0">
            <a:noAutofit/>
          </a:bodyPr>
          <a:lstStyle/>
          <a:p>
            <a:pPr lvl="0"/>
            <a:r>
              <a:rPr lang="nl-NL" dirty="0"/>
              <a:t>Klik hier om een bullet te plaatsen.</a:t>
            </a:r>
          </a:p>
          <a:p>
            <a:pPr lvl="1"/>
            <a:r>
              <a:rPr lang="nl-NL" dirty="0"/>
              <a:t>Sub-bullet</a:t>
            </a:r>
          </a:p>
          <a:p>
            <a:pPr lvl="2"/>
            <a:r>
              <a:rPr lang="nl-NL" dirty="0"/>
              <a:t>Leestekst</a:t>
            </a:r>
          </a:p>
          <a:p>
            <a:pPr lvl="3"/>
            <a:r>
              <a:rPr lang="nl-NL" dirty="0"/>
              <a:t>Subtitel</a:t>
            </a:r>
          </a:p>
          <a:p>
            <a:pPr lvl="4"/>
            <a:r>
              <a:rPr lang="nl-NL" dirty="0"/>
              <a:t>Numerieke bullet</a:t>
            </a:r>
          </a:p>
          <a:p>
            <a:pPr lvl="5"/>
            <a:r>
              <a:rPr lang="nl-NL" dirty="0"/>
              <a:t>Sub-numerieke bullet</a:t>
            </a:r>
          </a:p>
          <a:p>
            <a:pPr lvl="6"/>
            <a:r>
              <a:rPr lang="nl-NL" dirty="0"/>
              <a:t>Sub-alfabetische bullet</a:t>
            </a:r>
          </a:p>
          <a:p>
            <a:pPr lvl="7"/>
            <a:r>
              <a:rPr lang="nl-NL" dirty="0"/>
              <a:t>Leestekst</a:t>
            </a:r>
          </a:p>
          <a:p>
            <a:pPr lvl="8"/>
            <a:r>
              <a:rPr lang="nl-NL" dirty="0"/>
              <a:t>Titel</a:t>
            </a:r>
          </a:p>
        </p:txBody>
      </p:sp>
      <p:sp>
        <p:nvSpPr>
          <p:cNvPr id="5" name="Tijdelijke aanduiding voor voettekst 4" hidden="1"/>
          <p:cNvSpPr>
            <a:spLocks noGrp="1"/>
          </p:cNvSpPr>
          <p:nvPr>
            <p:ph type="ftr" sz="quarter" idx="3"/>
          </p:nvPr>
        </p:nvSpPr>
        <p:spPr>
          <a:xfrm>
            <a:off x="1351406" y="6138863"/>
            <a:ext cx="6273800" cy="365125"/>
          </a:xfrm>
          <a:prstGeom prst="rect">
            <a:avLst/>
          </a:prstGeom>
        </p:spPr>
        <p:txBody>
          <a:bodyPr vert="horz" lIns="91440" tIns="45720" rIns="91440" bIns="45720" rtlCol="0" anchor="ctr">
            <a:noAutofit/>
          </a:bodyPr>
          <a:lstStyle>
            <a:lvl1pPr algn="l">
              <a:defRPr sz="1200">
                <a:solidFill>
                  <a:schemeClr val="bg1">
                    <a:lumMod val="50000"/>
                  </a:schemeClr>
                </a:solidFill>
              </a:defRPr>
            </a:lvl1pPr>
          </a:lstStyle>
          <a:p>
            <a:endParaRPr lang="nl-NL" dirty="0"/>
          </a:p>
        </p:txBody>
      </p:sp>
      <p:sp>
        <p:nvSpPr>
          <p:cNvPr id="6" name="Tijdelijke aanduiding voor dianummer 5"/>
          <p:cNvSpPr>
            <a:spLocks noGrp="1"/>
          </p:cNvSpPr>
          <p:nvPr>
            <p:ph type="sldNum" sz="quarter" idx="4"/>
          </p:nvPr>
        </p:nvSpPr>
        <p:spPr>
          <a:xfrm>
            <a:off x="696118" y="6138863"/>
            <a:ext cx="652906" cy="365125"/>
          </a:xfrm>
          <a:prstGeom prst="rect">
            <a:avLst/>
          </a:prstGeom>
        </p:spPr>
        <p:txBody>
          <a:bodyPr vert="horz" lIns="0" tIns="0" rIns="0" bIns="0" rtlCol="0" anchor="ctr">
            <a:noAutofit/>
          </a:bodyPr>
          <a:lstStyle>
            <a:lvl1pPr algn="l">
              <a:defRPr sz="1200" b="0">
                <a:solidFill>
                  <a:schemeClr val="bg1">
                    <a:lumMod val="50000"/>
                  </a:schemeClr>
                </a:solidFill>
                <a:latin typeface="+mn-lt"/>
              </a:defRPr>
            </a:lvl1pPr>
          </a:lstStyle>
          <a:p>
            <a:fld id="{B502C9A5-716F-45E6-800B-D4D02CE26F90}" type="slidenum">
              <a:rPr lang="nl-NL" smtClean="0"/>
              <a:pPr/>
              <a:t>‹nr.›</a:t>
            </a:fld>
            <a:endParaRPr lang="nl-NL" dirty="0"/>
          </a:p>
        </p:txBody>
      </p:sp>
      <p:sp>
        <p:nvSpPr>
          <p:cNvPr id="13" name="Tekstvak 12"/>
          <p:cNvSpPr txBox="1"/>
          <p:nvPr userDrawn="1"/>
        </p:nvSpPr>
        <p:spPr>
          <a:xfrm>
            <a:off x="0" y="-999873"/>
            <a:ext cx="12192000" cy="461665"/>
          </a:xfrm>
          <a:prstGeom prst="rect">
            <a:avLst/>
          </a:prstGeom>
          <a:noFill/>
        </p:spPr>
        <p:txBody>
          <a:bodyPr wrap="square" rtlCol="0">
            <a:spAutoFit/>
          </a:bodyPr>
          <a:lstStyle/>
          <a:p>
            <a:pPr algn="ctr"/>
            <a:r>
              <a:rPr lang="nl-NL" sz="2400" b="1" dirty="0">
                <a:solidFill>
                  <a:schemeClr val="accent1"/>
                </a:solidFill>
                <a:latin typeface="+mj-lt"/>
                <a:cs typeface="Calibri" panose="020F0502020204030204" pitchFamily="34" charset="0"/>
              </a:rPr>
              <a:t>Techniek Nederland</a:t>
            </a:r>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0" y="-1"/>
            <a:ext cx="12191999" cy="6858001"/>
            <a:chOff x="0" y="-1"/>
            <a:chExt cx="12169774" cy="6858001"/>
          </a:xfrm>
        </p:grpSpPr>
        <p:sp>
          <p:nvSpPr>
            <p:cNvPr id="9" name="Rechthoek 8">
              <a:extLst>
                <a:ext uri="{FF2B5EF4-FFF2-40B4-BE49-F238E27FC236}">
                  <a16:creationId xmlns:a16="http://schemas.microsoft.com/office/drawing/2014/main"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id="{E19B9C6E-D591-4B5A-88EC-0D456E9EEA77}"/>
                </a:ext>
              </a:extLst>
            </p:cNvPr>
            <p:cNvSpPr/>
            <p:nvPr userDrawn="1"/>
          </p:nvSpPr>
          <p:spPr>
            <a:xfrm>
              <a:off x="0" y="0"/>
              <a:ext cx="12169774" cy="72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id="{3DB02457-A563-4894-84F5-CDE73B5FDF1D}"/>
                </a:ext>
              </a:extLst>
            </p:cNvPr>
            <p:cNvSpPr/>
            <p:nvPr userDrawn="1"/>
          </p:nvSpPr>
          <p:spPr>
            <a:xfrm>
              <a:off x="0" y="1271256"/>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1" name="Rechthoek 20">
              <a:extLst>
                <a:ext uri="{FF2B5EF4-FFF2-40B4-BE49-F238E27FC236}">
                  <a16:creationId xmlns:a16="http://schemas.microsoft.com/office/drawing/2014/main" id="{0416A86C-B4E4-4485-B537-1B182F5DDE21}"/>
                </a:ext>
              </a:extLst>
            </p:cNvPr>
            <p:cNvSpPr/>
            <p:nvPr userDrawn="1"/>
          </p:nvSpPr>
          <p:spPr>
            <a:xfrm>
              <a:off x="0" y="2127886"/>
              <a:ext cx="12169774" cy="18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2" name="Rechthoek 21">
              <a:extLst>
                <a:ext uri="{FF2B5EF4-FFF2-40B4-BE49-F238E27FC236}">
                  <a16:creationId xmlns:a16="http://schemas.microsoft.com/office/drawing/2014/main" id="{A7B6467D-2119-4224-933F-21980A6EA394}"/>
                </a:ext>
              </a:extLst>
            </p:cNvPr>
            <p:cNvSpPr/>
            <p:nvPr userDrawn="1"/>
          </p:nvSpPr>
          <p:spPr>
            <a:xfrm rot="5400000">
              <a:off x="775569" y="469279"/>
              <a:ext cx="1631256"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sp>
        <p:nvSpPr>
          <p:cNvPr id="16" name="Vrije vorm: vorm 15" hidden="1">
            <a:extLst>
              <a:ext uri="{FF2B5EF4-FFF2-40B4-BE49-F238E27FC236}">
                <a16:creationId xmlns:a16="http://schemas.microsoft.com/office/drawing/2014/main" id="{ACA9926C-1FF8-4031-9A47-AA0D4BD34A05}"/>
              </a:ext>
            </a:extLst>
          </p:cNvPr>
          <p:cNvSpPr txBox="1">
            <a:spLocks/>
          </p:cNvSpPr>
          <p:nvPr userDrawn="1"/>
        </p:nvSpPr>
        <p:spPr>
          <a:xfrm>
            <a:off x="694620" y="716978"/>
            <a:ext cx="551843" cy="553507"/>
          </a:xfrm>
          <a:custGeom>
            <a:avLst/>
            <a:gdLst>
              <a:gd name="connsiteX0" fmla="*/ 0 w 1467786"/>
              <a:gd name="connsiteY0" fmla="*/ 814289 h 1472211"/>
              <a:gd name="connsiteX1" fmla="*/ 266313 w 1467786"/>
              <a:gd name="connsiteY1" fmla="*/ 814289 h 1472211"/>
              <a:gd name="connsiteX2" fmla="*/ 404194 w 1467786"/>
              <a:gd name="connsiteY2" fmla="*/ 952332 h 1472211"/>
              <a:gd name="connsiteX3" fmla="*/ 404194 w 1467786"/>
              <a:gd name="connsiteY3" fmla="*/ 1398453 h 1472211"/>
              <a:gd name="connsiteX4" fmla="*/ 309419 w 1467786"/>
              <a:gd name="connsiteY4" fmla="*/ 1341281 h 1472211"/>
              <a:gd name="connsiteX5" fmla="*/ 309419 w 1467786"/>
              <a:gd name="connsiteY5" fmla="*/ 1161174 h 1472211"/>
              <a:gd name="connsiteX6" fmla="*/ 129909 w 1467786"/>
              <a:gd name="connsiteY6" fmla="*/ 1161174 h 1472211"/>
              <a:gd name="connsiteX7" fmla="*/ 73221 w 1467786"/>
              <a:gd name="connsiteY7" fmla="*/ 1066084 h 1472211"/>
              <a:gd name="connsiteX8" fmla="*/ 309419 w 1467786"/>
              <a:gd name="connsiteY8" fmla="*/ 1066084 h 1472211"/>
              <a:gd name="connsiteX9" fmla="*/ 309419 w 1467786"/>
              <a:gd name="connsiteY9" fmla="*/ 952332 h 1472211"/>
              <a:gd name="connsiteX10" fmla="*/ 266313 w 1467786"/>
              <a:gd name="connsiteY10" fmla="*/ 909379 h 1472211"/>
              <a:gd name="connsiteX11" fmla="*/ 16239 w 1467786"/>
              <a:gd name="connsiteY11" fmla="*/ 909379 h 1472211"/>
              <a:gd name="connsiteX12" fmla="*/ 0 w 1467786"/>
              <a:gd name="connsiteY12" fmla="*/ 814289 h 1472211"/>
              <a:gd name="connsiteX13" fmla="*/ 655895 w 1467786"/>
              <a:gd name="connsiteY13" fmla="*/ 492 h 1472211"/>
              <a:gd name="connsiteX14" fmla="*/ 655895 w 1467786"/>
              <a:gd name="connsiteY14" fmla="*/ 814130 h 1472211"/>
              <a:gd name="connsiteX15" fmla="*/ 1467786 w 1467786"/>
              <a:gd name="connsiteY15" fmla="*/ 814130 h 1472211"/>
              <a:gd name="connsiteX16" fmla="*/ 1451241 w 1467786"/>
              <a:gd name="connsiteY16" fmla="*/ 909242 h 1472211"/>
              <a:gd name="connsiteX17" fmla="*/ 1128907 w 1467786"/>
              <a:gd name="connsiteY17" fmla="*/ 909242 h 1472211"/>
              <a:gd name="connsiteX18" fmla="*/ 1354629 w 1467786"/>
              <a:gd name="connsiteY18" fmla="*/ 1135911 h 1472211"/>
              <a:gd name="connsiteX19" fmla="*/ 1297608 w 1467786"/>
              <a:gd name="connsiteY19" fmla="*/ 1213246 h 1472211"/>
              <a:gd name="connsiteX20" fmla="*/ 994774 w 1467786"/>
              <a:gd name="connsiteY20" fmla="*/ 909242 h 1472211"/>
              <a:gd name="connsiteX21" fmla="*/ 906435 w 1467786"/>
              <a:gd name="connsiteY21" fmla="*/ 909242 h 1472211"/>
              <a:gd name="connsiteX22" fmla="*/ 906435 w 1467786"/>
              <a:gd name="connsiteY22" fmla="*/ 1037836 h 1472211"/>
              <a:gd name="connsiteX23" fmla="*/ 1187406 w 1467786"/>
              <a:gd name="connsiteY23" fmla="*/ 1319617 h 1472211"/>
              <a:gd name="connsiteX24" fmla="*/ 1107635 w 1467786"/>
              <a:gd name="connsiteY24" fmla="*/ 1374136 h 1472211"/>
              <a:gd name="connsiteX25" fmla="*/ 908207 w 1467786"/>
              <a:gd name="connsiteY25" fmla="*/ 1173838 h 1472211"/>
              <a:gd name="connsiteX26" fmla="*/ 906435 w 1467786"/>
              <a:gd name="connsiteY26" fmla="*/ 1172356 h 1472211"/>
              <a:gd name="connsiteX27" fmla="*/ 906435 w 1467786"/>
              <a:gd name="connsiteY27" fmla="*/ 1455618 h 1472211"/>
              <a:gd name="connsiteX28" fmla="*/ 811596 w 1467786"/>
              <a:gd name="connsiteY28" fmla="*/ 1472211 h 1472211"/>
              <a:gd name="connsiteX29" fmla="*/ 811596 w 1467786"/>
              <a:gd name="connsiteY29" fmla="*/ 909242 h 1472211"/>
              <a:gd name="connsiteX30" fmla="*/ 655895 w 1467786"/>
              <a:gd name="connsiteY30" fmla="*/ 909242 h 1472211"/>
              <a:gd name="connsiteX31" fmla="*/ 655895 w 1467786"/>
              <a:gd name="connsiteY31" fmla="*/ 1471915 h 1472211"/>
              <a:gd name="connsiteX32" fmla="*/ 655304 w 1467786"/>
              <a:gd name="connsiteY32" fmla="*/ 1471915 h 1472211"/>
              <a:gd name="connsiteX33" fmla="*/ 560465 w 1467786"/>
              <a:gd name="connsiteY33" fmla="*/ 1455322 h 1472211"/>
              <a:gd name="connsiteX34" fmla="*/ 559579 w 1467786"/>
              <a:gd name="connsiteY34" fmla="*/ 1455322 h 1472211"/>
              <a:gd name="connsiteX35" fmla="*/ 559579 w 1467786"/>
              <a:gd name="connsiteY35" fmla="*/ 943909 h 1472211"/>
              <a:gd name="connsiteX36" fmla="*/ 274471 w 1467786"/>
              <a:gd name="connsiteY36" fmla="*/ 658869 h 1472211"/>
              <a:gd name="connsiteX37" fmla="*/ 0 w 1467786"/>
              <a:gd name="connsiteY37" fmla="*/ 658869 h 1472211"/>
              <a:gd name="connsiteX38" fmla="*/ 16250 w 1467786"/>
              <a:gd name="connsiteY38" fmla="*/ 563757 h 1472211"/>
              <a:gd name="connsiteX39" fmla="*/ 274471 w 1467786"/>
              <a:gd name="connsiteY39" fmla="*/ 563757 h 1472211"/>
              <a:gd name="connsiteX40" fmla="*/ 298403 w 1467786"/>
              <a:gd name="connsiteY40" fmla="*/ 564646 h 1472211"/>
              <a:gd name="connsiteX41" fmla="*/ 300766 w 1467786"/>
              <a:gd name="connsiteY41" fmla="*/ 564646 h 1472211"/>
              <a:gd name="connsiteX42" fmla="*/ 97793 w 1467786"/>
              <a:gd name="connsiteY42" fmla="*/ 361088 h 1472211"/>
              <a:gd name="connsiteX43" fmla="*/ 152156 w 1467786"/>
              <a:gd name="connsiteY43" fmla="*/ 281088 h 1472211"/>
              <a:gd name="connsiteX44" fmla="*/ 559579 w 1467786"/>
              <a:gd name="connsiteY44" fmla="*/ 689981 h 1472211"/>
              <a:gd name="connsiteX45" fmla="*/ 561056 w 1467786"/>
              <a:gd name="connsiteY45" fmla="*/ 691462 h 1472211"/>
              <a:gd name="connsiteX46" fmla="*/ 561056 w 1467786"/>
              <a:gd name="connsiteY46" fmla="*/ 472201 h 1472211"/>
              <a:gd name="connsiteX47" fmla="*/ 559874 w 1467786"/>
              <a:gd name="connsiteY47" fmla="*/ 473386 h 1472211"/>
              <a:gd name="connsiteX48" fmla="*/ 257926 w 1467786"/>
              <a:gd name="connsiteY48" fmla="*/ 170568 h 1472211"/>
              <a:gd name="connsiteX49" fmla="*/ 335334 w 1467786"/>
              <a:gd name="connsiteY49" fmla="*/ 113382 h 1472211"/>
              <a:gd name="connsiteX50" fmla="*/ 559579 w 1467786"/>
              <a:gd name="connsiteY50" fmla="*/ 338570 h 1472211"/>
              <a:gd name="connsiteX51" fmla="*/ 561056 w 1467786"/>
              <a:gd name="connsiteY51" fmla="*/ 340051 h 1472211"/>
              <a:gd name="connsiteX52" fmla="*/ 561056 w 1467786"/>
              <a:gd name="connsiteY52" fmla="*/ 16492 h 1472211"/>
              <a:gd name="connsiteX53" fmla="*/ 655895 w 1467786"/>
              <a:gd name="connsiteY53" fmla="*/ 492 h 1472211"/>
              <a:gd name="connsiteX54" fmla="*/ 810847 w 1467786"/>
              <a:gd name="connsiteY54" fmla="*/ 0 h 1472211"/>
              <a:gd name="connsiteX55" fmla="*/ 905666 w 1467786"/>
              <a:gd name="connsiteY55" fmla="*/ 16305 h 1472211"/>
              <a:gd name="connsiteX56" fmla="*/ 905666 w 1467786"/>
              <a:gd name="connsiteY56" fmla="*/ 311272 h 1472211"/>
              <a:gd name="connsiteX57" fmla="*/ 1062811 w 1467786"/>
              <a:gd name="connsiteY57" fmla="*/ 311272 h 1472211"/>
              <a:gd name="connsiteX58" fmla="*/ 1062811 w 1467786"/>
              <a:gd name="connsiteY58" fmla="*/ 73223 h 1472211"/>
              <a:gd name="connsiteX59" fmla="*/ 1157630 w 1467786"/>
              <a:gd name="connsiteY59" fmla="*/ 130141 h 1472211"/>
              <a:gd name="connsiteX60" fmla="*/ 1157630 w 1467786"/>
              <a:gd name="connsiteY60" fmla="*/ 311272 h 1472211"/>
              <a:gd name="connsiteX61" fmla="*/ 1337815 w 1467786"/>
              <a:gd name="connsiteY61" fmla="*/ 311272 h 1472211"/>
              <a:gd name="connsiteX62" fmla="*/ 1394529 w 1467786"/>
              <a:gd name="connsiteY62" fmla="*/ 406432 h 1472211"/>
              <a:gd name="connsiteX63" fmla="*/ 905666 w 1467786"/>
              <a:gd name="connsiteY63" fmla="*/ 406432 h 1472211"/>
              <a:gd name="connsiteX64" fmla="*/ 905666 w 1467786"/>
              <a:gd name="connsiteY64" fmla="*/ 563254 h 1472211"/>
              <a:gd name="connsiteX65" fmla="*/ 1451243 w 1467786"/>
              <a:gd name="connsiteY65" fmla="*/ 563254 h 1472211"/>
              <a:gd name="connsiteX66" fmla="*/ 1467785 w 1467786"/>
              <a:gd name="connsiteY66" fmla="*/ 658414 h 1472211"/>
              <a:gd name="connsiteX67" fmla="*/ 810847 w 1467786"/>
              <a:gd name="connsiteY67" fmla="*/ 658414 h 147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67786" h="1472211">
                <a:moveTo>
                  <a:pt x="0" y="814289"/>
                </a:moveTo>
                <a:lnTo>
                  <a:pt x="266313" y="814289"/>
                </a:lnTo>
                <a:cubicBezTo>
                  <a:pt x="342192" y="814289"/>
                  <a:pt x="404194" y="876201"/>
                  <a:pt x="404194" y="952332"/>
                </a:cubicBezTo>
                <a:lnTo>
                  <a:pt x="404194" y="1398453"/>
                </a:lnTo>
                <a:cubicBezTo>
                  <a:pt x="371421" y="1381864"/>
                  <a:pt x="339535" y="1362906"/>
                  <a:pt x="309419" y="1341281"/>
                </a:cubicBezTo>
                <a:lnTo>
                  <a:pt x="309419" y="1161174"/>
                </a:lnTo>
                <a:lnTo>
                  <a:pt x="129909" y="1161174"/>
                </a:lnTo>
                <a:cubicBezTo>
                  <a:pt x="108651" y="1130958"/>
                  <a:pt x="89460" y="1098965"/>
                  <a:pt x="73221" y="1066084"/>
                </a:cubicBezTo>
                <a:lnTo>
                  <a:pt x="309419" y="1066084"/>
                </a:lnTo>
                <a:lnTo>
                  <a:pt x="309419" y="952332"/>
                </a:lnTo>
                <a:cubicBezTo>
                  <a:pt x="309419" y="928634"/>
                  <a:pt x="289933" y="909379"/>
                  <a:pt x="266313" y="909379"/>
                </a:cubicBezTo>
                <a:lnTo>
                  <a:pt x="16239" y="909379"/>
                </a:lnTo>
                <a:cubicBezTo>
                  <a:pt x="8857" y="877682"/>
                  <a:pt x="3248" y="845689"/>
                  <a:pt x="0" y="814289"/>
                </a:cubicBezTo>
                <a:close/>
                <a:moveTo>
                  <a:pt x="655895" y="492"/>
                </a:moveTo>
                <a:lnTo>
                  <a:pt x="655895" y="814130"/>
                </a:lnTo>
                <a:lnTo>
                  <a:pt x="1467786" y="814130"/>
                </a:lnTo>
                <a:cubicBezTo>
                  <a:pt x="1464536" y="845538"/>
                  <a:pt x="1458923" y="877538"/>
                  <a:pt x="1451241" y="909242"/>
                </a:cubicBezTo>
                <a:lnTo>
                  <a:pt x="1128907" y="909242"/>
                </a:lnTo>
                <a:lnTo>
                  <a:pt x="1354629" y="1135911"/>
                </a:lnTo>
                <a:cubicBezTo>
                  <a:pt x="1337198" y="1162875"/>
                  <a:pt x="1318289" y="1188949"/>
                  <a:pt x="1297608" y="1213246"/>
                </a:cubicBezTo>
                <a:lnTo>
                  <a:pt x="994774" y="909242"/>
                </a:lnTo>
                <a:lnTo>
                  <a:pt x="906435" y="909242"/>
                </a:lnTo>
                <a:lnTo>
                  <a:pt x="906435" y="1037836"/>
                </a:lnTo>
                <a:lnTo>
                  <a:pt x="1187406" y="1319617"/>
                </a:lnTo>
                <a:cubicBezTo>
                  <a:pt x="1161997" y="1339469"/>
                  <a:pt x="1135111" y="1357840"/>
                  <a:pt x="1107635" y="1374136"/>
                </a:cubicBezTo>
                <a:lnTo>
                  <a:pt x="908207" y="1173838"/>
                </a:lnTo>
                <a:lnTo>
                  <a:pt x="906435" y="1172356"/>
                </a:lnTo>
                <a:lnTo>
                  <a:pt x="906435" y="1455618"/>
                </a:lnTo>
                <a:cubicBezTo>
                  <a:pt x="874822" y="1463322"/>
                  <a:pt x="842913" y="1468656"/>
                  <a:pt x="811596" y="1472211"/>
                </a:cubicBezTo>
                <a:lnTo>
                  <a:pt x="811596" y="909242"/>
                </a:lnTo>
                <a:lnTo>
                  <a:pt x="655895" y="909242"/>
                </a:lnTo>
                <a:lnTo>
                  <a:pt x="655895" y="1471915"/>
                </a:lnTo>
                <a:cubicBezTo>
                  <a:pt x="655895" y="1471915"/>
                  <a:pt x="655304" y="1471915"/>
                  <a:pt x="655304" y="1471915"/>
                </a:cubicBezTo>
                <a:cubicBezTo>
                  <a:pt x="623986" y="1468656"/>
                  <a:pt x="592078" y="1463026"/>
                  <a:pt x="560465" y="1455322"/>
                </a:cubicBezTo>
                <a:lnTo>
                  <a:pt x="559579" y="1455322"/>
                </a:lnTo>
                <a:lnTo>
                  <a:pt x="559579" y="943909"/>
                </a:lnTo>
                <a:cubicBezTo>
                  <a:pt x="559283" y="786871"/>
                  <a:pt x="431354" y="658869"/>
                  <a:pt x="274471" y="658869"/>
                </a:cubicBezTo>
                <a:lnTo>
                  <a:pt x="0" y="658869"/>
                </a:lnTo>
                <a:cubicBezTo>
                  <a:pt x="2954" y="627758"/>
                  <a:pt x="8568" y="595758"/>
                  <a:pt x="16250" y="563757"/>
                </a:cubicBezTo>
                <a:lnTo>
                  <a:pt x="274471" y="563757"/>
                </a:lnTo>
                <a:cubicBezTo>
                  <a:pt x="281562" y="563757"/>
                  <a:pt x="289539" y="564054"/>
                  <a:pt x="298403" y="564646"/>
                </a:cubicBezTo>
                <a:lnTo>
                  <a:pt x="300766" y="564646"/>
                </a:lnTo>
                <a:lnTo>
                  <a:pt x="97793" y="361088"/>
                </a:lnTo>
                <a:cubicBezTo>
                  <a:pt x="113748" y="333533"/>
                  <a:pt x="132065" y="306569"/>
                  <a:pt x="152156" y="281088"/>
                </a:cubicBezTo>
                <a:lnTo>
                  <a:pt x="559579" y="689981"/>
                </a:lnTo>
                <a:lnTo>
                  <a:pt x="561056" y="691462"/>
                </a:lnTo>
                <a:lnTo>
                  <a:pt x="561056" y="472201"/>
                </a:lnTo>
                <a:lnTo>
                  <a:pt x="559874" y="473386"/>
                </a:lnTo>
                <a:lnTo>
                  <a:pt x="257926" y="170568"/>
                </a:lnTo>
                <a:cubicBezTo>
                  <a:pt x="282153" y="150123"/>
                  <a:pt x="308152" y="130864"/>
                  <a:pt x="335334" y="113382"/>
                </a:cubicBezTo>
                <a:lnTo>
                  <a:pt x="559579" y="338570"/>
                </a:lnTo>
                <a:lnTo>
                  <a:pt x="561056" y="340051"/>
                </a:lnTo>
                <a:lnTo>
                  <a:pt x="561056" y="16492"/>
                </a:lnTo>
                <a:cubicBezTo>
                  <a:pt x="592964" y="8788"/>
                  <a:pt x="624873" y="3455"/>
                  <a:pt x="655895" y="492"/>
                </a:cubicBezTo>
                <a:close/>
                <a:moveTo>
                  <a:pt x="810847" y="0"/>
                </a:moveTo>
                <a:cubicBezTo>
                  <a:pt x="841863" y="2965"/>
                  <a:pt x="873764" y="8597"/>
                  <a:pt x="905666" y="16305"/>
                </a:cubicBezTo>
                <a:lnTo>
                  <a:pt x="905666" y="311272"/>
                </a:lnTo>
                <a:lnTo>
                  <a:pt x="1062811" y="311272"/>
                </a:lnTo>
                <a:lnTo>
                  <a:pt x="1062811" y="73223"/>
                </a:lnTo>
                <a:cubicBezTo>
                  <a:pt x="1095304" y="89528"/>
                  <a:pt x="1127205" y="108797"/>
                  <a:pt x="1157630" y="130141"/>
                </a:cubicBezTo>
                <a:lnTo>
                  <a:pt x="1157630" y="311272"/>
                </a:lnTo>
                <a:lnTo>
                  <a:pt x="1337815" y="311272"/>
                </a:lnTo>
                <a:cubicBezTo>
                  <a:pt x="1359083" y="341510"/>
                  <a:pt x="1378283" y="373526"/>
                  <a:pt x="1394529" y="406432"/>
                </a:cubicBezTo>
                <a:lnTo>
                  <a:pt x="905666" y="406432"/>
                </a:lnTo>
                <a:lnTo>
                  <a:pt x="905666" y="563254"/>
                </a:lnTo>
                <a:lnTo>
                  <a:pt x="1451243" y="563254"/>
                </a:lnTo>
                <a:cubicBezTo>
                  <a:pt x="1458923" y="595270"/>
                  <a:pt x="1464536" y="627287"/>
                  <a:pt x="1467785" y="658414"/>
                </a:cubicBezTo>
                <a:lnTo>
                  <a:pt x="810847" y="658414"/>
                </a:lnTo>
                <a:close/>
              </a:path>
            </a:pathLst>
          </a:custGeom>
          <a:solidFill>
            <a:schemeClr val="tx2"/>
          </a:solidFill>
        </p:spPr>
        <p:txBody>
          <a:bodyPr wrap="square">
            <a:noAutofit/>
          </a:bodyPr>
          <a:lstStyle>
            <a:lvl1pPr marL="0" indent="0" algn="l" defTabSz="719138" rtl="0" eaLnBrk="1" latinLnBrk="0" hangingPunct="1">
              <a:lnSpc>
                <a:spcPct val="100000"/>
              </a:lnSpc>
              <a:spcBef>
                <a:spcPts val="300"/>
              </a:spcBef>
              <a:spcAft>
                <a:spcPts val="600"/>
              </a:spcAft>
              <a:buClr>
                <a:schemeClr val="bg2"/>
              </a:buClr>
              <a:buSzPct val="100000"/>
              <a:buFont typeface="Segoe UI Light" panose="020B0502040204020203" pitchFamily="34" charset="0"/>
              <a:buNone/>
              <a:defRPr sz="1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accent2"/>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accent3"/>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bg2"/>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accent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a:lstStyle>
          <a:p>
            <a:r>
              <a:rPr lang="nl-NL"/>
              <a:t>     </a:t>
            </a:r>
            <a:endParaRPr lang="nl-NL" dirty="0"/>
          </a:p>
        </p:txBody>
      </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15" r:id="rId3"/>
    <p:sldLayoutId id="2147483716" r:id="rId4"/>
    <p:sldLayoutId id="2147483717" r:id="rId5"/>
    <p:sldLayoutId id="2147483655" r:id="rId6"/>
    <p:sldLayoutId id="2147483658" r:id="rId7"/>
    <p:sldLayoutId id="2147483718" r:id="rId8"/>
    <p:sldLayoutId id="2147483719" r:id="rId9"/>
    <p:sldLayoutId id="2147483660" r:id="rId10"/>
    <p:sldLayoutId id="2147483707" r:id="rId11"/>
    <p:sldLayoutId id="2147483708" r:id="rId12"/>
    <p:sldLayoutId id="2147483709" r:id="rId13"/>
    <p:sldLayoutId id="2147483710" r:id="rId14"/>
    <p:sldLayoutId id="2147483720" r:id="rId15"/>
    <p:sldLayoutId id="2147483722" r:id="rId16"/>
    <p:sldLayoutId id="2147483721" r:id="rId17"/>
    <p:sldLayoutId id="2147483723" r:id="rId18"/>
    <p:sldLayoutId id="2147483724" r:id="rId19"/>
    <p:sldLayoutId id="2147483673" r:id="rId20"/>
    <p:sldLayoutId id="2147483681" r:id="rId21"/>
    <p:sldLayoutId id="2147483699" r:id="rId22"/>
    <p:sldLayoutId id="2147483701" r:id="rId23"/>
    <p:sldLayoutId id="2147483703" r:id="rId24"/>
    <p:sldLayoutId id="2147483702" r:id="rId25"/>
    <p:sldLayoutId id="2147483725" r:id="rId26"/>
    <p:sldLayoutId id="2147483663" r:id="rId27"/>
    <p:sldLayoutId id="2147483664" r:id="rId28"/>
    <p:sldLayoutId id="2147483666" r:id="rId29"/>
    <p:sldLayoutId id="2147483667" r:id="rId30"/>
    <p:sldLayoutId id="2147483672" r:id="rId31"/>
    <p:sldLayoutId id="2147483675" r:id="rId32"/>
    <p:sldLayoutId id="2147483704" r:id="rId33"/>
    <p:sldLayoutId id="2147483705" r:id="rId34"/>
    <p:sldLayoutId id="2147483726" r:id="rId35"/>
    <p:sldLayoutId id="2147483727" r:id="rId36"/>
  </p:sldLayoutIdLst>
  <p:hf hdr="0" ftr="0" dt="0"/>
  <p:txStyles>
    <p:title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p:titleStyle>
    <p:bodyStyle>
      <a:lvl1pPr marL="271463" indent="-271463" algn="l" defTabSz="719138" rtl="0" eaLnBrk="1" latinLnBrk="0" hangingPunct="1">
        <a:lnSpc>
          <a:spcPct val="100000"/>
        </a:lnSpc>
        <a:spcBef>
          <a:spcPts val="300"/>
        </a:spcBef>
        <a:spcAft>
          <a:spcPts val="600"/>
        </a:spcAft>
        <a:buClr>
          <a:schemeClr val="tx1"/>
        </a:buClr>
        <a:buSzPct val="100000"/>
        <a:buFont typeface="Segoe UI Light" panose="020B0502040204020203" pitchFamily="34" charset="0"/>
        <a:buChar char="•"/>
        <a:defRPr sz="16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tx1"/>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tx1"/>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tx1"/>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tx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nl/url?sa=i&amp;rct=j&amp;q=&amp;esrc=s&amp;source=images&amp;cd=&amp;ved=2ahUKEwiHnuSX9tPfAhWHLFAKHeyICwoQjRx6BAgBEAU&amp;url=http://rocartech.nl/product/formeergasset/&amp;psig=AOvVaw3q5GUWrDOu3Wtv2xIXVOz9&amp;ust=1546683836620345" TargetMode="Externa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nl/url?sa=i&amp;rct=j&amp;q=&amp;esrc=s&amp;source=images&amp;cd=&amp;ved=2ahUKEwiD2rSQxvXfAhUIJVAKHXTeCD8QjRx6BAgBEAU&amp;url=https://www.karwei.nl/advies/sanitair/thermostaatkraan-plaatsen&amp;psig=AOvVaw3xgV6a1QnFEgeupUoWDjrd&amp;ust=1547839561474530" TargetMode="Externa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tgb.nl/" TargetMode="Externa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hyperlink" Target="https://www.vakhandeljanssen.nl/leidingsystemen/henco-perssysteem/henco-vision-fittingen/afpersstop/henco-afpersstop-1-2x80mm-rood-plug04-r80" TargetMode="External"/><Relationship Id="rId18" Type="http://schemas.openxmlformats.org/officeDocument/2006/relationships/image" Target="../media/image30.jpeg"/><Relationship Id="rId3" Type="http://schemas.openxmlformats.org/officeDocument/2006/relationships/image" Target="../media/image19.jpeg"/><Relationship Id="rId7" Type="http://schemas.openxmlformats.org/officeDocument/2006/relationships/hyperlink" Target="https://www.installatievakwinkel.nl/media/catalog/product/cache/1/image/9df78eab33525d08d6e5fb8d27136e95/3/0/3052000230520002325_1_Hoofdafbeelding.jpg" TargetMode="External"/><Relationship Id="rId12" Type="http://schemas.openxmlformats.org/officeDocument/2006/relationships/image" Target="../media/image25.jpeg"/><Relationship Id="rId17" Type="http://schemas.openxmlformats.org/officeDocument/2006/relationships/image" Target="../media/image29.png"/><Relationship Id="rId2" Type="http://schemas.openxmlformats.org/officeDocument/2006/relationships/image" Target="../media/image5.png"/><Relationship Id="rId16" Type="http://schemas.openxmlformats.org/officeDocument/2006/relationships/image" Target="../media/image28.jpeg"/><Relationship Id="rId1" Type="http://schemas.openxmlformats.org/officeDocument/2006/relationships/slideLayout" Target="../slideLayouts/slideLayout35.xml"/><Relationship Id="rId6" Type="http://schemas.openxmlformats.org/officeDocument/2006/relationships/image" Target="../media/image22.jpeg"/><Relationship Id="rId11" Type="http://schemas.openxmlformats.org/officeDocument/2006/relationships/hyperlink" Target="https://www.vakhandeljanssen.nl/leidingsystemen/henco-perssysteem/henco-vision-fittingen/afpersstop/henco-afpersstop-1-2x80mm-blauw-plug04-b80" TargetMode="External"/><Relationship Id="rId5" Type="http://schemas.openxmlformats.org/officeDocument/2006/relationships/image" Target="../media/image21.png"/><Relationship Id="rId15" Type="http://schemas.openxmlformats.org/officeDocument/2006/relationships/image" Target="../media/image27.jpeg"/><Relationship Id="rId10" Type="http://schemas.openxmlformats.org/officeDocument/2006/relationships/image" Target="../media/image24.jpeg"/><Relationship Id="rId4" Type="http://schemas.openxmlformats.org/officeDocument/2006/relationships/image" Target="../media/image20.png"/><Relationship Id="rId9" Type="http://schemas.openxmlformats.org/officeDocument/2006/relationships/hyperlink" Target="https://www.google.nl/url?sa=i&amp;rct=j&amp;q=&amp;esrc=s&amp;source=images&amp;cd=&amp;cad=rja&amp;uact=8&amp;ved=2ahUKEwjkpf7x7NbhAhUL2qQKHSnKChkQjRx6BAgBEAU&amp;url=https://www.leroymerlin.pl/hydraulika/instalacje-wodne-i-gazowe/instalacje-polietylenowe-pex/korek-do-prob-szczelnosci-fi-16-instal-complex,p419475,l544.html&amp;psig=AOvVaw3FviwdbZK5759nsiIPT9Yy&amp;ust=1555580939108625" TargetMode="External"/><Relationship Id="rId1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www.installatievakwinkel.nl/media/catalog/product/cache/1/image/9df78eab33525d08d6e5fb8d27136e95/3/0/30520030att_5414764000001_master_phi_a26da506_b54a_4214_872b_58b03bf8d676.jpg" TargetMode="External"/><Relationship Id="rId7" Type="http://schemas.openxmlformats.org/officeDocument/2006/relationships/hyperlink" Target="https://www.installatievakwinkel.nl/media/catalog/product/cache/1/image/9df78eab33525d08d6e5fb8d27136e95/3/0/30520004wavin_tigris_pe_x_al_buis_afpersstop_16_chroom_4388700016_4044875999966_40010071543_hoofd.jpg" TargetMode="External"/><Relationship Id="rId12"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image" Target="../media/image32.jpeg"/><Relationship Id="rId11" Type="http://schemas.openxmlformats.org/officeDocument/2006/relationships/hyperlink" Target="https://www.google.nl/url?sa=i&amp;rct=j&amp;q=&amp;esrc=s&amp;source=images&amp;cd=&amp;ved=2ahUKEwj-r9CtndfhAhWNUlAKHR_HAX0QjRx6BAgBEAU&amp;url=https://pvcvoordeel.nl/kogelafsluiter-met-aftap/&amp;psig=AOvVaw3EZxPCDpNXpexJn5Ye5VsK&amp;ust=1555593585186913" TargetMode="External"/><Relationship Id="rId5" Type="http://schemas.microsoft.com/office/2007/relationships/hdphoto" Target="../media/hdphoto5.wdp"/><Relationship Id="rId10" Type="http://schemas.openxmlformats.org/officeDocument/2006/relationships/image" Target="../media/image35.jpeg"/><Relationship Id="rId4" Type="http://schemas.openxmlformats.org/officeDocument/2006/relationships/image" Target="../media/image31.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nl/url?sa=i&amp;rct=j&amp;q=&amp;esrc=s&amp;source=images&amp;cd=&amp;cad=rja&amp;uact=8&amp;ved=2ahUKEwjHj6KNjPDfAhUiMewKHbkSBl4QjRx6BAgBEAU&amp;url=/url?sa%3Di%26rct%3Dj%26q%3D%26esrc%3Ds%26source%3Dimages%26cd%3D%26ved%3D%26url%3Dhttps://installateurszaken.nl/nieuwe-richtlijnen-afpersen-leidingen/%26psig%3DAOvVaw2xKBhQvOe_SK7wwzDoocrc%26ust%3D1547651802650821&amp;psig=AOvVaw2xKBhQvOe_SK7wwzDoocrc&amp;ust=1547651802650821" TargetMode="External"/><Relationship Id="rId1" Type="http://schemas.openxmlformats.org/officeDocument/2006/relationships/slideLayout" Target="../slideLayouts/slideLayout35.xml"/><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nl/url?sa=i&amp;rct=j&amp;q=&amp;esrc=s&amp;source=images&amp;cd=&amp;cad=rja&amp;uact=8&amp;ved=2ahUKEwjHj6KNjPDfAhUiMewKHbkSBl4QjRx6BAgBEAU&amp;url=/url?sa%3Di%26rct%3Dj%26q%3D%26esrc%3Ds%26source%3Dimages%26cd%3D%26ved%3D%26url%3Dhttps://installateurszaken.nl/nieuwe-richtlijnen-afpersen-leidingen/%26psig%3DAOvVaw2xKBhQvOe_SK7wwzDoocrc%26ust%3D1547651802650821&amp;psig=AOvVaw2xKBhQvOe_SK7wwzDoocrc&amp;ust=1547651802650821" TargetMode="Externa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2.jpe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s://www.google.nl/url?sa=i&amp;rct=j&amp;q=&amp;esrc=s&amp;source=images&amp;cd=&amp;cad=rja&amp;uact=8&amp;ved=2ahUKEwjTuui2tPLfAhXJZVAKHfEXAX4QjRx6BAgBEAU&amp;url=https://www.bol.com/be/p/waterleidingbuis-kiwa-sanco-22/9200000074326788/&amp;psig=AOvVaw20B3DBQ-MfKwrBrbbKuw31&amp;ust=1547731758047941" TargetMode="External"/><Relationship Id="rId1" Type="http://schemas.openxmlformats.org/officeDocument/2006/relationships/slideLayout" Target="../slideLayouts/slideLayout35.xml"/><Relationship Id="rId6" Type="http://schemas.openxmlformats.org/officeDocument/2006/relationships/hyperlink" Target="https://www.google.nl/url?sa=i&amp;rct=j&amp;q=&amp;esrc=s&amp;source=images&amp;cd=&amp;cad=rja&amp;uact=8&amp;ved=2ahUKEwjVrYmgtfLfAhXPfFAKHQZCBQAQjRx6BAgBEAU&amp;url=https://www.vinkkunststoffen.nl/assortiment/leidingsystemen/drukleidingsystemen/pvcu/buizen&amp;psig=AOvVaw0EB3uICnC4JdBWkDtvOgie&amp;ust=1547731981853893" TargetMode="External"/><Relationship Id="rId5" Type="http://schemas.openxmlformats.org/officeDocument/2006/relationships/image" Target="../media/image8.png"/><Relationship Id="rId4" Type="http://schemas.openxmlformats.org/officeDocument/2006/relationships/hyperlink" Target="https://www.google.nl/url?sa=i&amp;rct=j&amp;q=&amp;esrc=s&amp;source=images&amp;cd=&amp;cad=rja&amp;uact=8&amp;ved=2ahUKEwjC6ZXTtPLfAhWOPFAKHcyQDrUQjRx6BAgBEAU&amp;url=https://www.alurvs.nl/roestvast-staal/artikellijst/1044/&amp;psig=AOvVaw20B3DBQ-MfKwrBrbbKuw31&amp;ust=1547731758047941" TargetMode="Externa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gif"/><Relationship Id="rId7" Type="http://schemas.openxmlformats.org/officeDocument/2006/relationships/image" Target="../media/image12.jpeg"/><Relationship Id="rId2" Type="http://schemas.openxmlformats.org/officeDocument/2006/relationships/hyperlink" Target="https://www.google.nl/url?sa=i&amp;rct=j&amp;q=&amp;esrc=s&amp;source=images&amp;cd=&amp;ved=2ahUKEwj_wd6Q69PfAhWNZFAKHQqmASoQjRx6BAgBEAU&amp;url=https://www.technischeunie.nl/product/prd1899158442&amp;psig=AOvVaw1qFvguZUdQ80H5YIfeJedI&amp;ust=1546680877922664" TargetMode="External"/><Relationship Id="rId1" Type="http://schemas.openxmlformats.org/officeDocument/2006/relationships/slideLayout" Target="../slideLayouts/slideLayout35.xml"/><Relationship Id="rId6" Type="http://schemas.openxmlformats.org/officeDocument/2006/relationships/hyperlink" Target="https://static.mijnwebwinkel.nl/winkel/alles-voor-airco/image/cache/full/bc641836a93d366fe75da61b049d77c5ae1fd6aa.jpg" TargetMode="External"/><Relationship Id="rId5" Type="http://schemas.openxmlformats.org/officeDocument/2006/relationships/image" Target="../media/image11.jpeg"/><Relationship Id="rId4" Type="http://schemas.openxmlformats.org/officeDocument/2006/relationships/hyperlink" Target="https://www.google.nl/url?sa=i&amp;rct=j&amp;q=&amp;esrc=s&amp;source=images&amp;cd=&amp;cad=rja&amp;uact=8&amp;ved=2ahUKEwi3qN2t69PfAhWCZ1AKHeJ4CR0QjRx6BAgBEAU&amp;url=https://www.bengshop.nl/rems-afperspomp-multi-push-slot-115610-r220-art/&amp;psig=AOvVaw1qFvguZUdQ80H5YIfeJedI&amp;ust=1546680877922664"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5" Type="http://schemas.openxmlformats.org/officeDocument/2006/relationships/image" Target="../media/image5.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18427" y="4671378"/>
            <a:ext cx="7755146" cy="1815882"/>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2800" dirty="0">
                <a:solidFill>
                  <a:schemeClr val="bg2"/>
                </a:solidFill>
              </a:rPr>
              <a:t>Instructie </a:t>
            </a:r>
            <a:r>
              <a:rPr lang="nl-NL" sz="2800" dirty="0" smtClean="0">
                <a:solidFill>
                  <a:schemeClr val="bg2"/>
                </a:solidFill>
              </a:rPr>
              <a:t>voor monteurs  </a:t>
            </a:r>
            <a:endParaRPr lang="nl-NL" sz="2800" dirty="0">
              <a:solidFill>
                <a:schemeClr val="bg2"/>
              </a:solidFill>
            </a:endParaRPr>
          </a:p>
          <a:p>
            <a:pPr algn="ctr"/>
            <a:r>
              <a:rPr lang="nl-NL" sz="2800" dirty="0" smtClean="0">
                <a:solidFill>
                  <a:schemeClr val="bg2"/>
                </a:solidFill>
              </a:rPr>
              <a:t>Persproeven </a:t>
            </a:r>
            <a:r>
              <a:rPr lang="nl-NL" sz="2800" dirty="0">
                <a:solidFill>
                  <a:schemeClr val="bg2"/>
                </a:solidFill>
              </a:rPr>
              <a:t>en visuele controles  </a:t>
            </a:r>
          </a:p>
          <a:p>
            <a:pPr algn="ctr"/>
            <a:r>
              <a:rPr lang="nl-NL" sz="2800" dirty="0">
                <a:solidFill>
                  <a:schemeClr val="bg2"/>
                </a:solidFill>
              </a:rPr>
              <a:t>op dichtheid van </a:t>
            </a:r>
            <a:r>
              <a:rPr lang="nl-NL" sz="2800" dirty="0">
                <a:solidFill>
                  <a:schemeClr val="bg2"/>
                </a:solidFill>
              </a:rPr>
              <a:t>leidingwaterinstallaties</a:t>
            </a:r>
          </a:p>
          <a:p>
            <a:pPr algn="ctr"/>
            <a:r>
              <a:rPr lang="nl-NL" sz="2800" dirty="0">
                <a:solidFill>
                  <a:schemeClr val="bg2"/>
                </a:solidFill>
              </a:rPr>
              <a:t>n</a:t>
            </a:r>
            <a:r>
              <a:rPr lang="nl-NL" sz="2800" dirty="0">
                <a:solidFill>
                  <a:schemeClr val="bg2"/>
                </a:solidFill>
              </a:rPr>
              <a:t>ovember 2019</a:t>
            </a:r>
            <a:endParaRPr lang="nl-NL" sz="2800" dirty="0">
              <a:solidFill>
                <a:schemeClr val="bg2"/>
              </a:solidFill>
            </a:endParaRPr>
          </a:p>
        </p:txBody>
      </p:sp>
    </p:spTree>
    <p:extLst>
      <p:ext uri="{BB962C8B-B14F-4D97-AF65-F5344CB8AC3E}">
        <p14:creationId xmlns:p14="http://schemas.microsoft.com/office/powerpoint/2010/main" val="10534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99455" y="1445013"/>
            <a:ext cx="9985109" cy="2400657"/>
          </a:xfrm>
          <a:prstGeom prst="rect">
            <a:avLst/>
          </a:prstGeom>
        </p:spPr>
        <p:txBody>
          <a:bodyPr wrap="square">
            <a:spAutoFit/>
          </a:bodyPr>
          <a:lstStyle/>
          <a:p>
            <a:pPr algn="ctr">
              <a:spcAft>
                <a:spcPts val="0"/>
              </a:spcAft>
            </a:pPr>
            <a:r>
              <a:rPr lang="nl-NL" sz="2400" dirty="0" smtClean="0">
                <a:ea typeface="Calibri"/>
                <a:cs typeface="Times New Roman"/>
              </a:rPr>
              <a:t>Persmethode A en B met drinkwater</a:t>
            </a:r>
          </a:p>
          <a:p>
            <a:pPr>
              <a:spcAft>
                <a:spcPts val="0"/>
              </a:spcAft>
            </a:pPr>
            <a:endParaRPr lang="nl-NL" dirty="0" smtClean="0">
              <a:ea typeface="Calibri"/>
              <a:cs typeface="Times New Roman"/>
            </a:endParaRPr>
          </a:p>
          <a:p>
            <a:pPr>
              <a:spcAft>
                <a:spcPts val="0"/>
              </a:spcAft>
            </a:pPr>
            <a:r>
              <a:rPr lang="nl-NL" dirty="0" smtClean="0">
                <a:ea typeface="Calibri"/>
                <a:cs typeface="Times New Roman"/>
              </a:rPr>
              <a:t>Als </a:t>
            </a:r>
            <a:r>
              <a:rPr lang="nl-NL" dirty="0">
                <a:ea typeface="Calibri"/>
                <a:cs typeface="Times New Roman"/>
              </a:rPr>
              <a:t>het leidingdeel of de installatie </a:t>
            </a:r>
            <a:r>
              <a:rPr lang="nl-NL" dirty="0">
                <a:solidFill>
                  <a:srgbClr val="DF3A07"/>
                </a:solidFill>
                <a:ea typeface="Calibri"/>
                <a:cs typeface="Times New Roman"/>
              </a:rPr>
              <a:t>niet luchtvrij </a:t>
            </a:r>
            <a:r>
              <a:rPr lang="nl-NL" dirty="0">
                <a:ea typeface="Calibri"/>
                <a:cs typeface="Times New Roman"/>
              </a:rPr>
              <a:t>is </a:t>
            </a:r>
            <a:r>
              <a:rPr lang="nl-NL" dirty="0">
                <a:solidFill>
                  <a:srgbClr val="DF3A07"/>
                </a:solidFill>
                <a:ea typeface="Calibri"/>
                <a:cs typeface="Times New Roman"/>
              </a:rPr>
              <a:t>dan</a:t>
            </a:r>
            <a:r>
              <a:rPr lang="nl-NL" dirty="0">
                <a:ea typeface="Calibri"/>
                <a:cs typeface="Times New Roman"/>
              </a:rPr>
              <a:t> is </a:t>
            </a:r>
            <a:r>
              <a:rPr lang="nl-NL" dirty="0" smtClean="0">
                <a:solidFill>
                  <a:srgbClr val="DF3A07"/>
                </a:solidFill>
                <a:ea typeface="Calibri"/>
                <a:cs typeface="Times New Roman"/>
              </a:rPr>
              <a:t>geen </a:t>
            </a:r>
            <a:r>
              <a:rPr lang="nl-NL" dirty="0">
                <a:solidFill>
                  <a:srgbClr val="DF3A07"/>
                </a:solidFill>
                <a:ea typeface="Calibri"/>
                <a:cs typeface="Times New Roman"/>
              </a:rPr>
              <a:t>goede controle </a:t>
            </a:r>
            <a:r>
              <a:rPr lang="nl-NL" dirty="0" smtClean="0">
                <a:ea typeface="Calibri"/>
                <a:cs typeface="Times New Roman"/>
              </a:rPr>
              <a:t>mogelijk van </a:t>
            </a:r>
            <a:r>
              <a:rPr lang="nl-NL" dirty="0">
                <a:ea typeface="Calibri"/>
                <a:cs typeface="Times New Roman"/>
              </a:rPr>
              <a:t>de </a:t>
            </a:r>
            <a:r>
              <a:rPr lang="nl-NL" dirty="0" smtClean="0">
                <a:ea typeface="Calibri"/>
                <a:cs typeface="Times New Roman"/>
              </a:rPr>
              <a:t>lekdichtheid </a:t>
            </a:r>
            <a:r>
              <a:rPr lang="nl-NL" dirty="0">
                <a:ea typeface="Calibri"/>
                <a:cs typeface="Times New Roman"/>
              </a:rPr>
              <a:t>en de drukbestendigheid van de gemaakte </a:t>
            </a:r>
            <a:r>
              <a:rPr lang="nl-NL" dirty="0" smtClean="0">
                <a:ea typeface="Calibri"/>
                <a:cs typeface="Times New Roman"/>
              </a:rPr>
              <a:t>verbindingen. </a:t>
            </a:r>
            <a:endParaRPr lang="nl-NL" dirty="0">
              <a:ea typeface="Calibri"/>
              <a:cs typeface="Times New Roman"/>
            </a:endParaRPr>
          </a:p>
          <a:p>
            <a:pPr>
              <a:spcAft>
                <a:spcPts val="0"/>
              </a:spcAft>
            </a:pPr>
            <a:r>
              <a:rPr lang="nl-NL" dirty="0">
                <a:ea typeface="Calibri"/>
                <a:cs typeface="Times New Roman"/>
              </a:rPr>
              <a:t> </a:t>
            </a:r>
          </a:p>
          <a:p>
            <a:pPr>
              <a:spcAft>
                <a:spcPts val="0"/>
              </a:spcAft>
            </a:pPr>
            <a:r>
              <a:rPr lang="nl-NL" dirty="0">
                <a:solidFill>
                  <a:srgbClr val="DF3A07"/>
                </a:solidFill>
                <a:ea typeface="Calibri"/>
                <a:cs typeface="Times New Roman"/>
              </a:rPr>
              <a:t>Als</a:t>
            </a:r>
            <a:r>
              <a:rPr lang="nl-NL" dirty="0">
                <a:ea typeface="Calibri"/>
                <a:cs typeface="Times New Roman"/>
              </a:rPr>
              <a:t> na de persproef </a:t>
            </a:r>
            <a:r>
              <a:rPr lang="nl-NL" dirty="0" smtClean="0">
                <a:solidFill>
                  <a:srgbClr val="DF3A07"/>
                </a:solidFill>
                <a:ea typeface="Calibri"/>
                <a:cs typeface="Times New Roman"/>
              </a:rPr>
              <a:t>water</a:t>
            </a:r>
            <a:r>
              <a:rPr lang="nl-NL" dirty="0" smtClean="0">
                <a:ea typeface="Calibri"/>
                <a:cs typeface="Times New Roman"/>
              </a:rPr>
              <a:t> </a:t>
            </a:r>
            <a:r>
              <a:rPr lang="nl-NL" dirty="0">
                <a:ea typeface="Calibri"/>
                <a:cs typeface="Times New Roman"/>
              </a:rPr>
              <a:t>in de leiding/installatie gedurende lange tijd </a:t>
            </a:r>
            <a:r>
              <a:rPr lang="nl-NL" dirty="0">
                <a:solidFill>
                  <a:srgbClr val="DF3A07"/>
                </a:solidFill>
                <a:ea typeface="Calibri"/>
                <a:cs typeface="Times New Roman"/>
              </a:rPr>
              <a:t>achterblijft</a:t>
            </a:r>
            <a:r>
              <a:rPr lang="nl-NL" dirty="0">
                <a:ea typeface="Calibri"/>
                <a:cs typeface="Times New Roman"/>
              </a:rPr>
              <a:t> (langer dan een week) </a:t>
            </a:r>
            <a:r>
              <a:rPr lang="nl-NL" dirty="0" smtClean="0">
                <a:solidFill>
                  <a:srgbClr val="DF3A07"/>
                </a:solidFill>
                <a:ea typeface="Calibri"/>
                <a:cs typeface="Times New Roman"/>
              </a:rPr>
              <a:t>ontstaat een onhygiënische situatie </a:t>
            </a:r>
            <a:r>
              <a:rPr lang="nl-NL" dirty="0" smtClean="0">
                <a:ea typeface="Calibri"/>
                <a:cs typeface="Times New Roman"/>
              </a:rPr>
              <a:t>(microbiologische verontreiniging). </a:t>
            </a:r>
          </a:p>
          <a:p>
            <a:pPr>
              <a:spcAft>
                <a:spcPts val="0"/>
              </a:spcAft>
            </a:pPr>
            <a:endParaRPr lang="nl-NL" dirty="0">
              <a:ea typeface="Calibri"/>
              <a:cs typeface="Times New Roman"/>
            </a:endParaRPr>
          </a:p>
        </p:txBody>
      </p:sp>
      <p:sp>
        <p:nvSpPr>
          <p:cNvPr id="3" name="Rechthoek 2"/>
          <p:cNvSpPr/>
          <p:nvPr/>
        </p:nvSpPr>
        <p:spPr>
          <a:xfrm>
            <a:off x="1199456" y="260648"/>
            <a:ext cx="9697077" cy="941796"/>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nl-NL" sz="2400" b="1" dirty="0" smtClean="0">
                <a:solidFill>
                  <a:srgbClr val="DF3A07"/>
                </a:solidFill>
                <a:ea typeface="Calibri"/>
                <a:cs typeface="Times New Roman"/>
              </a:rPr>
              <a:t>Toelichting  </a:t>
            </a:r>
          </a:p>
          <a:p>
            <a:pPr algn="ctr">
              <a:lnSpc>
                <a:spcPct val="115000"/>
              </a:lnSpc>
              <a:spcAft>
                <a:spcPts val="0"/>
              </a:spcAft>
            </a:pPr>
            <a:r>
              <a:rPr lang="nl-NL" sz="2400" b="1" dirty="0" smtClean="0">
                <a:solidFill>
                  <a:srgbClr val="DF3A07"/>
                </a:solidFill>
                <a:ea typeface="Calibri"/>
                <a:cs typeface="Times New Roman"/>
              </a:rPr>
              <a:t>Aandachtspunten </a:t>
            </a:r>
            <a:r>
              <a:rPr lang="nl-NL" sz="2400" b="1" dirty="0">
                <a:solidFill>
                  <a:srgbClr val="DF3A07"/>
                </a:solidFill>
                <a:ea typeface="Calibri"/>
                <a:cs typeface="Times New Roman"/>
              </a:rPr>
              <a:t>bij keuze van het </a:t>
            </a:r>
            <a:r>
              <a:rPr lang="nl-NL" sz="2400" b="1" dirty="0" smtClean="0">
                <a:solidFill>
                  <a:srgbClr val="DF3A07"/>
                </a:solidFill>
                <a:ea typeface="Calibri"/>
                <a:cs typeface="Times New Roman"/>
              </a:rPr>
              <a:t>persmedium (1)</a:t>
            </a:r>
            <a:r>
              <a:rPr lang="nl-NL" b="1" dirty="0">
                <a:solidFill>
                  <a:srgbClr val="DF3A07"/>
                </a:solidFill>
                <a:ea typeface="Calibri"/>
                <a:cs typeface="Times New Roman"/>
              </a:rPr>
              <a:t> </a:t>
            </a:r>
            <a:endParaRPr lang="nl-NL" dirty="0">
              <a:solidFill>
                <a:srgbClr val="DF3A07"/>
              </a:solidFill>
              <a:ea typeface="Calibri"/>
              <a:cs typeface="Times New Roman"/>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8B7CAD2B-19C3-4162-9D9A-AC40502219B3}" type="slidenum">
              <a:rPr lang="nl-NL" smtClean="0"/>
              <a:t>10</a:t>
            </a:fld>
            <a:endParaRPr lang="nl-NL" dirty="0"/>
          </a:p>
        </p:txBody>
      </p:sp>
      <p:sp>
        <p:nvSpPr>
          <p:cNvPr id="5" name="Tekstvak 4"/>
          <p:cNvSpPr txBox="1"/>
          <p:nvPr/>
        </p:nvSpPr>
        <p:spPr>
          <a:xfrm>
            <a:off x="1846053" y="3952503"/>
            <a:ext cx="7938392" cy="400110"/>
          </a:xfrm>
          <a:prstGeom prst="rect">
            <a:avLst/>
          </a:prstGeom>
          <a:noFill/>
        </p:spPr>
        <p:txBody>
          <a:bodyPr wrap="none" rtlCol="0">
            <a:spAutoFit/>
          </a:bodyPr>
          <a:lstStyle/>
          <a:p>
            <a:r>
              <a:rPr lang="nl-NL" sz="2000" dirty="0" smtClean="0"/>
              <a:t>Overwegingen bij het kiezen voor de persmethode met drinkwater:</a:t>
            </a:r>
            <a:r>
              <a:rPr lang="nl-NL" dirty="0" smtClean="0"/>
              <a:t> </a:t>
            </a:r>
            <a:endParaRPr lang="nl-NL" dirty="0"/>
          </a:p>
        </p:txBody>
      </p:sp>
      <p:sp>
        <p:nvSpPr>
          <p:cNvPr id="6" name="Tekstvak 5"/>
          <p:cNvSpPr txBox="1"/>
          <p:nvPr/>
        </p:nvSpPr>
        <p:spPr>
          <a:xfrm>
            <a:off x="1760293" y="4530601"/>
            <a:ext cx="8109912" cy="923330"/>
          </a:xfrm>
          <a:prstGeom prst="rect">
            <a:avLst/>
          </a:prstGeom>
          <a:noFill/>
        </p:spPr>
        <p:txBody>
          <a:bodyPr wrap="none" rtlCol="0">
            <a:spAutoFit/>
          </a:bodyPr>
          <a:lstStyle/>
          <a:p>
            <a:pPr marL="285750" indent="-285750">
              <a:buFontTx/>
              <a:buChar char="-"/>
            </a:pPr>
            <a:r>
              <a:rPr lang="nl-NL" dirty="0" smtClean="0"/>
              <a:t>voor het persen van de gehele leidingwaterinstallatie (eindpersing)</a:t>
            </a:r>
          </a:p>
          <a:p>
            <a:pPr marL="285750" indent="-285750">
              <a:buFontTx/>
              <a:buChar char="-"/>
            </a:pPr>
            <a:r>
              <a:rPr lang="nl-NL" dirty="0" smtClean="0"/>
              <a:t>voor leidingen in wanden en vloeren die niet meer bereikbaar/zichtbaar zijn</a:t>
            </a:r>
          </a:p>
          <a:p>
            <a:pPr marL="285750" indent="-285750">
              <a:buFontTx/>
              <a:buChar char="-"/>
            </a:pPr>
            <a:r>
              <a:rPr lang="nl-NL" dirty="0" smtClean="0"/>
              <a:t>bij het vermoeden van een lekkage   </a:t>
            </a:r>
            <a:endParaRPr lang="nl-NL" dirty="0"/>
          </a:p>
        </p:txBody>
      </p:sp>
    </p:spTree>
    <p:extLst>
      <p:ext uri="{BB962C8B-B14F-4D97-AF65-F5344CB8AC3E}">
        <p14:creationId xmlns:p14="http://schemas.microsoft.com/office/powerpoint/2010/main" val="152553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038918384"/>
              </p:ext>
            </p:extLst>
          </p:nvPr>
        </p:nvGraphicFramePr>
        <p:xfrm>
          <a:off x="335360" y="635330"/>
          <a:ext cx="11233247" cy="5564776"/>
        </p:xfrm>
        <a:graphic>
          <a:graphicData uri="http://schemas.openxmlformats.org/drawingml/2006/table">
            <a:tbl>
              <a:tblPr firstRow="1" firstCol="1" bandRow="1">
                <a:tableStyleId>{5C22544A-7EE6-4342-B048-85BDC9FD1C3A}</a:tableStyleId>
              </a:tblPr>
              <a:tblGrid>
                <a:gridCol w="1549413">
                  <a:extLst>
                    <a:ext uri="{9D8B030D-6E8A-4147-A177-3AD203B41FA5}">
                      <a16:colId xmlns:a16="http://schemas.microsoft.com/office/drawing/2014/main" val="20000"/>
                    </a:ext>
                  </a:extLst>
                </a:gridCol>
                <a:gridCol w="4878637">
                  <a:extLst>
                    <a:ext uri="{9D8B030D-6E8A-4147-A177-3AD203B41FA5}">
                      <a16:colId xmlns:a16="http://schemas.microsoft.com/office/drawing/2014/main" val="20001"/>
                    </a:ext>
                  </a:extLst>
                </a:gridCol>
                <a:gridCol w="4805197">
                  <a:extLst>
                    <a:ext uri="{9D8B030D-6E8A-4147-A177-3AD203B41FA5}">
                      <a16:colId xmlns:a16="http://schemas.microsoft.com/office/drawing/2014/main" val="20002"/>
                    </a:ext>
                  </a:extLst>
                </a:gridCol>
              </a:tblGrid>
              <a:tr h="245249">
                <a:tc>
                  <a:txBody>
                    <a:bodyPr/>
                    <a:lstStyle/>
                    <a:p>
                      <a:pPr algn="ctr">
                        <a:lnSpc>
                          <a:spcPct val="115000"/>
                        </a:lnSpc>
                        <a:spcAft>
                          <a:spcPts val="0"/>
                        </a:spcAft>
                      </a:pPr>
                      <a:r>
                        <a:rPr lang="nl-NL" sz="1400" dirty="0">
                          <a:solidFill>
                            <a:schemeClr val="tx1"/>
                          </a:solidFill>
                          <a:effectLst/>
                        </a:rPr>
                        <a:t>METHODE</a:t>
                      </a:r>
                      <a:endParaRPr lang="nl-NL" sz="1400" dirty="0">
                        <a:solidFill>
                          <a:schemeClr val="tx1"/>
                        </a:solidFill>
                        <a:effectLst/>
                        <a:latin typeface="Calibri"/>
                        <a:ea typeface="Calibri"/>
                        <a:cs typeface="Times New Roman"/>
                      </a:endParaRPr>
                    </a:p>
                  </a:txBody>
                  <a:tcPr marL="60595" marR="60595" marT="0" marB="0">
                    <a:solidFill>
                      <a:srgbClr val="FF9900"/>
                    </a:solidFill>
                  </a:tcPr>
                </a:tc>
                <a:tc gridSpan="2">
                  <a:txBody>
                    <a:bodyPr/>
                    <a:lstStyle/>
                    <a:p>
                      <a:pPr algn="ctr">
                        <a:lnSpc>
                          <a:spcPct val="115000"/>
                        </a:lnSpc>
                        <a:spcAft>
                          <a:spcPts val="0"/>
                        </a:spcAft>
                      </a:pPr>
                      <a:r>
                        <a:rPr lang="nl-NL" sz="1400" dirty="0">
                          <a:solidFill>
                            <a:schemeClr val="tx1"/>
                          </a:solidFill>
                          <a:effectLst/>
                        </a:rPr>
                        <a:t>MET LUCHT OF INERT GAS </a:t>
                      </a:r>
                      <a:endParaRPr lang="nl-NL" sz="1400" dirty="0">
                        <a:solidFill>
                          <a:schemeClr val="tx1"/>
                        </a:solidFill>
                        <a:effectLst/>
                        <a:latin typeface="Calibri"/>
                        <a:ea typeface="Calibri"/>
                        <a:cs typeface="Times New Roman"/>
                      </a:endParaRPr>
                    </a:p>
                  </a:txBody>
                  <a:tcPr marL="60595" marR="60595" marT="0" marB="0">
                    <a:solidFill>
                      <a:srgbClr val="FF9900"/>
                    </a:solidFill>
                  </a:tcPr>
                </a:tc>
                <a:tc hMerge="1">
                  <a:txBody>
                    <a:bodyPr/>
                    <a:lstStyle/>
                    <a:p>
                      <a:endParaRPr lang="nl-NL"/>
                    </a:p>
                  </a:txBody>
                  <a:tcPr/>
                </a:tc>
                <a:extLst>
                  <a:ext uri="{0D108BD9-81ED-4DB2-BD59-A6C34878D82A}">
                    <a16:rowId xmlns:a16="http://schemas.microsoft.com/office/drawing/2014/main" val="10000"/>
                  </a:ext>
                </a:extLst>
              </a:tr>
              <a:tr h="981357">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a:txBody>
                    <a:bodyPr/>
                    <a:lstStyle/>
                    <a:p>
                      <a:pPr>
                        <a:spcAft>
                          <a:spcPts val="0"/>
                        </a:spcAft>
                      </a:pPr>
                      <a:r>
                        <a:rPr lang="nl-NL" sz="1400" dirty="0">
                          <a:effectLst/>
                        </a:rPr>
                        <a:t>T-afpersmedium  </a:t>
                      </a:r>
                      <a:r>
                        <a:rPr lang="nl-NL" sz="1400" u="sng" dirty="0">
                          <a:effectLst/>
                        </a:rPr>
                        <a:t>&lt;</a:t>
                      </a:r>
                      <a:r>
                        <a:rPr lang="nl-NL" sz="1400" dirty="0">
                          <a:effectLst/>
                        </a:rPr>
                        <a:t> 25 °C</a:t>
                      </a:r>
                    </a:p>
                    <a:p>
                      <a:pPr>
                        <a:spcAft>
                          <a:spcPts val="0"/>
                        </a:spcAft>
                      </a:pPr>
                      <a:r>
                        <a:rPr lang="nl-NL" sz="1400" dirty="0">
                          <a:effectLst/>
                        </a:rPr>
                        <a:t> </a:t>
                      </a:r>
                    </a:p>
                    <a:p>
                      <a:pPr>
                        <a:spcAft>
                          <a:spcPts val="0"/>
                        </a:spcAft>
                      </a:pPr>
                      <a:r>
                        <a:rPr lang="nl-NL" sz="1400" dirty="0">
                          <a:effectLst/>
                        </a:rPr>
                        <a:t> </a:t>
                      </a:r>
                    </a:p>
                    <a:p>
                      <a:pPr>
                        <a:lnSpc>
                          <a:spcPct val="115000"/>
                        </a:lnSpc>
                        <a:spcAft>
                          <a:spcPts val="0"/>
                        </a:spcAft>
                      </a:pPr>
                      <a:r>
                        <a:rPr lang="nl-NL" sz="1400" dirty="0">
                          <a:effectLst/>
                        </a:rPr>
                        <a:t> </a:t>
                      </a:r>
                      <a:endParaRPr lang="nl-NL" sz="1400" dirty="0">
                        <a:effectLst/>
                        <a:latin typeface="Calibri"/>
                        <a:ea typeface="Calibri"/>
                        <a:cs typeface="Times New Roman"/>
                      </a:endParaRPr>
                    </a:p>
                  </a:txBody>
                  <a:tcPr marL="60595" marR="60595" marT="0" marB="0">
                    <a:solidFill>
                      <a:schemeClr val="accent4"/>
                    </a:solidFill>
                  </a:tcPr>
                </a:tc>
                <a:tc>
                  <a:txBody>
                    <a:bodyPr/>
                    <a:lstStyle/>
                    <a:p>
                      <a:pPr>
                        <a:lnSpc>
                          <a:spcPct val="115000"/>
                        </a:lnSpc>
                        <a:spcAft>
                          <a:spcPts val="0"/>
                        </a:spcAft>
                      </a:pPr>
                      <a:r>
                        <a:rPr lang="nl-NL" sz="1400" dirty="0" smtClean="0">
                          <a:effectLst/>
                        </a:rPr>
                        <a:t>verandering </a:t>
                      </a:r>
                      <a:r>
                        <a:rPr lang="nl-NL" sz="1400" dirty="0">
                          <a:effectLst/>
                        </a:rPr>
                        <a:t>T-omgeving tijdens drukhandhavingstijd </a:t>
                      </a:r>
                      <a:endParaRPr lang="nl-NL" sz="1400" dirty="0" smtClean="0">
                        <a:effectLst/>
                      </a:endParaRPr>
                    </a:p>
                    <a:p>
                      <a:pPr>
                        <a:lnSpc>
                          <a:spcPct val="115000"/>
                        </a:lnSpc>
                        <a:spcAft>
                          <a:spcPts val="0"/>
                        </a:spcAft>
                      </a:pPr>
                      <a:r>
                        <a:rPr lang="nl-NL" sz="1400" dirty="0" smtClean="0">
                          <a:effectLst/>
                        </a:rPr>
                        <a:t>lekdichtheidsproef </a:t>
                      </a:r>
                      <a:r>
                        <a:rPr lang="nl-NL" sz="1400" dirty="0">
                          <a:effectLst/>
                        </a:rPr>
                        <a:t>vastleggen i.v.m</a:t>
                      </a:r>
                      <a:r>
                        <a:rPr lang="nl-NL" sz="1400" dirty="0" smtClean="0">
                          <a:effectLst/>
                        </a:rPr>
                        <a:t>. correctie persdruk.</a:t>
                      </a:r>
                    </a:p>
                    <a:p>
                      <a:pPr>
                        <a:lnSpc>
                          <a:spcPct val="115000"/>
                        </a:lnSpc>
                        <a:spcAft>
                          <a:spcPts val="0"/>
                        </a:spcAft>
                      </a:pPr>
                      <a:r>
                        <a:rPr lang="nl-NL" sz="1400" dirty="0" smtClean="0">
                          <a:effectLst/>
                          <a:latin typeface="Arial" panose="020B0604020202020204" pitchFamily="34" charset="0"/>
                          <a:ea typeface="Calibri"/>
                          <a:cs typeface="Arial" panose="020B0604020202020204" pitchFamily="34" charset="0"/>
                        </a:rPr>
                        <a:t>In de zomer (in open bouw) pas in de loop van ochtend het persen uitvoeren</a:t>
                      </a:r>
                      <a:endParaRPr lang="nl-NL" sz="1400" dirty="0">
                        <a:effectLst/>
                        <a:latin typeface="Arial" panose="020B0604020202020204" pitchFamily="34" charset="0"/>
                        <a:ea typeface="Calibri"/>
                        <a:cs typeface="Arial" panose="020B0604020202020204" pitchFamily="34" charset="0"/>
                      </a:endParaRPr>
                    </a:p>
                  </a:txBody>
                  <a:tcPr marL="60595" marR="60595" marT="0" marB="0">
                    <a:solidFill>
                      <a:schemeClr val="accent4"/>
                    </a:solidFill>
                  </a:tcPr>
                </a:tc>
                <a:extLst>
                  <a:ext uri="{0D108BD9-81ED-4DB2-BD59-A6C34878D82A}">
                    <a16:rowId xmlns:a16="http://schemas.microsoft.com/office/drawing/2014/main" val="10001"/>
                  </a:ext>
                </a:extLst>
              </a:tr>
              <a:tr h="282633">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a:txBody>
                    <a:bodyPr/>
                    <a:lstStyle/>
                    <a:p>
                      <a:pPr>
                        <a:lnSpc>
                          <a:spcPct val="115000"/>
                        </a:lnSpc>
                        <a:spcAft>
                          <a:spcPts val="0"/>
                        </a:spcAft>
                      </a:pPr>
                      <a:r>
                        <a:rPr lang="nl-NL" sz="1400" dirty="0" smtClean="0">
                          <a:effectLst/>
                        </a:rPr>
                        <a:t>een olievrije compressor </a:t>
                      </a:r>
                      <a:endParaRPr lang="nl-NL" sz="1400" dirty="0">
                        <a:effectLst/>
                        <a:latin typeface="Calibri"/>
                        <a:ea typeface="Calibri"/>
                        <a:cs typeface="Times New Roman"/>
                      </a:endParaRPr>
                    </a:p>
                  </a:txBody>
                  <a:tcPr marL="60595" marR="60595" marT="0" marB="0">
                    <a:solidFill>
                      <a:schemeClr val="accent6">
                        <a:lumMod val="20000"/>
                        <a:lumOff val="80000"/>
                      </a:schemeClr>
                    </a:solidFill>
                  </a:tcPr>
                </a:tc>
                <a:tc>
                  <a:txBody>
                    <a:bodyPr/>
                    <a:lstStyle/>
                    <a:p>
                      <a:pPr>
                        <a:lnSpc>
                          <a:spcPct val="115000"/>
                        </a:lnSpc>
                        <a:spcAft>
                          <a:spcPts val="0"/>
                        </a:spcAft>
                      </a:pPr>
                      <a:r>
                        <a:rPr lang="nl-NL" sz="1400" dirty="0">
                          <a:effectLst/>
                        </a:rPr>
                        <a:t>in lucht en inert gas mag geen olie voorkomen</a:t>
                      </a:r>
                      <a:endParaRPr lang="nl-NL" sz="1400" dirty="0">
                        <a:effectLst/>
                        <a:latin typeface="Calibri"/>
                        <a:ea typeface="Calibri"/>
                        <a:cs typeface="Times New Roman"/>
                      </a:endParaRPr>
                    </a:p>
                  </a:txBody>
                  <a:tcPr marL="60595" marR="60595" marT="0" marB="0">
                    <a:solidFill>
                      <a:schemeClr val="accent6">
                        <a:lumMod val="20000"/>
                        <a:lumOff val="80000"/>
                      </a:schemeClr>
                    </a:solidFill>
                  </a:tcPr>
                </a:tc>
                <a:extLst>
                  <a:ext uri="{0D108BD9-81ED-4DB2-BD59-A6C34878D82A}">
                    <a16:rowId xmlns:a16="http://schemas.microsoft.com/office/drawing/2014/main" val="10002"/>
                  </a:ext>
                </a:extLst>
              </a:tr>
              <a:tr h="287897">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gridSpan="2">
                  <a:txBody>
                    <a:bodyPr/>
                    <a:lstStyle/>
                    <a:p>
                      <a:pPr>
                        <a:lnSpc>
                          <a:spcPct val="115000"/>
                        </a:lnSpc>
                        <a:spcAft>
                          <a:spcPts val="0"/>
                        </a:spcAft>
                      </a:pPr>
                      <a:r>
                        <a:rPr lang="nl-NL" sz="1400" dirty="0">
                          <a:effectLst/>
                        </a:rPr>
                        <a:t>gesloten (toestel)afsluiters/-stopkranen gelden niet als geschikte afdichting voor de </a:t>
                      </a:r>
                      <a:r>
                        <a:rPr lang="nl-NL" sz="1400" dirty="0" smtClean="0">
                          <a:effectLst/>
                        </a:rPr>
                        <a:t>persproef</a:t>
                      </a:r>
                      <a:endParaRPr lang="nl-NL" sz="1400" dirty="0">
                        <a:effectLst/>
                        <a:latin typeface="Calibri"/>
                        <a:ea typeface="Calibri"/>
                        <a:cs typeface="Times New Roman"/>
                      </a:endParaRPr>
                    </a:p>
                  </a:txBody>
                  <a:tcPr marL="60595" marR="60595" marT="0" marB="0">
                    <a:solidFill>
                      <a:schemeClr val="accent4"/>
                    </a:solidFill>
                  </a:tcPr>
                </a:tc>
                <a:tc hMerge="1">
                  <a:txBody>
                    <a:bodyPr/>
                    <a:lstStyle/>
                    <a:p>
                      <a:pPr>
                        <a:lnSpc>
                          <a:spcPct val="115000"/>
                        </a:lnSpc>
                        <a:spcAft>
                          <a:spcPts val="0"/>
                        </a:spcAft>
                      </a:pPr>
                      <a:endParaRPr lang="nl-NL" sz="1200" dirty="0">
                        <a:effectLst/>
                        <a:latin typeface="Calibri"/>
                        <a:ea typeface="Calibri"/>
                        <a:cs typeface="Times New Roman"/>
                      </a:endParaRPr>
                    </a:p>
                  </a:txBody>
                  <a:tcPr marL="45446" marR="45446" marT="0" marB="0"/>
                </a:tc>
                <a:extLst>
                  <a:ext uri="{0D108BD9-81ED-4DB2-BD59-A6C34878D82A}">
                    <a16:rowId xmlns:a16="http://schemas.microsoft.com/office/drawing/2014/main" val="10003"/>
                  </a:ext>
                </a:extLst>
              </a:tr>
              <a:tr h="2488554">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gridSpan="2">
                  <a:txBody>
                    <a:bodyPr/>
                    <a:lstStyle/>
                    <a:p>
                      <a:pPr>
                        <a:lnSpc>
                          <a:spcPct val="115000"/>
                        </a:lnSpc>
                        <a:spcAft>
                          <a:spcPts val="0"/>
                        </a:spcAft>
                      </a:pPr>
                      <a:r>
                        <a:rPr lang="nl-NL" sz="1400" dirty="0">
                          <a:effectLst/>
                        </a:rPr>
                        <a:t>veiligheidsmaatregelen:</a:t>
                      </a:r>
                    </a:p>
                    <a:p>
                      <a:pPr>
                        <a:lnSpc>
                          <a:spcPct val="115000"/>
                        </a:lnSpc>
                        <a:spcAft>
                          <a:spcPts val="0"/>
                        </a:spcAft>
                      </a:pPr>
                      <a:r>
                        <a:rPr lang="nl-NL" sz="1400" dirty="0">
                          <a:effectLst/>
                        </a:rPr>
                        <a:t>- </a:t>
                      </a:r>
                      <a:r>
                        <a:rPr lang="nl-NL" sz="1400" dirty="0" smtClean="0">
                          <a:effectLst/>
                        </a:rPr>
                        <a:t> uitvoering </a:t>
                      </a:r>
                      <a:r>
                        <a:rPr lang="nl-NL" sz="1400" dirty="0">
                          <a:effectLst/>
                        </a:rPr>
                        <a:t>persproef alleen bij bekendheid van de leidingen en </a:t>
                      </a:r>
                      <a:r>
                        <a:rPr lang="nl-NL" sz="1400" dirty="0" smtClean="0">
                          <a:effectLst/>
                        </a:rPr>
                        <a:t>na </a:t>
                      </a:r>
                      <a:r>
                        <a:rPr lang="nl-NL" sz="1400" dirty="0">
                          <a:effectLst/>
                        </a:rPr>
                        <a:t>controle inhoud en uitvoering installatie   </a:t>
                      </a:r>
                    </a:p>
                    <a:p>
                      <a:pPr>
                        <a:lnSpc>
                          <a:spcPct val="115000"/>
                        </a:lnSpc>
                        <a:spcAft>
                          <a:spcPts val="0"/>
                        </a:spcAft>
                      </a:pPr>
                      <a:r>
                        <a:rPr lang="nl-NL" sz="1400" dirty="0">
                          <a:effectLst/>
                        </a:rPr>
                        <a:t>- </a:t>
                      </a:r>
                      <a:r>
                        <a:rPr lang="nl-NL" sz="1400" dirty="0" smtClean="0">
                          <a:effectLst/>
                        </a:rPr>
                        <a:t> geen </a:t>
                      </a:r>
                      <a:r>
                        <a:rPr lang="nl-NL" sz="1400" dirty="0">
                          <a:effectLst/>
                        </a:rPr>
                        <a:t>andere personen dan de uitvoerende(n) mogen zich in de </a:t>
                      </a:r>
                      <a:r>
                        <a:rPr lang="nl-NL" sz="1400" dirty="0" smtClean="0">
                          <a:effectLst/>
                        </a:rPr>
                        <a:t>ruimten van </a:t>
                      </a:r>
                      <a:r>
                        <a:rPr lang="nl-NL" sz="1400" dirty="0">
                          <a:effectLst/>
                        </a:rPr>
                        <a:t>te persen leidingen bevinden</a:t>
                      </a:r>
                    </a:p>
                    <a:p>
                      <a:pPr>
                        <a:lnSpc>
                          <a:spcPct val="115000"/>
                        </a:lnSpc>
                        <a:spcAft>
                          <a:spcPts val="0"/>
                        </a:spcAft>
                      </a:pPr>
                      <a:r>
                        <a:rPr lang="nl-NL" sz="1400" dirty="0">
                          <a:effectLst/>
                        </a:rPr>
                        <a:t>- </a:t>
                      </a:r>
                      <a:r>
                        <a:rPr lang="nl-NL" sz="1400" dirty="0" smtClean="0">
                          <a:effectLst/>
                        </a:rPr>
                        <a:t> geen </a:t>
                      </a:r>
                      <a:r>
                        <a:rPr lang="nl-NL" sz="1400" dirty="0">
                          <a:effectLst/>
                        </a:rPr>
                        <a:t>plotselinge drukstijging, </a:t>
                      </a:r>
                      <a:r>
                        <a:rPr lang="nl-NL" sz="1400" dirty="0" smtClean="0">
                          <a:effectLst/>
                        </a:rPr>
                        <a:t>de </a:t>
                      </a:r>
                      <a:r>
                        <a:rPr lang="nl-NL" sz="1400" dirty="0">
                          <a:effectLst/>
                        </a:rPr>
                        <a:t>leidingen stapsgewijs op druk brengen</a:t>
                      </a:r>
                    </a:p>
                    <a:p>
                      <a:pPr>
                        <a:lnSpc>
                          <a:spcPct val="115000"/>
                        </a:lnSpc>
                        <a:spcAft>
                          <a:spcPts val="0"/>
                        </a:spcAft>
                      </a:pPr>
                      <a:r>
                        <a:rPr lang="nl-NL" sz="1400" dirty="0">
                          <a:effectLst/>
                        </a:rPr>
                        <a:t>- </a:t>
                      </a:r>
                      <a:r>
                        <a:rPr lang="nl-NL" sz="1400" dirty="0" smtClean="0">
                          <a:effectLst/>
                        </a:rPr>
                        <a:t> de </a:t>
                      </a:r>
                      <a:r>
                        <a:rPr lang="nl-NL" sz="1400" dirty="0">
                          <a:effectLst/>
                        </a:rPr>
                        <a:t>compressor moet van een overdrukventiel zijn voorzien</a:t>
                      </a:r>
                    </a:p>
                    <a:p>
                      <a:pPr marL="0" indent="0">
                        <a:lnSpc>
                          <a:spcPct val="115000"/>
                        </a:lnSpc>
                        <a:spcAft>
                          <a:spcPts val="0"/>
                        </a:spcAft>
                        <a:buFontTx/>
                        <a:buNone/>
                      </a:pPr>
                      <a:r>
                        <a:rPr lang="nl-NL" sz="1400" dirty="0" smtClean="0">
                          <a:effectLst/>
                        </a:rPr>
                        <a:t>-  op </a:t>
                      </a:r>
                      <a:r>
                        <a:rPr lang="nl-NL" sz="1400" dirty="0">
                          <a:effectLst/>
                        </a:rPr>
                        <a:t>voldoende plaatsen via ontluchtingskranen de druk aflaten </a:t>
                      </a:r>
                      <a:r>
                        <a:rPr lang="nl-NL" sz="1400" dirty="0" smtClean="0">
                          <a:effectLst/>
                        </a:rPr>
                        <a:t>op plaatsen </a:t>
                      </a:r>
                      <a:r>
                        <a:rPr lang="nl-NL" sz="1400" dirty="0">
                          <a:effectLst/>
                        </a:rPr>
                        <a:t>waar het inert gas </a:t>
                      </a:r>
                      <a:endParaRPr lang="nl-NL" sz="1400" dirty="0" smtClean="0">
                        <a:effectLst/>
                      </a:endParaRPr>
                    </a:p>
                    <a:p>
                      <a:pPr marL="0" indent="0">
                        <a:lnSpc>
                          <a:spcPct val="115000"/>
                        </a:lnSpc>
                        <a:spcAft>
                          <a:spcPts val="0"/>
                        </a:spcAft>
                        <a:buFontTx/>
                        <a:buNone/>
                      </a:pPr>
                      <a:r>
                        <a:rPr lang="nl-NL" sz="1400" dirty="0" smtClean="0">
                          <a:effectLst/>
                        </a:rPr>
                        <a:t>   geen </a:t>
                      </a:r>
                      <a:r>
                        <a:rPr lang="nl-NL" sz="1400" dirty="0">
                          <a:effectLst/>
                        </a:rPr>
                        <a:t>gevaar vormt  </a:t>
                      </a:r>
                      <a:endParaRPr lang="nl-NL" sz="1400" dirty="0" smtClean="0">
                        <a:effectLst/>
                      </a:endParaRPr>
                    </a:p>
                    <a:p>
                      <a:pPr marL="0" indent="0">
                        <a:lnSpc>
                          <a:spcPct val="115000"/>
                        </a:lnSpc>
                        <a:spcAft>
                          <a:spcPts val="0"/>
                        </a:spcAft>
                        <a:buFontTx/>
                        <a:buNone/>
                      </a:pPr>
                      <a:r>
                        <a:rPr lang="nl-NL" sz="1400" dirty="0" smtClean="0">
                          <a:effectLst/>
                        </a:rPr>
                        <a:t>-  vrijkomen </a:t>
                      </a:r>
                      <a:r>
                        <a:rPr lang="nl-NL" sz="1400" dirty="0">
                          <a:effectLst/>
                        </a:rPr>
                        <a:t>van inert gas in een kleine ruimte kan </a:t>
                      </a:r>
                      <a:r>
                        <a:rPr lang="nl-NL" sz="1400" dirty="0" smtClean="0">
                          <a:effectLst/>
                        </a:rPr>
                        <a:t>verstikkend werken </a:t>
                      </a:r>
                      <a:r>
                        <a:rPr lang="nl-NL" sz="1400" dirty="0">
                          <a:effectLst/>
                        </a:rPr>
                        <a:t>doordat zuurstof wordt </a:t>
                      </a:r>
                      <a:r>
                        <a:rPr lang="nl-NL" sz="1400" dirty="0" smtClean="0">
                          <a:effectLst/>
                        </a:rPr>
                        <a:t>verdreven.</a:t>
                      </a:r>
                    </a:p>
                    <a:p>
                      <a:pPr marL="0" indent="0">
                        <a:lnSpc>
                          <a:spcPct val="115000"/>
                        </a:lnSpc>
                        <a:spcAft>
                          <a:spcPts val="0"/>
                        </a:spcAft>
                        <a:buFontTx/>
                        <a:buNone/>
                      </a:pPr>
                      <a:r>
                        <a:rPr lang="nl-NL" sz="1400" dirty="0" smtClean="0">
                          <a:effectLst/>
                        </a:rPr>
                        <a:t>    ARBO-regels </a:t>
                      </a:r>
                      <a:r>
                        <a:rPr lang="nl-NL" sz="1400" dirty="0">
                          <a:effectLst/>
                        </a:rPr>
                        <a:t>in </a:t>
                      </a:r>
                      <a:r>
                        <a:rPr lang="nl-NL" sz="1400" dirty="0" smtClean="0">
                          <a:effectLst/>
                        </a:rPr>
                        <a:t>acht nemen   </a:t>
                      </a:r>
                      <a:endParaRPr lang="nl-NL" sz="1400" dirty="0">
                        <a:effectLst/>
                      </a:endParaRPr>
                    </a:p>
                    <a:p>
                      <a:pPr>
                        <a:spcAft>
                          <a:spcPts val="0"/>
                        </a:spcAft>
                      </a:pPr>
                      <a:r>
                        <a:rPr lang="nl-NL" sz="1400" dirty="0">
                          <a:effectLst/>
                        </a:rPr>
                        <a:t>- </a:t>
                      </a:r>
                      <a:r>
                        <a:rPr lang="nl-NL" sz="1400" dirty="0" smtClean="0">
                          <a:effectLst/>
                        </a:rPr>
                        <a:t> zorg dat veiligheidsinformatiebladen van leverancier inert </a:t>
                      </a:r>
                      <a:r>
                        <a:rPr lang="nl-NL" sz="1400" dirty="0">
                          <a:effectLst/>
                        </a:rPr>
                        <a:t>gas </a:t>
                      </a:r>
                      <a:r>
                        <a:rPr lang="nl-NL" sz="1400" dirty="0" smtClean="0">
                          <a:effectLst/>
                        </a:rPr>
                        <a:t>op werklocatie aanwezig zijn    </a:t>
                      </a:r>
                      <a:endParaRPr lang="nl-NL" sz="1400" dirty="0">
                        <a:effectLst/>
                        <a:latin typeface="Calibri"/>
                        <a:ea typeface="Calibri"/>
                        <a:cs typeface="Times New Roman"/>
                      </a:endParaRPr>
                    </a:p>
                  </a:txBody>
                  <a:tcPr marL="60595" marR="60595" marT="0" marB="0">
                    <a:solidFill>
                      <a:schemeClr val="accent6">
                        <a:lumMod val="20000"/>
                        <a:lumOff val="80000"/>
                      </a:schemeClr>
                    </a:solidFill>
                  </a:tcPr>
                </a:tc>
                <a:tc hMerge="1">
                  <a:txBody>
                    <a:bodyPr/>
                    <a:lstStyle/>
                    <a:p>
                      <a:endParaRPr lang="nl-NL"/>
                    </a:p>
                  </a:txBody>
                  <a:tcPr/>
                </a:tc>
                <a:extLst>
                  <a:ext uri="{0D108BD9-81ED-4DB2-BD59-A6C34878D82A}">
                    <a16:rowId xmlns:a16="http://schemas.microsoft.com/office/drawing/2014/main" val="10004"/>
                  </a:ext>
                </a:extLst>
              </a:tr>
              <a:tr h="282632">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gridSpan="2">
                  <a:txBody>
                    <a:bodyPr/>
                    <a:lstStyle/>
                    <a:p>
                      <a:pPr>
                        <a:lnSpc>
                          <a:spcPct val="115000"/>
                        </a:lnSpc>
                        <a:spcAft>
                          <a:spcPts val="0"/>
                        </a:spcAft>
                      </a:pPr>
                      <a:r>
                        <a:rPr lang="nl-NL" sz="1400" dirty="0">
                          <a:effectLst/>
                        </a:rPr>
                        <a:t>transport op bouwplaats </a:t>
                      </a:r>
                      <a:r>
                        <a:rPr lang="nl-NL" sz="1400" dirty="0" smtClean="0">
                          <a:effectLst/>
                        </a:rPr>
                        <a:t>van </a:t>
                      </a:r>
                      <a:r>
                        <a:rPr lang="nl-NL" sz="1400" dirty="0">
                          <a:effectLst/>
                        </a:rPr>
                        <a:t>gasflessen  </a:t>
                      </a:r>
                      <a:endParaRPr lang="nl-NL" sz="1400" dirty="0">
                        <a:effectLst/>
                        <a:latin typeface="Calibri"/>
                        <a:ea typeface="Calibri"/>
                        <a:cs typeface="Times New Roman"/>
                      </a:endParaRPr>
                    </a:p>
                  </a:txBody>
                  <a:tcPr marL="60595" marR="60595" marT="0" marB="0">
                    <a:solidFill>
                      <a:schemeClr val="accent4"/>
                    </a:solidFill>
                  </a:tcPr>
                </a:tc>
                <a:tc hMerge="1">
                  <a:txBody>
                    <a:bodyPr/>
                    <a:lstStyle/>
                    <a:p>
                      <a:pPr>
                        <a:lnSpc>
                          <a:spcPct val="115000"/>
                        </a:lnSpc>
                        <a:spcAft>
                          <a:spcPts val="0"/>
                        </a:spcAft>
                      </a:pPr>
                      <a:endParaRPr lang="nl-NL" sz="1200" dirty="0">
                        <a:effectLst/>
                        <a:latin typeface="Calibri"/>
                        <a:ea typeface="Calibri"/>
                        <a:cs typeface="Times New Roman"/>
                      </a:endParaRPr>
                    </a:p>
                  </a:txBody>
                  <a:tcPr marL="45446" marR="45446" marT="0" marB="0"/>
                </a:tc>
                <a:extLst>
                  <a:ext uri="{0D108BD9-81ED-4DB2-BD59-A6C34878D82A}">
                    <a16:rowId xmlns:a16="http://schemas.microsoft.com/office/drawing/2014/main" val="10005"/>
                  </a:ext>
                </a:extLst>
              </a:tr>
              <a:tr h="260148">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gridSpan="2">
                  <a:txBody>
                    <a:bodyPr/>
                    <a:lstStyle/>
                    <a:p>
                      <a:pPr>
                        <a:lnSpc>
                          <a:spcPct val="115000"/>
                        </a:lnSpc>
                        <a:spcAft>
                          <a:spcPts val="0"/>
                        </a:spcAft>
                      </a:pPr>
                      <a:r>
                        <a:rPr lang="nl-NL" sz="1400" dirty="0">
                          <a:effectLst/>
                        </a:rPr>
                        <a:t>duur </a:t>
                      </a:r>
                      <a:r>
                        <a:rPr lang="nl-NL" sz="1400" dirty="0" smtClean="0">
                          <a:effectLst/>
                        </a:rPr>
                        <a:t>afpersen </a:t>
                      </a:r>
                      <a:r>
                        <a:rPr lang="nl-NL" sz="1400" dirty="0">
                          <a:effectLst/>
                        </a:rPr>
                        <a:t>leidingdeel/installatie (inhoud </a:t>
                      </a:r>
                      <a:r>
                        <a:rPr lang="nl-NL" sz="1400" dirty="0" smtClean="0">
                          <a:effectLst/>
                        </a:rPr>
                        <a:t>&lt; </a:t>
                      </a:r>
                      <a:r>
                        <a:rPr lang="nl-NL" sz="1400" dirty="0">
                          <a:effectLst/>
                        </a:rPr>
                        <a:t>100 liter):  &gt; 150 </a:t>
                      </a:r>
                      <a:r>
                        <a:rPr lang="nl-NL" sz="1400" dirty="0" smtClean="0">
                          <a:effectLst/>
                        </a:rPr>
                        <a:t>min</a:t>
                      </a:r>
                      <a:endParaRPr lang="nl-NL" sz="1400" dirty="0">
                        <a:effectLst/>
                        <a:latin typeface="Calibri"/>
                        <a:ea typeface="Calibri"/>
                        <a:cs typeface="Times New Roman"/>
                      </a:endParaRPr>
                    </a:p>
                  </a:txBody>
                  <a:tcPr marL="60595" marR="60595" marT="0" marB="0">
                    <a:solidFill>
                      <a:schemeClr val="accent6">
                        <a:lumMod val="20000"/>
                        <a:lumOff val="80000"/>
                      </a:schemeClr>
                    </a:solidFill>
                  </a:tcPr>
                </a:tc>
                <a:tc hMerge="1">
                  <a:txBody>
                    <a:bodyPr/>
                    <a:lstStyle/>
                    <a:p>
                      <a:pPr>
                        <a:lnSpc>
                          <a:spcPct val="115000"/>
                        </a:lnSpc>
                        <a:spcAft>
                          <a:spcPts val="0"/>
                        </a:spcAft>
                      </a:pPr>
                      <a:endParaRPr lang="nl-NL" sz="1200" dirty="0">
                        <a:effectLst/>
                        <a:latin typeface="Calibri"/>
                        <a:ea typeface="Calibri"/>
                        <a:cs typeface="Times New Roman"/>
                      </a:endParaRPr>
                    </a:p>
                  </a:txBody>
                  <a:tcPr marL="45446" marR="45446" marT="0" marB="0"/>
                </a:tc>
                <a:extLst>
                  <a:ext uri="{0D108BD9-81ED-4DB2-BD59-A6C34878D82A}">
                    <a16:rowId xmlns:a16="http://schemas.microsoft.com/office/drawing/2014/main" val="10006"/>
                  </a:ext>
                </a:extLst>
              </a:tr>
              <a:tr h="735745">
                <a:tc>
                  <a:txBody>
                    <a:bodyPr/>
                    <a:lstStyle/>
                    <a:p>
                      <a:pPr algn="ctr">
                        <a:lnSpc>
                          <a:spcPct val="115000"/>
                        </a:lnSpc>
                        <a:spcAft>
                          <a:spcPts val="0"/>
                        </a:spcAft>
                      </a:pPr>
                      <a:r>
                        <a:rPr lang="nl-NL" sz="1400" dirty="0">
                          <a:solidFill>
                            <a:schemeClr val="tx1"/>
                          </a:solidFill>
                          <a:effectLst/>
                        </a:rPr>
                        <a:t>C1 en C2</a:t>
                      </a:r>
                      <a:endParaRPr lang="nl-NL" sz="1400" dirty="0">
                        <a:solidFill>
                          <a:schemeClr val="tx1"/>
                        </a:solidFill>
                        <a:effectLst/>
                        <a:latin typeface="Calibri"/>
                        <a:ea typeface="Calibri"/>
                        <a:cs typeface="Times New Roman"/>
                      </a:endParaRPr>
                    </a:p>
                  </a:txBody>
                  <a:tcPr marL="60595" marR="60595" marT="0" marB="0">
                    <a:solidFill>
                      <a:srgbClr val="FF9900"/>
                    </a:solidFill>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1" i="0" u="none" strike="noStrike" kern="1200" cap="none" spc="0" normalizeH="0" baseline="0" noProof="0" dirty="0" smtClean="0">
                          <a:ln>
                            <a:noFill/>
                          </a:ln>
                          <a:solidFill>
                            <a:prstClr val="black"/>
                          </a:solidFill>
                          <a:effectLst/>
                          <a:uLnTx/>
                          <a:uFillTx/>
                          <a:latin typeface="+mn-lt"/>
                          <a:ea typeface="Calibri"/>
                          <a:cs typeface="Times New Roman"/>
                        </a:rPr>
                        <a:t>na uitvoering persproef</a:t>
                      </a: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 doorspoelen/reinigen van de leidingwaterinstallatie en plaatsing/aansluiting van toestellen </a:t>
                      </a:r>
                      <a:r>
                        <a:rPr kumimoji="0" lang="nl-NL" sz="1400" b="1" i="0" u="none" strike="noStrike" kern="1200" cap="none" spc="0" normalizeH="0" baseline="0" noProof="0" dirty="0" smtClean="0">
                          <a:ln>
                            <a:noFill/>
                          </a:ln>
                          <a:solidFill>
                            <a:prstClr val="black"/>
                          </a:solidFill>
                          <a:effectLst/>
                          <a:uLnTx/>
                          <a:uFillTx/>
                          <a:latin typeface="+mn-lt"/>
                          <a:ea typeface="Calibri"/>
                          <a:cs typeface="Times New Roman"/>
                        </a:rPr>
                        <a:t>en de visuele controle onder werkdruk (met drinkwater) </a:t>
                      </a: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van de installatie: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prstClr val="black"/>
                          </a:solidFill>
                          <a:effectLst/>
                          <a:uLnTx/>
                          <a:uFillTx/>
                          <a:latin typeface="+mn-lt"/>
                          <a:ea typeface="Calibri"/>
                          <a:cs typeface="Times New Roman"/>
                        </a:rPr>
                        <a:t>binnen een week de installatie in gebruik nemen, anders zijn beheersmaatregelen nodig </a:t>
                      </a:r>
                      <a:endParaRPr lang="nl-NL" sz="1400" dirty="0">
                        <a:effectLst/>
                        <a:latin typeface="Calibri"/>
                        <a:ea typeface="Calibri"/>
                        <a:cs typeface="Times New Roman"/>
                      </a:endParaRPr>
                    </a:p>
                  </a:txBody>
                  <a:tcPr marL="60595" marR="60595" marT="0" marB="0">
                    <a:solidFill>
                      <a:schemeClr val="accent4"/>
                    </a:solidFill>
                  </a:tcPr>
                </a:tc>
                <a:tc hMerge="1">
                  <a:txBody>
                    <a:bodyPr/>
                    <a:lstStyle/>
                    <a:p>
                      <a:pPr>
                        <a:lnSpc>
                          <a:spcPct val="115000"/>
                        </a:lnSpc>
                        <a:spcAft>
                          <a:spcPts val="0"/>
                        </a:spcAft>
                      </a:pPr>
                      <a:endParaRPr lang="nl-NL" sz="1200" dirty="0">
                        <a:effectLst/>
                        <a:latin typeface="Calibri"/>
                        <a:ea typeface="Calibri"/>
                        <a:cs typeface="Times New Roman"/>
                      </a:endParaRPr>
                    </a:p>
                  </a:txBody>
                  <a:tcPr marL="45446" marR="45446" marT="0" marB="0"/>
                </a:tc>
                <a:extLst>
                  <a:ext uri="{0D108BD9-81ED-4DB2-BD59-A6C34878D82A}">
                    <a16:rowId xmlns:a16="http://schemas.microsoft.com/office/drawing/2014/main" val="10007"/>
                  </a:ext>
                </a:extLst>
              </a:tr>
            </a:tbl>
          </a:graphicData>
        </a:graphic>
      </p:graphicFrame>
      <p:sp>
        <p:nvSpPr>
          <p:cNvPr id="4" name="Rechthoek 3"/>
          <p:cNvSpPr/>
          <p:nvPr/>
        </p:nvSpPr>
        <p:spPr>
          <a:xfrm>
            <a:off x="2363947" y="126895"/>
            <a:ext cx="10273141" cy="517065"/>
          </a:xfrm>
          <a:prstGeom prst="rect">
            <a:avLst/>
          </a:prstGeom>
        </p:spPr>
        <p:txBody>
          <a:bodyPr wrap="square">
            <a:spAutoFit/>
          </a:bodyPr>
          <a:lstStyle/>
          <a:p>
            <a:pPr>
              <a:lnSpc>
                <a:spcPct val="115000"/>
              </a:lnSpc>
              <a:spcAft>
                <a:spcPts val="0"/>
              </a:spcAft>
            </a:pPr>
            <a:r>
              <a:rPr lang="nl-NL" sz="2400" b="1" dirty="0">
                <a:solidFill>
                  <a:srgbClr val="DF3A07"/>
                </a:solidFill>
                <a:ea typeface="Calibri"/>
                <a:cs typeface="Times New Roman"/>
              </a:rPr>
              <a:t>Aandachtspunten bij keuze van het </a:t>
            </a:r>
            <a:r>
              <a:rPr lang="nl-NL" sz="2400" b="1" dirty="0" smtClean="0">
                <a:solidFill>
                  <a:srgbClr val="DF3A07"/>
                </a:solidFill>
                <a:ea typeface="Calibri"/>
                <a:cs typeface="Times New Roman"/>
              </a:rPr>
              <a:t>persmedium (2)</a:t>
            </a:r>
            <a:r>
              <a:rPr lang="nl-NL" b="1" dirty="0">
                <a:solidFill>
                  <a:srgbClr val="DF3A07"/>
                </a:solidFill>
                <a:ea typeface="Calibri"/>
                <a:cs typeface="Times New Roman"/>
              </a:rPr>
              <a:t> </a:t>
            </a:r>
            <a:endParaRPr lang="nl-NL" dirty="0">
              <a:solidFill>
                <a:srgbClr val="DF3A07"/>
              </a:solidFill>
              <a:ea typeface="Calibri"/>
              <a:cs typeface="Times New Roman"/>
            </a:endParaRPr>
          </a:p>
        </p:txBody>
      </p:sp>
      <p:pic>
        <p:nvPicPr>
          <p:cNvPr id="5" name="Picture 8" descr="Gerelateerde afbeeldi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959" r="36082"/>
          <a:stretch/>
        </p:blipFill>
        <p:spPr bwMode="auto">
          <a:xfrm>
            <a:off x="10444559" y="2307668"/>
            <a:ext cx="1098377" cy="29286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dianummer 2"/>
          <p:cNvSpPr>
            <a:spLocks noGrp="1"/>
          </p:cNvSpPr>
          <p:nvPr>
            <p:ph type="sldNum" sz="quarter" idx="12"/>
          </p:nvPr>
        </p:nvSpPr>
        <p:spPr>
          <a:xfrm>
            <a:off x="64988" y="6115417"/>
            <a:ext cx="652906" cy="365125"/>
          </a:xfrm>
        </p:spPr>
        <p:txBody>
          <a:bodyPr/>
          <a:lstStyle/>
          <a:p>
            <a:fld id="{8B7CAD2B-19C3-4162-9D9A-AC40502219B3}" type="slidenum">
              <a:rPr lang="nl-NL" smtClean="0"/>
              <a:t>11</a:t>
            </a:fld>
            <a:endParaRPr lang="nl-NL" dirty="0"/>
          </a:p>
        </p:txBody>
      </p:sp>
    </p:spTree>
    <p:extLst>
      <p:ext uri="{BB962C8B-B14F-4D97-AF65-F5344CB8AC3E}">
        <p14:creationId xmlns:p14="http://schemas.microsoft.com/office/powerpoint/2010/main" val="18688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199455" y="1445013"/>
            <a:ext cx="9985109" cy="1569660"/>
          </a:xfrm>
          <a:prstGeom prst="rect">
            <a:avLst/>
          </a:prstGeom>
        </p:spPr>
        <p:txBody>
          <a:bodyPr wrap="square">
            <a:spAutoFit/>
          </a:bodyPr>
          <a:lstStyle/>
          <a:p>
            <a:pPr algn="ctr">
              <a:spcAft>
                <a:spcPts val="0"/>
              </a:spcAft>
            </a:pPr>
            <a:r>
              <a:rPr lang="nl-NL" sz="2400" dirty="0" smtClean="0">
                <a:ea typeface="Calibri"/>
                <a:cs typeface="Times New Roman"/>
              </a:rPr>
              <a:t>Persmethode C1 en C2 met lucht of inert gas </a:t>
            </a:r>
          </a:p>
          <a:p>
            <a:pPr>
              <a:spcAft>
                <a:spcPts val="0"/>
              </a:spcAft>
            </a:pPr>
            <a:endParaRPr lang="nl-NL" dirty="0" smtClean="0">
              <a:ea typeface="Calibri"/>
              <a:cs typeface="Times New Roman"/>
            </a:endParaRPr>
          </a:p>
          <a:p>
            <a:pPr>
              <a:spcAft>
                <a:spcPts val="0"/>
              </a:spcAft>
            </a:pPr>
            <a:r>
              <a:rPr lang="nl-NL" dirty="0" smtClean="0">
                <a:ea typeface="Calibri"/>
                <a:cs typeface="Times New Roman"/>
              </a:rPr>
              <a:t>In de praktijk is nog weinig ervaring opgedaan met persproeven met kooldioxide en stikstof </a:t>
            </a:r>
          </a:p>
          <a:p>
            <a:pPr>
              <a:spcAft>
                <a:spcPts val="0"/>
              </a:spcAft>
            </a:pPr>
            <a:endParaRPr lang="nl-NL" dirty="0">
              <a:solidFill>
                <a:srgbClr val="DF3A07"/>
              </a:solidFill>
              <a:ea typeface="Calibri"/>
              <a:cs typeface="Times New Roman"/>
            </a:endParaRPr>
          </a:p>
          <a:p>
            <a:pPr>
              <a:spcAft>
                <a:spcPts val="0"/>
              </a:spcAft>
            </a:pPr>
            <a:endParaRPr lang="nl-NL" dirty="0">
              <a:ea typeface="Calibri"/>
              <a:cs typeface="Times New Roman"/>
            </a:endParaRPr>
          </a:p>
        </p:txBody>
      </p:sp>
      <p:sp>
        <p:nvSpPr>
          <p:cNvPr id="3" name="Rechthoek 2"/>
          <p:cNvSpPr/>
          <p:nvPr/>
        </p:nvSpPr>
        <p:spPr>
          <a:xfrm>
            <a:off x="1199456" y="260648"/>
            <a:ext cx="9697077" cy="941796"/>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nl-NL" sz="2400" b="1" dirty="0" smtClean="0">
                <a:solidFill>
                  <a:srgbClr val="DF3A07"/>
                </a:solidFill>
                <a:ea typeface="Calibri"/>
                <a:cs typeface="Times New Roman"/>
              </a:rPr>
              <a:t>Toelichting  </a:t>
            </a:r>
          </a:p>
          <a:p>
            <a:pPr algn="ctr">
              <a:lnSpc>
                <a:spcPct val="115000"/>
              </a:lnSpc>
              <a:spcAft>
                <a:spcPts val="0"/>
              </a:spcAft>
            </a:pPr>
            <a:r>
              <a:rPr lang="nl-NL" sz="2400" b="1" dirty="0" smtClean="0">
                <a:solidFill>
                  <a:srgbClr val="DF3A07"/>
                </a:solidFill>
                <a:ea typeface="Calibri"/>
                <a:cs typeface="Times New Roman"/>
              </a:rPr>
              <a:t>Aandachtspunten </a:t>
            </a:r>
            <a:r>
              <a:rPr lang="nl-NL" sz="2400" b="1" dirty="0">
                <a:solidFill>
                  <a:srgbClr val="DF3A07"/>
                </a:solidFill>
                <a:ea typeface="Calibri"/>
                <a:cs typeface="Times New Roman"/>
              </a:rPr>
              <a:t>bij keuze van het </a:t>
            </a:r>
            <a:r>
              <a:rPr lang="nl-NL" sz="2400" b="1" dirty="0" smtClean="0">
                <a:solidFill>
                  <a:srgbClr val="DF3A07"/>
                </a:solidFill>
                <a:ea typeface="Calibri"/>
                <a:cs typeface="Times New Roman"/>
              </a:rPr>
              <a:t>persmedium (2)</a:t>
            </a:r>
            <a:r>
              <a:rPr lang="nl-NL" b="1" dirty="0">
                <a:solidFill>
                  <a:srgbClr val="DF3A07"/>
                </a:solidFill>
                <a:ea typeface="Calibri"/>
                <a:cs typeface="Times New Roman"/>
              </a:rPr>
              <a:t> </a:t>
            </a:r>
            <a:endParaRPr lang="nl-NL" dirty="0">
              <a:solidFill>
                <a:srgbClr val="DF3A07"/>
              </a:solidFill>
              <a:ea typeface="Calibri"/>
              <a:cs typeface="Times New Roman"/>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8B7CAD2B-19C3-4162-9D9A-AC40502219B3}" type="slidenum">
              <a:rPr lang="nl-NL" smtClean="0"/>
              <a:t>12</a:t>
            </a:fld>
            <a:endParaRPr lang="nl-NL" dirty="0"/>
          </a:p>
        </p:txBody>
      </p:sp>
      <p:sp>
        <p:nvSpPr>
          <p:cNvPr id="5" name="Tekstvak 4"/>
          <p:cNvSpPr txBox="1"/>
          <p:nvPr/>
        </p:nvSpPr>
        <p:spPr>
          <a:xfrm>
            <a:off x="2543414" y="2713508"/>
            <a:ext cx="7297190" cy="400110"/>
          </a:xfrm>
          <a:prstGeom prst="rect">
            <a:avLst/>
          </a:prstGeom>
          <a:noFill/>
        </p:spPr>
        <p:txBody>
          <a:bodyPr wrap="none" rtlCol="0">
            <a:spAutoFit/>
          </a:bodyPr>
          <a:lstStyle/>
          <a:p>
            <a:r>
              <a:rPr lang="nl-NL" sz="2000" dirty="0" smtClean="0"/>
              <a:t>Overwegingen bij het kiezen voor de persmethode met </a:t>
            </a:r>
            <a:r>
              <a:rPr lang="nl-NL" sz="2000" b="1" dirty="0" smtClean="0"/>
              <a:t>lucht</a:t>
            </a:r>
            <a:r>
              <a:rPr lang="nl-NL" sz="2000" dirty="0" smtClean="0"/>
              <a:t>:</a:t>
            </a:r>
            <a:r>
              <a:rPr lang="nl-NL" dirty="0" smtClean="0"/>
              <a:t> </a:t>
            </a:r>
            <a:endParaRPr lang="nl-NL" dirty="0"/>
          </a:p>
        </p:txBody>
      </p:sp>
      <p:sp>
        <p:nvSpPr>
          <p:cNvPr id="6" name="Tekstvak 5"/>
          <p:cNvSpPr txBox="1"/>
          <p:nvPr/>
        </p:nvSpPr>
        <p:spPr>
          <a:xfrm>
            <a:off x="2543414" y="3278038"/>
            <a:ext cx="6887147" cy="2585323"/>
          </a:xfrm>
          <a:prstGeom prst="rect">
            <a:avLst/>
          </a:prstGeom>
          <a:noFill/>
        </p:spPr>
        <p:txBody>
          <a:bodyPr wrap="square" rtlCol="0">
            <a:spAutoFit/>
          </a:bodyPr>
          <a:lstStyle/>
          <a:p>
            <a:pPr marL="285750" lvl="0" indent="-285750">
              <a:buFontTx/>
              <a:buChar char="-"/>
            </a:pPr>
            <a:r>
              <a:rPr lang="nl-NL" dirty="0" smtClean="0"/>
              <a:t>voor het persen van installatiedelen die na een persproef met drinkwater moeilijk droog te krijgen zijn waardoor in die leidingen </a:t>
            </a:r>
            <a:r>
              <a:rPr lang="nl-NL" dirty="0" smtClean="0">
                <a:solidFill>
                  <a:prstClr val="black"/>
                </a:solidFill>
                <a:ea typeface="Calibri"/>
                <a:cs typeface="Times New Roman"/>
              </a:rPr>
              <a:t>water </a:t>
            </a:r>
            <a:r>
              <a:rPr lang="nl-NL" dirty="0" smtClean="0">
                <a:ea typeface="Calibri"/>
                <a:cs typeface="Times New Roman"/>
              </a:rPr>
              <a:t>achterblijft (gevaar voor bevriezing en/of </a:t>
            </a:r>
            <a:r>
              <a:rPr lang="nl-NL" dirty="0">
                <a:solidFill>
                  <a:prstClr val="black"/>
                </a:solidFill>
                <a:ea typeface="Calibri"/>
                <a:cs typeface="Times New Roman"/>
              </a:rPr>
              <a:t>microbiologische </a:t>
            </a:r>
            <a:r>
              <a:rPr lang="nl-NL" dirty="0" smtClean="0">
                <a:solidFill>
                  <a:prstClr val="black"/>
                </a:solidFill>
                <a:ea typeface="Calibri"/>
                <a:cs typeface="Times New Roman"/>
              </a:rPr>
              <a:t>verontreiniging)</a:t>
            </a:r>
            <a:r>
              <a:rPr lang="nl-NL" dirty="0" smtClean="0">
                <a:ea typeface="Calibri"/>
                <a:cs typeface="Times New Roman"/>
              </a:rPr>
              <a:t> </a:t>
            </a:r>
            <a:r>
              <a:rPr lang="nl-NL" dirty="0" smtClean="0">
                <a:solidFill>
                  <a:prstClr val="black"/>
                </a:solidFill>
                <a:ea typeface="Calibri"/>
                <a:cs typeface="Times New Roman"/>
              </a:rPr>
              <a:t>  </a:t>
            </a:r>
            <a:endParaRPr lang="nl-NL" dirty="0">
              <a:solidFill>
                <a:prstClr val="black"/>
              </a:solidFill>
              <a:ea typeface="Calibri"/>
              <a:cs typeface="Times New Roman"/>
            </a:endParaRPr>
          </a:p>
          <a:p>
            <a:pPr marL="285750" indent="-285750">
              <a:buFontTx/>
              <a:buChar char="-"/>
            </a:pPr>
            <a:r>
              <a:rPr lang="nl-NL" dirty="0" smtClean="0"/>
              <a:t>voor (tussencontroles van verdeel)leidingen in het zicht  </a:t>
            </a:r>
          </a:p>
          <a:p>
            <a:pPr marL="285750" indent="-285750">
              <a:buFontTx/>
              <a:buChar char="-"/>
            </a:pPr>
            <a:r>
              <a:rPr lang="nl-NL" dirty="0" smtClean="0"/>
              <a:t>voor situaties waarin lekkages tot waterschade kunnen leiden</a:t>
            </a:r>
          </a:p>
          <a:p>
            <a:pPr marL="285750" indent="-285750">
              <a:buFontTx/>
              <a:buChar char="-"/>
            </a:pPr>
            <a:r>
              <a:rPr lang="nl-NL" dirty="0" smtClean="0"/>
              <a:t>in de bouwfase van een woning/gebouw als er nog geen (definitieve) drinkwateraansluiting aanwezig is </a:t>
            </a:r>
          </a:p>
          <a:p>
            <a:r>
              <a:rPr lang="nl-NL" dirty="0" smtClean="0"/>
              <a:t>  </a:t>
            </a:r>
            <a:endParaRPr lang="nl-NL" dirty="0"/>
          </a:p>
        </p:txBody>
      </p:sp>
    </p:spTree>
    <p:extLst>
      <p:ext uri="{BB962C8B-B14F-4D97-AF65-F5344CB8AC3E}">
        <p14:creationId xmlns:p14="http://schemas.microsoft.com/office/powerpoint/2010/main" val="392784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11424" y="1196753"/>
            <a:ext cx="10465163" cy="3384003"/>
          </a:xfrm>
          <a:prstGeom prst="rect">
            <a:avLst/>
          </a:prstGeom>
        </p:spPr>
        <p:txBody>
          <a:bodyPr wrap="square">
            <a:spAutoFit/>
          </a:bodyPr>
          <a:lstStyle/>
          <a:p>
            <a:pPr>
              <a:lnSpc>
                <a:spcPct val="115000"/>
              </a:lnSpc>
              <a:spcAft>
                <a:spcPts val="0"/>
              </a:spcAft>
            </a:pPr>
            <a:r>
              <a:rPr lang="nl-NL" dirty="0" smtClean="0">
                <a:ea typeface="Calibri"/>
                <a:cs typeface="Times New Roman"/>
              </a:rPr>
              <a:t>De </a:t>
            </a:r>
            <a:r>
              <a:rPr lang="nl-NL" dirty="0">
                <a:ea typeface="Calibri"/>
                <a:cs typeface="Times New Roman"/>
              </a:rPr>
              <a:t>voorgeschreven persdruk moet in ieder deel van de installatie worden bereikt.</a:t>
            </a:r>
          </a:p>
          <a:p>
            <a:pPr>
              <a:lnSpc>
                <a:spcPct val="115000"/>
              </a:lnSpc>
              <a:spcAft>
                <a:spcPts val="0"/>
              </a:spcAft>
            </a:pPr>
            <a:r>
              <a:rPr lang="nl-NL" dirty="0">
                <a:ea typeface="Calibri"/>
                <a:cs typeface="Times New Roman"/>
              </a:rPr>
              <a:t> </a:t>
            </a:r>
          </a:p>
          <a:p>
            <a:pPr>
              <a:lnSpc>
                <a:spcPct val="115000"/>
              </a:lnSpc>
              <a:spcAft>
                <a:spcPts val="0"/>
              </a:spcAft>
            </a:pPr>
            <a:r>
              <a:rPr lang="nl-NL" dirty="0" smtClean="0">
                <a:ea typeface="Calibri"/>
                <a:cs typeface="Times New Roman"/>
              </a:rPr>
              <a:t>Toestellen </a:t>
            </a:r>
            <a:r>
              <a:rPr lang="nl-NL" dirty="0">
                <a:ea typeface="Calibri"/>
                <a:cs typeface="Times New Roman"/>
              </a:rPr>
              <a:t>die schade kunnen ondervinden van de persproef </a:t>
            </a:r>
            <a:r>
              <a:rPr lang="nl-NL" dirty="0" smtClean="0">
                <a:ea typeface="Calibri"/>
                <a:cs typeface="Times New Roman"/>
              </a:rPr>
              <a:t>worden </a:t>
            </a:r>
            <a:r>
              <a:rPr lang="nl-NL" dirty="0">
                <a:ea typeface="Calibri"/>
                <a:cs typeface="Times New Roman"/>
              </a:rPr>
              <a:t>later geplaatst, dan wel losgekoppeld en/of verwijderd.  </a:t>
            </a:r>
          </a:p>
          <a:p>
            <a:pPr>
              <a:lnSpc>
                <a:spcPct val="115000"/>
              </a:lnSpc>
              <a:spcAft>
                <a:spcPts val="0"/>
              </a:spcAft>
            </a:pPr>
            <a:r>
              <a:rPr lang="nl-NL" dirty="0">
                <a:ea typeface="Calibri"/>
                <a:cs typeface="Times New Roman"/>
              </a:rPr>
              <a:t> </a:t>
            </a:r>
          </a:p>
          <a:p>
            <a:pPr>
              <a:lnSpc>
                <a:spcPct val="115000"/>
              </a:lnSpc>
              <a:spcAft>
                <a:spcPts val="0"/>
              </a:spcAft>
            </a:pPr>
            <a:r>
              <a:rPr lang="nl-NL" dirty="0">
                <a:ea typeface="Calibri"/>
                <a:cs typeface="Times New Roman"/>
              </a:rPr>
              <a:t>Neem de voorschriften voor hygiënisch werken in </a:t>
            </a:r>
            <a:r>
              <a:rPr lang="nl-NL" dirty="0" smtClean="0">
                <a:ea typeface="Calibri"/>
                <a:cs typeface="Times New Roman"/>
              </a:rPr>
              <a:t>acht:  </a:t>
            </a:r>
          </a:p>
          <a:p>
            <a:pPr marL="285750" indent="-285750">
              <a:lnSpc>
                <a:spcPct val="115000"/>
              </a:lnSpc>
              <a:spcAft>
                <a:spcPts val="0"/>
              </a:spcAft>
              <a:buFontTx/>
              <a:buChar char="-"/>
            </a:pPr>
            <a:r>
              <a:rPr lang="nl-NL" sz="1400" i="1" dirty="0" smtClean="0">
                <a:ea typeface="Calibri"/>
                <a:cs typeface="Times New Roman"/>
              </a:rPr>
              <a:t>Waterwerkblad </a:t>
            </a:r>
            <a:r>
              <a:rPr lang="nl-NL" sz="1400" i="1" dirty="0">
                <a:ea typeface="Calibri"/>
                <a:cs typeface="Times New Roman"/>
              </a:rPr>
              <a:t>WB 1.4 I (</a:t>
            </a:r>
            <a:r>
              <a:rPr lang="nl-NL" sz="1400" i="1" dirty="0" smtClean="0">
                <a:ea typeface="Calibri"/>
                <a:cs typeface="Times New Roman"/>
              </a:rPr>
              <a:t>jan. 2018)</a:t>
            </a:r>
            <a:r>
              <a:rPr lang="nl-NL" sz="1400" dirty="0">
                <a:ea typeface="Calibri"/>
                <a:cs typeface="Times New Roman"/>
              </a:rPr>
              <a:t> </a:t>
            </a:r>
            <a:r>
              <a:rPr lang="nl-NL" sz="1400" i="1" dirty="0">
                <a:ea typeface="Calibri"/>
                <a:cs typeface="Times New Roman"/>
              </a:rPr>
              <a:t>incl. </a:t>
            </a:r>
            <a:r>
              <a:rPr lang="nl-NL" sz="1400" i="1" dirty="0" smtClean="0">
                <a:ea typeface="Calibri"/>
                <a:cs typeface="Times New Roman"/>
              </a:rPr>
              <a:t>checklists bevordering </a:t>
            </a:r>
            <a:r>
              <a:rPr lang="nl-NL" sz="1400" i="1" dirty="0">
                <a:ea typeface="Calibri"/>
                <a:cs typeface="Times New Roman"/>
              </a:rPr>
              <a:t>van hygiënisch werken (WB 1.4 </a:t>
            </a:r>
            <a:r>
              <a:rPr lang="nl-NL" sz="1400" i="1" dirty="0" smtClean="0">
                <a:ea typeface="Calibri"/>
                <a:cs typeface="Times New Roman"/>
              </a:rPr>
              <a:t>I - C)  </a:t>
            </a:r>
          </a:p>
          <a:p>
            <a:pPr marL="285750" indent="-285750">
              <a:lnSpc>
                <a:spcPct val="115000"/>
              </a:lnSpc>
              <a:spcAft>
                <a:spcPts val="0"/>
              </a:spcAft>
              <a:buFontTx/>
              <a:buChar char="-"/>
            </a:pPr>
            <a:r>
              <a:rPr lang="nl-NL" sz="1400" i="1" dirty="0" smtClean="0">
                <a:ea typeface="Calibri"/>
                <a:cs typeface="Times New Roman"/>
              </a:rPr>
              <a:t>ISSO-kenniskaart </a:t>
            </a:r>
            <a:r>
              <a:rPr lang="nl-NL" sz="1400" i="1" dirty="0">
                <a:ea typeface="Calibri"/>
                <a:cs typeface="Times New Roman"/>
              </a:rPr>
              <a:t>41 (Drinkwaterinstallatie woning opleveren </a:t>
            </a:r>
            <a:r>
              <a:rPr lang="nl-NL" sz="1400" i="1" dirty="0" smtClean="0">
                <a:ea typeface="Calibri"/>
                <a:cs typeface="Times New Roman"/>
              </a:rPr>
              <a:t>– okt. </a:t>
            </a:r>
            <a:r>
              <a:rPr lang="nl-NL" sz="1400" i="1" dirty="0">
                <a:ea typeface="Calibri"/>
                <a:cs typeface="Times New Roman"/>
              </a:rPr>
              <a:t>2012) </a:t>
            </a:r>
            <a:endParaRPr lang="nl-NL" sz="1400" i="1" dirty="0" smtClean="0">
              <a:ea typeface="Calibri"/>
              <a:cs typeface="Times New Roman"/>
            </a:endParaRPr>
          </a:p>
          <a:p>
            <a:pPr marL="285750" indent="-285750">
              <a:lnSpc>
                <a:spcPct val="115000"/>
              </a:lnSpc>
              <a:spcAft>
                <a:spcPts val="0"/>
              </a:spcAft>
              <a:buFontTx/>
              <a:buChar char="-"/>
            </a:pPr>
            <a:r>
              <a:rPr lang="nl-NL" sz="1400" i="1" dirty="0" smtClean="0">
                <a:ea typeface="Calibri"/>
                <a:cs typeface="Times New Roman"/>
              </a:rPr>
              <a:t>ISSO-kenniskaart </a:t>
            </a:r>
            <a:r>
              <a:rPr lang="nl-NL" sz="1400" i="1" dirty="0">
                <a:ea typeface="Calibri"/>
                <a:cs typeface="Times New Roman"/>
              </a:rPr>
              <a:t>62 (Hygiënisch werken met leidingwaterinstallatie – </a:t>
            </a:r>
            <a:r>
              <a:rPr lang="nl-NL" sz="1400" i="1" dirty="0" smtClean="0">
                <a:ea typeface="Calibri"/>
                <a:cs typeface="Times New Roman"/>
              </a:rPr>
              <a:t>febr. </a:t>
            </a:r>
            <a:r>
              <a:rPr lang="nl-NL" sz="1400" i="1" dirty="0">
                <a:ea typeface="Calibri"/>
                <a:cs typeface="Times New Roman"/>
              </a:rPr>
              <a:t>2013) </a:t>
            </a:r>
            <a:endParaRPr lang="nl-NL" sz="1400" i="1" dirty="0" smtClean="0">
              <a:ea typeface="Calibri"/>
              <a:cs typeface="Times New Roman"/>
            </a:endParaRPr>
          </a:p>
          <a:p>
            <a:pPr>
              <a:lnSpc>
                <a:spcPct val="115000"/>
              </a:lnSpc>
              <a:spcAft>
                <a:spcPts val="0"/>
              </a:spcAft>
            </a:pPr>
            <a:endParaRPr lang="nl-NL" i="1" dirty="0">
              <a:ea typeface="Calibri"/>
              <a:cs typeface="Times New Roman"/>
            </a:endParaRPr>
          </a:p>
          <a:p>
            <a:pPr>
              <a:lnSpc>
                <a:spcPct val="115000"/>
              </a:lnSpc>
              <a:spcAft>
                <a:spcPts val="0"/>
              </a:spcAft>
            </a:pPr>
            <a:r>
              <a:rPr lang="nl-NL" dirty="0">
                <a:ea typeface="Calibri"/>
                <a:cs typeface="Times New Roman"/>
              </a:rPr>
              <a:t> </a:t>
            </a:r>
          </a:p>
        </p:txBody>
      </p:sp>
      <p:sp>
        <p:nvSpPr>
          <p:cNvPr id="3" name="Rechthoek 2"/>
          <p:cNvSpPr/>
          <p:nvPr/>
        </p:nvSpPr>
        <p:spPr>
          <a:xfrm>
            <a:off x="1007435" y="179643"/>
            <a:ext cx="10081120" cy="517065"/>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nl-NL" sz="2400" b="1" dirty="0">
                <a:solidFill>
                  <a:srgbClr val="DF3A07"/>
                </a:solidFill>
                <a:ea typeface="Calibri"/>
                <a:cs typeface="Times New Roman"/>
              </a:rPr>
              <a:t>Aandachtspunten bij uitvoering persproeven</a:t>
            </a:r>
            <a:endParaRPr lang="nl-NL" sz="2400" dirty="0">
              <a:solidFill>
                <a:srgbClr val="DF3A07"/>
              </a:solidFill>
              <a:ea typeface="Calibri"/>
              <a:cs typeface="Times New Roman"/>
            </a:endParaRPr>
          </a:p>
        </p:txBody>
      </p:sp>
      <p:pic>
        <p:nvPicPr>
          <p:cNvPr id="5124" name="Picture 4" descr="Afbeeldingsresultaat voor plaatsen van douchemengkrane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62" r="33369"/>
          <a:stretch/>
        </p:blipFill>
        <p:spPr bwMode="auto">
          <a:xfrm>
            <a:off x="1007435" y="4287995"/>
            <a:ext cx="2341526" cy="18448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dianummer 6"/>
          <p:cNvSpPr>
            <a:spLocks noGrp="1"/>
          </p:cNvSpPr>
          <p:nvPr>
            <p:ph type="sldNum" sz="quarter" idx="12"/>
          </p:nvPr>
        </p:nvSpPr>
        <p:spPr/>
        <p:txBody>
          <a:bodyPr/>
          <a:lstStyle/>
          <a:p>
            <a:fld id="{8B7CAD2B-19C3-4162-9D9A-AC40502219B3}" type="slidenum">
              <a:rPr lang="nl-NL" smtClean="0"/>
              <a:t>13</a:t>
            </a:fld>
            <a:endParaRPr lang="nl-NL" dirty="0"/>
          </a:p>
        </p:txBody>
      </p:sp>
    </p:spTree>
    <p:extLst>
      <p:ext uri="{BB962C8B-B14F-4D97-AF65-F5344CB8AC3E}">
        <p14:creationId xmlns:p14="http://schemas.microsoft.com/office/powerpoint/2010/main" val="245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32644" y="1530547"/>
            <a:ext cx="7363576" cy="2585323"/>
          </a:xfrm>
          <a:prstGeom prst="rect">
            <a:avLst/>
          </a:prstGeom>
          <a:noFill/>
        </p:spPr>
        <p:txBody>
          <a:bodyPr wrap="square" rtlCol="0">
            <a:spAutoFit/>
          </a:bodyPr>
          <a:lstStyle/>
          <a:p>
            <a:pPr lvl="0"/>
            <a:r>
              <a:rPr lang="nl-NL" dirty="0">
                <a:solidFill>
                  <a:prstClr val="black"/>
                </a:solidFill>
                <a:ea typeface="Calibri"/>
                <a:cs typeface="Times New Roman"/>
              </a:rPr>
              <a:t>Controleer vooraf de werking van de persapparatuur en </a:t>
            </a:r>
            <a:r>
              <a:rPr lang="nl-NL" dirty="0" smtClean="0">
                <a:solidFill>
                  <a:prstClr val="black"/>
                </a:solidFill>
                <a:ea typeface="Calibri"/>
                <a:cs typeface="Times New Roman"/>
              </a:rPr>
              <a:t>manometer(s</a:t>
            </a:r>
            <a:r>
              <a:rPr lang="nl-NL" dirty="0">
                <a:solidFill>
                  <a:prstClr val="black"/>
                </a:solidFill>
                <a:ea typeface="Calibri"/>
                <a:cs typeface="Times New Roman"/>
              </a:rPr>
              <a:t>). </a:t>
            </a:r>
            <a:endParaRPr lang="nl-NL" dirty="0" smtClean="0">
              <a:solidFill>
                <a:prstClr val="black"/>
              </a:solidFill>
              <a:ea typeface="Calibri"/>
              <a:cs typeface="Times New Roman"/>
            </a:endParaRPr>
          </a:p>
          <a:p>
            <a:pPr lvl="0"/>
            <a:endParaRPr lang="nl-NL" dirty="0" smtClean="0">
              <a:solidFill>
                <a:prstClr val="black"/>
              </a:solidFill>
              <a:ea typeface="Calibri"/>
              <a:cs typeface="Times New Roman"/>
            </a:endParaRPr>
          </a:p>
          <a:p>
            <a:pPr lvl="0"/>
            <a:r>
              <a:rPr lang="nl-NL" dirty="0" smtClean="0">
                <a:solidFill>
                  <a:prstClr val="black"/>
                </a:solidFill>
                <a:ea typeface="Calibri"/>
                <a:cs typeface="Times New Roman"/>
              </a:rPr>
              <a:t>Zorg </a:t>
            </a:r>
            <a:r>
              <a:rPr lang="nl-NL" dirty="0">
                <a:solidFill>
                  <a:prstClr val="black"/>
                </a:solidFill>
                <a:ea typeface="Calibri"/>
                <a:cs typeface="Times New Roman"/>
              </a:rPr>
              <a:t>dat de apparatuur, inclusief alle aansluitvoorzieningen e.d., </a:t>
            </a:r>
            <a:r>
              <a:rPr lang="nl-NL" dirty="0" smtClean="0">
                <a:solidFill>
                  <a:prstClr val="black"/>
                </a:solidFill>
                <a:ea typeface="Calibri"/>
                <a:cs typeface="Times New Roman"/>
              </a:rPr>
              <a:t>gereinigd en gedesinfecteerd is met middelen die aan de </a:t>
            </a:r>
            <a:r>
              <a:rPr lang="nl-NL" dirty="0" err="1" smtClean="0">
                <a:solidFill>
                  <a:prstClr val="black"/>
                </a:solidFill>
                <a:ea typeface="Calibri"/>
                <a:cs typeface="Times New Roman"/>
              </a:rPr>
              <a:t>Ctgb</a:t>
            </a:r>
            <a:r>
              <a:rPr lang="nl-NL" dirty="0" smtClean="0">
                <a:solidFill>
                  <a:prstClr val="black"/>
                </a:solidFill>
                <a:ea typeface="Calibri"/>
                <a:cs typeface="Times New Roman"/>
              </a:rPr>
              <a:t>- </a:t>
            </a:r>
          </a:p>
          <a:p>
            <a:pPr lvl="0"/>
            <a:r>
              <a:rPr lang="nl-NL" dirty="0" smtClean="0">
                <a:solidFill>
                  <a:prstClr val="black"/>
                </a:solidFill>
                <a:ea typeface="Calibri"/>
                <a:cs typeface="Times New Roman"/>
              </a:rPr>
              <a:t>toelating PT04 en PT05 voldoen (zie </a:t>
            </a:r>
            <a:r>
              <a:rPr lang="nl-NL" dirty="0" smtClean="0">
                <a:solidFill>
                  <a:prstClr val="black"/>
                </a:solidFill>
                <a:ea typeface="Calibri"/>
                <a:cs typeface="Times New Roman"/>
                <a:hlinkClick r:id="rId2"/>
              </a:rPr>
              <a:t>www.ctgb.nl</a:t>
            </a:r>
            <a:r>
              <a:rPr lang="nl-NL" dirty="0" smtClean="0">
                <a:solidFill>
                  <a:prstClr val="black"/>
                </a:solidFill>
                <a:ea typeface="Calibri"/>
                <a:cs typeface="Times New Roman"/>
              </a:rPr>
              <a:t>).</a:t>
            </a:r>
          </a:p>
          <a:p>
            <a:pPr lvl="0"/>
            <a:r>
              <a:rPr lang="nl-NL" dirty="0" smtClean="0">
                <a:solidFill>
                  <a:prstClr val="black"/>
                </a:solidFill>
                <a:ea typeface="Calibri"/>
                <a:cs typeface="Times New Roman"/>
              </a:rPr>
              <a:t>   </a:t>
            </a:r>
            <a:endParaRPr lang="nl-NL" dirty="0">
              <a:solidFill>
                <a:prstClr val="black"/>
              </a:solidFill>
              <a:ea typeface="Calibri"/>
              <a:cs typeface="Times New Roman"/>
            </a:endParaRPr>
          </a:p>
          <a:p>
            <a:pPr lvl="0"/>
            <a:r>
              <a:rPr lang="nl-NL" dirty="0" smtClean="0">
                <a:solidFill>
                  <a:prstClr val="black"/>
                </a:solidFill>
              </a:rPr>
              <a:t>Zorg </a:t>
            </a:r>
            <a:r>
              <a:rPr lang="nl-NL" dirty="0">
                <a:solidFill>
                  <a:prstClr val="black"/>
                </a:solidFill>
              </a:rPr>
              <a:t>voor voldoende </a:t>
            </a:r>
            <a:r>
              <a:rPr lang="nl-NL" dirty="0" smtClean="0">
                <a:solidFill>
                  <a:prstClr val="black"/>
                </a:solidFill>
              </a:rPr>
              <a:t>(in </a:t>
            </a:r>
            <a:r>
              <a:rPr lang="nl-NL" dirty="0">
                <a:solidFill>
                  <a:prstClr val="black"/>
                </a:solidFill>
              </a:rPr>
              <a:t>verschillende </a:t>
            </a:r>
            <a:r>
              <a:rPr lang="nl-NL" dirty="0" smtClean="0">
                <a:solidFill>
                  <a:prstClr val="black"/>
                </a:solidFill>
              </a:rPr>
              <a:t>afmetingen) </a:t>
            </a:r>
            <a:r>
              <a:rPr lang="nl-NL" dirty="0">
                <a:solidFill>
                  <a:prstClr val="black"/>
                </a:solidFill>
              </a:rPr>
              <a:t>schone pluggen, afdichtingsdoppen, ontluchtingsdoppen en/of </a:t>
            </a:r>
            <a:r>
              <a:rPr lang="nl-NL" dirty="0" smtClean="0">
                <a:solidFill>
                  <a:prstClr val="black"/>
                </a:solidFill>
              </a:rPr>
              <a:t>ontluchtingskraantjes die voor de betreffende leidingmaterialen geschikt zijn.              </a:t>
            </a:r>
            <a:endParaRPr lang="nl-NL" dirty="0">
              <a:solidFill>
                <a:prstClr val="black"/>
              </a:solidFill>
            </a:endParaRPr>
          </a:p>
        </p:txBody>
      </p:sp>
      <p:sp>
        <p:nvSpPr>
          <p:cNvPr id="6" name="Rechthoek 5"/>
          <p:cNvSpPr/>
          <p:nvPr/>
        </p:nvSpPr>
        <p:spPr>
          <a:xfrm>
            <a:off x="1232644" y="165078"/>
            <a:ext cx="10503227" cy="461665"/>
          </a:xfrm>
          <a:prstGeom prst="rect">
            <a:avLst/>
          </a:prstGeom>
          <a:solidFill>
            <a:schemeClr val="accent6">
              <a:lumMod val="20000"/>
              <a:lumOff val="80000"/>
            </a:schemeClr>
          </a:solidFill>
        </p:spPr>
        <p:txBody>
          <a:bodyPr wrap="square">
            <a:spAutoFit/>
          </a:bodyPr>
          <a:lstStyle/>
          <a:p>
            <a:pPr algn="ctr">
              <a:spcAft>
                <a:spcPts val="0"/>
              </a:spcAft>
            </a:pPr>
            <a:r>
              <a:rPr lang="nl-NL" sz="2400" b="1" dirty="0">
                <a:solidFill>
                  <a:srgbClr val="DF3A07"/>
                </a:solidFill>
                <a:ea typeface="Calibri"/>
                <a:cs typeface="Times New Roman"/>
              </a:rPr>
              <a:t>Voorbereiding uitvoering </a:t>
            </a:r>
            <a:r>
              <a:rPr lang="nl-NL" sz="2400" b="1" dirty="0" smtClean="0">
                <a:solidFill>
                  <a:srgbClr val="DF3A07"/>
                </a:solidFill>
                <a:ea typeface="Calibri"/>
                <a:cs typeface="Times New Roman"/>
              </a:rPr>
              <a:t>persproefmethoden</a:t>
            </a:r>
            <a:r>
              <a:rPr lang="nl-NL" dirty="0">
                <a:ea typeface="Calibri"/>
                <a:cs typeface="Times New Roman"/>
              </a:rPr>
              <a:t>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p:txBody>
          <a:bodyPr/>
          <a:lstStyle/>
          <a:p>
            <a:fld id="{8B7CAD2B-19C3-4162-9D9A-AC40502219B3}" type="slidenum">
              <a:rPr lang="nl-NL" smtClean="0"/>
              <a:t>14</a:t>
            </a:fld>
            <a:endParaRPr lang="nl-NL" dirty="0"/>
          </a:p>
        </p:txBody>
      </p:sp>
      <p:grpSp>
        <p:nvGrpSpPr>
          <p:cNvPr id="7" name="Groep 6"/>
          <p:cNvGrpSpPr/>
          <p:nvPr/>
        </p:nvGrpSpPr>
        <p:grpSpPr>
          <a:xfrm>
            <a:off x="8849801" y="1615874"/>
            <a:ext cx="2981485" cy="3486945"/>
            <a:chOff x="8754386" y="2902631"/>
            <a:chExt cx="2981485" cy="3486945"/>
          </a:xfrm>
        </p:grpSpPr>
        <p:pic>
          <p:nvPicPr>
            <p:cNvPr id="3074" name="Afbeelding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386" y="2902631"/>
              <a:ext cx="2981485" cy="348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9829800" y="3359347"/>
              <a:ext cx="292100" cy="45719"/>
            </a:xfrm>
            <a:prstGeom prst="rect">
              <a:avLst/>
            </a:prstGeom>
            <a:solidFill>
              <a:srgbClr val="3C9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5401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8B7CAD2B-19C3-4162-9D9A-AC40502219B3}" type="slidenum">
              <a:rPr lang="nl-NL" smtClean="0"/>
              <a:t>15</a:t>
            </a:fld>
            <a:endParaRPr lang="nl-N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1498989" y="6185140"/>
            <a:ext cx="9629816" cy="400110"/>
          </a:xfrm>
          <a:prstGeom prst="rect">
            <a:avLst/>
          </a:prstGeom>
          <a:solidFill>
            <a:srgbClr val="E6E6E6"/>
          </a:solidFill>
        </p:spPr>
        <p:txBody>
          <a:bodyPr wrap="none" rtlCol="0">
            <a:spAutoFit/>
          </a:bodyPr>
          <a:lstStyle/>
          <a:p>
            <a:r>
              <a:rPr lang="nl-NL" sz="2000" dirty="0" smtClean="0"/>
              <a:t>Volg de gebruiksinstructies op van de leverancier/fabrikant van het leidingsysteem  </a:t>
            </a:r>
            <a:endParaRPr lang="nl-NL" sz="2000" dirty="0"/>
          </a:p>
        </p:txBody>
      </p:sp>
      <p:pic>
        <p:nvPicPr>
          <p:cNvPr id="18" name="Picture 6" descr="https://cdn.toolstation.nl/images/140211-NL/800/18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479" y="3600467"/>
            <a:ext cx="1315005" cy="131500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ep 29"/>
          <p:cNvGrpSpPr/>
          <p:nvPr/>
        </p:nvGrpSpPr>
        <p:grpSpPr>
          <a:xfrm>
            <a:off x="240902" y="3708421"/>
            <a:ext cx="11159744" cy="2122859"/>
            <a:chOff x="240902" y="3394096"/>
            <a:chExt cx="11159744" cy="2122859"/>
          </a:xfrm>
        </p:grpSpPr>
        <p:pic>
          <p:nvPicPr>
            <p:cNvPr id="9"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655" y="3394096"/>
              <a:ext cx="1152464" cy="115246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240902" y="4573683"/>
              <a:ext cx="2010030" cy="923330"/>
            </a:xfrm>
            <a:prstGeom prst="rect">
              <a:avLst/>
            </a:prstGeom>
            <a:noFill/>
          </p:spPr>
          <p:txBody>
            <a:bodyPr wrap="square" rtlCol="0">
              <a:spAutoFit/>
            </a:bodyPr>
            <a:lstStyle/>
            <a:p>
              <a:r>
                <a:rPr lang="nl-NL" dirty="0" smtClean="0"/>
                <a:t>Afpersstop voor </a:t>
              </a:r>
              <a:r>
                <a:rPr lang="nl-NL" dirty="0" err="1" smtClean="0"/>
                <a:t>Mepla</a:t>
              </a:r>
              <a:r>
                <a:rPr lang="nl-NL" dirty="0" smtClean="0"/>
                <a:t> buizen   </a:t>
              </a:r>
            </a:p>
            <a:p>
              <a:r>
                <a:rPr lang="nl-NL" dirty="0" smtClean="0"/>
                <a:t>16 t/m 63 mm</a:t>
              </a:r>
              <a:endParaRPr lang="nl-NL" dirty="0"/>
            </a:p>
          </p:txBody>
        </p:sp>
        <p:pic>
          <p:nvPicPr>
            <p:cNvPr id="11" name="Picture 4"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1935" y="3502859"/>
              <a:ext cx="1147510" cy="114751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2342784" y="4593625"/>
              <a:ext cx="2646878" cy="923330"/>
            </a:xfrm>
            <a:prstGeom prst="rect">
              <a:avLst/>
            </a:prstGeom>
            <a:noFill/>
          </p:spPr>
          <p:txBody>
            <a:bodyPr wrap="none" rtlCol="0">
              <a:spAutoFit/>
            </a:bodyPr>
            <a:lstStyle/>
            <a:p>
              <a:r>
                <a:rPr lang="nl-NL" dirty="0" err="1" smtClean="0"/>
                <a:t>Eindkap</a:t>
              </a:r>
              <a:r>
                <a:rPr lang="nl-NL" dirty="0" smtClean="0"/>
                <a:t> voor tijdelijk </a:t>
              </a:r>
            </a:p>
            <a:p>
              <a:r>
                <a:rPr lang="nl-NL" dirty="0" smtClean="0"/>
                <a:t>afdoppen </a:t>
              </a:r>
              <a:r>
                <a:rPr lang="nl-NL" dirty="0" err="1" smtClean="0"/>
                <a:t>Mepla</a:t>
              </a:r>
              <a:r>
                <a:rPr lang="nl-NL" dirty="0" smtClean="0"/>
                <a:t> buizen </a:t>
              </a:r>
            </a:p>
            <a:p>
              <a:r>
                <a:rPr lang="nl-NL" dirty="0" smtClean="0"/>
                <a:t>16 t/m 26 mm  </a:t>
              </a:r>
              <a:endParaRPr lang="nl-NL" dirty="0"/>
            </a:p>
          </p:txBody>
        </p:sp>
        <p:pic>
          <p:nvPicPr>
            <p:cNvPr id="15" name="Picture 10" descr="Afperssto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0267" y="3591807"/>
              <a:ext cx="1548121" cy="919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Viega afpersstop Pexfit 2169, voor buisdiameter 20mm, voor hergebruik 4015211483548 483548">
              <a:hlinkClick r:id="rId7"/>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934930" y="3579545"/>
              <a:ext cx="1465716" cy="994138"/>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p:nvSpPr>
          <p:spPr>
            <a:xfrm>
              <a:off x="8432321" y="4593624"/>
              <a:ext cx="2968325" cy="646331"/>
            </a:xfrm>
            <a:prstGeom prst="rect">
              <a:avLst/>
            </a:prstGeom>
          </p:spPr>
          <p:txBody>
            <a:bodyPr wrap="square">
              <a:spAutoFit/>
            </a:bodyPr>
            <a:lstStyle/>
            <a:p>
              <a:r>
                <a:rPr lang="nl-NL" dirty="0" err="1"/>
                <a:t>Viega</a:t>
              </a:r>
              <a:r>
                <a:rPr lang="nl-NL" dirty="0"/>
                <a:t> </a:t>
              </a:r>
              <a:r>
                <a:rPr lang="nl-NL" dirty="0" smtClean="0"/>
                <a:t>afpersstoppen voor </a:t>
              </a:r>
              <a:r>
                <a:rPr lang="nl-NL" dirty="0" err="1" smtClean="0"/>
                <a:t>meerlagenbuizen</a:t>
              </a:r>
              <a:endParaRPr lang="nl-NL" dirty="0"/>
            </a:p>
          </p:txBody>
        </p:sp>
        <p:sp>
          <p:nvSpPr>
            <p:cNvPr id="19" name="Rechthoek 18"/>
            <p:cNvSpPr/>
            <p:nvPr/>
          </p:nvSpPr>
          <p:spPr>
            <a:xfrm>
              <a:off x="5243597" y="4593625"/>
              <a:ext cx="2634054" cy="646331"/>
            </a:xfrm>
            <a:prstGeom prst="rect">
              <a:avLst/>
            </a:prstGeom>
          </p:spPr>
          <p:txBody>
            <a:bodyPr wrap="none">
              <a:spAutoFit/>
            </a:bodyPr>
            <a:lstStyle/>
            <a:p>
              <a:r>
                <a:rPr lang="nl-NL" dirty="0" err="1"/>
                <a:t>Uponor</a:t>
              </a:r>
              <a:r>
                <a:rPr lang="nl-NL" dirty="0"/>
                <a:t> </a:t>
              </a:r>
              <a:r>
                <a:rPr lang="nl-NL" dirty="0" smtClean="0"/>
                <a:t>afperskoppeling</a:t>
              </a:r>
            </a:p>
            <a:p>
              <a:r>
                <a:rPr lang="nl-NL" dirty="0" smtClean="0"/>
                <a:t>voor </a:t>
              </a:r>
              <a:r>
                <a:rPr lang="nl-NL" dirty="0" err="1" smtClean="0"/>
                <a:t>meerlagenbuizen</a:t>
              </a:r>
              <a:r>
                <a:rPr lang="nl-NL" dirty="0" smtClean="0"/>
                <a:t> </a:t>
              </a:r>
              <a:endParaRPr lang="nl-NL" dirty="0"/>
            </a:p>
          </p:txBody>
        </p:sp>
      </p:grpSp>
      <p:sp>
        <p:nvSpPr>
          <p:cNvPr id="20" name="Rechthoek 19"/>
          <p:cNvSpPr/>
          <p:nvPr/>
        </p:nvSpPr>
        <p:spPr>
          <a:xfrm>
            <a:off x="1062824" y="165078"/>
            <a:ext cx="10417126" cy="461665"/>
          </a:xfrm>
          <a:prstGeom prst="rect">
            <a:avLst/>
          </a:prstGeom>
          <a:solidFill>
            <a:schemeClr val="accent6">
              <a:lumMod val="20000"/>
              <a:lumOff val="80000"/>
            </a:schemeClr>
          </a:solidFill>
        </p:spPr>
        <p:txBody>
          <a:bodyPr wrap="square">
            <a:spAutoFit/>
          </a:bodyPr>
          <a:lstStyle/>
          <a:p>
            <a:pPr algn="ctr">
              <a:spcAft>
                <a:spcPts val="0"/>
              </a:spcAft>
            </a:pPr>
            <a:r>
              <a:rPr lang="nl-NL" sz="2400" b="1" dirty="0" smtClean="0">
                <a:solidFill>
                  <a:srgbClr val="DF3A07"/>
                </a:solidFill>
                <a:ea typeface="Calibri"/>
                <a:cs typeface="Times New Roman"/>
              </a:rPr>
              <a:t>Voorbeelden van afpersstoppen  </a:t>
            </a:r>
            <a:endParaRPr lang="nl-NL" sz="2400" dirty="0">
              <a:solidFill>
                <a:srgbClr val="DF3A07"/>
              </a:solidFill>
              <a:ea typeface="Calibri"/>
              <a:cs typeface="Times New Roman"/>
            </a:endParaRPr>
          </a:p>
        </p:txBody>
      </p:sp>
      <p:grpSp>
        <p:nvGrpSpPr>
          <p:cNvPr id="24" name="Groep 23"/>
          <p:cNvGrpSpPr/>
          <p:nvPr/>
        </p:nvGrpSpPr>
        <p:grpSpPr>
          <a:xfrm>
            <a:off x="5412179" y="1357519"/>
            <a:ext cx="3326552" cy="2001509"/>
            <a:chOff x="7673781" y="1068922"/>
            <a:chExt cx="3326552" cy="2001509"/>
          </a:xfrm>
        </p:grpSpPr>
        <p:pic>
          <p:nvPicPr>
            <p:cNvPr id="13" name="Picture 4" descr="Afbeeldingsresultaat voor Viega afpersstop model 1516">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310" t="19782" r="5483" b="27755"/>
            <a:stretch/>
          </p:blipFill>
          <p:spPr bwMode="auto">
            <a:xfrm>
              <a:off x="8333116" y="1068922"/>
              <a:ext cx="1716658" cy="109555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hoek 20"/>
            <p:cNvSpPr/>
            <p:nvPr/>
          </p:nvSpPr>
          <p:spPr>
            <a:xfrm>
              <a:off x="7673781" y="2424100"/>
              <a:ext cx="3326552" cy="646331"/>
            </a:xfrm>
            <a:prstGeom prst="rect">
              <a:avLst/>
            </a:prstGeom>
          </p:spPr>
          <p:txBody>
            <a:bodyPr wrap="none">
              <a:spAutoFit/>
            </a:bodyPr>
            <a:lstStyle/>
            <a:p>
              <a:pPr algn="ctr"/>
              <a:r>
                <a:rPr lang="nl-NL" dirty="0" smtClean="0"/>
                <a:t>  Kunststof afperspluggen </a:t>
              </a:r>
            </a:p>
            <a:p>
              <a:pPr algn="ctr"/>
              <a:r>
                <a:rPr lang="nl-NL" dirty="0" smtClean="0"/>
                <a:t>voor </a:t>
              </a:r>
              <a:r>
                <a:rPr lang="nl-NL" dirty="0" err="1" smtClean="0"/>
                <a:t>Henco</a:t>
              </a:r>
              <a:r>
                <a:rPr lang="nl-NL" dirty="0" smtClean="0"/>
                <a:t> </a:t>
              </a:r>
              <a:r>
                <a:rPr lang="nl-NL" dirty="0" err="1" smtClean="0"/>
                <a:t>meerlagenbuizen</a:t>
              </a:r>
              <a:r>
                <a:rPr lang="nl-NL" dirty="0" smtClean="0"/>
                <a:t>  </a:t>
              </a:r>
              <a:endParaRPr lang="nl-NL" dirty="0"/>
            </a:p>
          </p:txBody>
        </p:sp>
      </p:grpSp>
      <p:pic>
        <p:nvPicPr>
          <p:cNvPr id="5" name="Picture 6" descr="Henco afpersstop 1/2x80MM blauw PLUG04-B80">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902" y="1050536"/>
            <a:ext cx="1455971" cy="1389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enco afpersstop 1/2x80MM rood PLUG04-R8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2137" y="1050536"/>
            <a:ext cx="1455970" cy="1389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Afperssto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a:off x="2638107" y="1055173"/>
            <a:ext cx="584279" cy="1384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www.werklust-leens.nl/Werklust-Leens/2015/2015_04_APR_01_leidingen/56_2015_04_APR_01_leidinge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9395" y="1042512"/>
            <a:ext cx="1857991" cy="1397209"/>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p:cNvSpPr txBox="1"/>
          <p:nvPr/>
        </p:nvSpPr>
        <p:spPr>
          <a:xfrm>
            <a:off x="205834" y="2738494"/>
            <a:ext cx="4169445" cy="646331"/>
          </a:xfrm>
          <a:prstGeom prst="rect">
            <a:avLst/>
          </a:prstGeom>
          <a:noFill/>
        </p:spPr>
        <p:txBody>
          <a:bodyPr wrap="square" rtlCol="0">
            <a:spAutoFit/>
          </a:bodyPr>
          <a:lstStyle/>
          <a:p>
            <a:r>
              <a:rPr lang="nl-NL" dirty="0" smtClean="0"/>
              <a:t>Afpersstoppen met ½” schroefdraad </a:t>
            </a:r>
          </a:p>
          <a:p>
            <a:r>
              <a:rPr lang="nl-NL" dirty="0" smtClean="0"/>
              <a:t>voor in muurplaten </a:t>
            </a:r>
            <a:r>
              <a:rPr lang="nl-NL" dirty="0" err="1" smtClean="0"/>
              <a:t>o.d</a:t>
            </a:r>
            <a:r>
              <a:rPr lang="nl-NL" dirty="0" smtClean="0"/>
              <a:t>. </a:t>
            </a:r>
            <a:endParaRPr lang="nl-NL" dirty="0"/>
          </a:p>
        </p:txBody>
      </p:sp>
      <p:pic>
        <p:nvPicPr>
          <p:cNvPr id="25"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t="15857" b="19064"/>
          <a:stretch/>
        </p:blipFill>
        <p:spPr bwMode="auto">
          <a:xfrm>
            <a:off x="8072004" y="1306306"/>
            <a:ext cx="1762125" cy="11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kstvak 25"/>
          <p:cNvSpPr txBox="1"/>
          <p:nvPr/>
        </p:nvSpPr>
        <p:spPr>
          <a:xfrm>
            <a:off x="8819037" y="2717403"/>
            <a:ext cx="2821201" cy="646331"/>
          </a:xfrm>
          <a:prstGeom prst="rect">
            <a:avLst/>
          </a:prstGeom>
          <a:noFill/>
        </p:spPr>
        <p:txBody>
          <a:bodyPr wrap="square" rtlCol="0">
            <a:spAutoFit/>
          </a:bodyPr>
          <a:lstStyle/>
          <a:p>
            <a:r>
              <a:rPr lang="nl-NL" dirty="0" smtClean="0"/>
              <a:t>Afpersstoppen voor</a:t>
            </a:r>
          </a:p>
          <a:p>
            <a:r>
              <a:rPr lang="nl-NL" dirty="0" smtClean="0"/>
              <a:t> koperen buizen </a:t>
            </a:r>
            <a:endParaRPr lang="nl-NL" dirty="0"/>
          </a:p>
        </p:txBody>
      </p:sp>
      <p:pic>
        <p:nvPicPr>
          <p:cNvPr id="27" name="Picture 2" descr="https://www.viega.nl/content/dam/viega/aem_online_assets/content_assets/eu/general/press_releases/images_nl/10_11_viega_afpersstop_1_c__1580x1580_123025.scale.1500.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2430" b="21032"/>
          <a:stretch/>
        </p:blipFill>
        <p:spPr bwMode="auto">
          <a:xfrm>
            <a:off x="9620459" y="1236423"/>
            <a:ext cx="1859491" cy="123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0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8B7CAD2B-19C3-4162-9D9A-AC40502219B3}" type="slidenum">
              <a:rPr lang="nl-NL" smtClean="0">
                <a:solidFill>
                  <a:prstClr val="white">
                    <a:lumMod val="50000"/>
                  </a:prstClr>
                </a:solidFill>
              </a:rPr>
              <a:pPr/>
              <a:t>16</a:t>
            </a:fld>
            <a:endParaRPr lang="nl-NL" dirty="0">
              <a:solidFill>
                <a:prstClr val="white">
                  <a:lumMod val="50000"/>
                </a:prst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1498989" y="6185140"/>
            <a:ext cx="9629816" cy="400110"/>
          </a:xfrm>
          <a:prstGeom prst="rect">
            <a:avLst/>
          </a:prstGeom>
          <a:solidFill>
            <a:srgbClr val="E6E6E6"/>
          </a:solidFill>
        </p:spPr>
        <p:txBody>
          <a:bodyPr wrap="none" rtlCol="0">
            <a:spAutoFit/>
          </a:bodyPr>
          <a:lstStyle/>
          <a:p>
            <a:r>
              <a:rPr lang="nl-NL" sz="2000" dirty="0" smtClean="0">
                <a:solidFill>
                  <a:prstClr val="black"/>
                </a:solidFill>
              </a:rPr>
              <a:t>Volg de gebruiksinstructies op van de leverancier/fabrikant van het leidingsysteem  </a:t>
            </a:r>
            <a:endParaRPr lang="nl-NL" sz="2000" dirty="0">
              <a:solidFill>
                <a:prstClr val="black"/>
              </a:solidFill>
            </a:endParaRPr>
          </a:p>
        </p:txBody>
      </p:sp>
      <p:grpSp>
        <p:nvGrpSpPr>
          <p:cNvPr id="29" name="Groep 28"/>
          <p:cNvGrpSpPr/>
          <p:nvPr/>
        </p:nvGrpSpPr>
        <p:grpSpPr>
          <a:xfrm>
            <a:off x="1156349" y="1190444"/>
            <a:ext cx="5305594" cy="4562176"/>
            <a:chOff x="91242" y="1143647"/>
            <a:chExt cx="5305594" cy="4562176"/>
          </a:xfrm>
        </p:grpSpPr>
        <p:pic>
          <p:nvPicPr>
            <p:cNvPr id="23" name="Picture 16" descr="Henco afpersstop DRILLY, voor buisdiameter 20mm, met ontluchter 5414764045743 DRILLY20">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31932" t="29162" r="36885" b="27437"/>
            <a:stretch/>
          </p:blipFill>
          <p:spPr bwMode="auto">
            <a:xfrm>
              <a:off x="754261" y="1143647"/>
              <a:ext cx="1707855" cy="16122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ENC afpersstop DRILLY, v/buisdiam 16mm, m/afsl, m/ontluch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1790" y="1268083"/>
              <a:ext cx="1473650" cy="1146768"/>
            </a:xfrm>
            <a:prstGeom prst="rect">
              <a:avLst/>
            </a:prstGeom>
            <a:noFill/>
            <a:extLst>
              <a:ext uri="{909E8E84-426E-40DD-AFC4-6F175D3DCCD1}">
                <a14:hiddenFill xmlns:a14="http://schemas.microsoft.com/office/drawing/2010/main">
                  <a:solidFill>
                    <a:srgbClr val="FFFFFF"/>
                  </a:solidFill>
                </a14:hiddenFill>
              </a:ext>
            </a:extLst>
          </p:spPr>
        </p:pic>
        <p:sp>
          <p:nvSpPr>
            <p:cNvPr id="25" name="Rechthoek 24"/>
            <p:cNvSpPr/>
            <p:nvPr/>
          </p:nvSpPr>
          <p:spPr>
            <a:xfrm>
              <a:off x="91242" y="2631597"/>
              <a:ext cx="5276782" cy="369332"/>
            </a:xfrm>
            <a:prstGeom prst="rect">
              <a:avLst/>
            </a:prstGeom>
          </p:spPr>
          <p:txBody>
            <a:bodyPr wrap="square">
              <a:spAutoFit/>
            </a:bodyPr>
            <a:lstStyle/>
            <a:p>
              <a:pPr algn="ctr"/>
              <a:r>
                <a:rPr lang="nl-NL" dirty="0" err="1"/>
                <a:t>Henco</a:t>
              </a:r>
              <a:r>
                <a:rPr lang="nl-NL" dirty="0"/>
                <a:t> DRILLY </a:t>
              </a:r>
              <a:r>
                <a:rPr lang="nl-NL" dirty="0" smtClean="0"/>
                <a:t>afpersstop voor </a:t>
              </a:r>
              <a:r>
                <a:rPr lang="nl-NL" dirty="0" err="1" smtClean="0"/>
                <a:t>meerlagenbuis</a:t>
              </a:r>
              <a:r>
                <a:rPr lang="nl-NL" dirty="0" smtClean="0"/>
                <a:t> </a:t>
              </a:r>
              <a:endParaRPr lang="nl-NL" dirty="0"/>
            </a:p>
          </p:txBody>
        </p:sp>
        <p:sp>
          <p:nvSpPr>
            <p:cNvPr id="26" name="Rechthoek 25"/>
            <p:cNvSpPr/>
            <p:nvPr/>
          </p:nvSpPr>
          <p:spPr>
            <a:xfrm>
              <a:off x="391441" y="5059492"/>
              <a:ext cx="2903359" cy="646331"/>
            </a:xfrm>
            <a:prstGeom prst="rect">
              <a:avLst/>
            </a:prstGeom>
          </p:spPr>
          <p:txBody>
            <a:bodyPr wrap="none">
              <a:spAutoFit/>
            </a:bodyPr>
            <a:lstStyle/>
            <a:p>
              <a:pPr algn="ctr"/>
              <a:r>
                <a:rPr lang="nl-NL" dirty="0" err="1"/>
                <a:t>Wavin</a:t>
              </a:r>
              <a:r>
                <a:rPr lang="nl-NL" dirty="0"/>
                <a:t> Tigris </a:t>
              </a:r>
              <a:r>
                <a:rPr lang="nl-NL" dirty="0" smtClean="0"/>
                <a:t>voor</a:t>
              </a:r>
            </a:p>
            <a:p>
              <a:pPr algn="ctr"/>
              <a:r>
                <a:rPr lang="nl-NL" dirty="0" err="1" smtClean="0"/>
                <a:t>meerlagenbuis</a:t>
              </a:r>
              <a:r>
                <a:rPr lang="nl-NL" dirty="0" smtClean="0"/>
                <a:t> afpersstop </a:t>
              </a:r>
              <a:endParaRPr lang="nl-NL" dirty="0"/>
            </a:p>
          </p:txBody>
        </p:sp>
        <p:pic>
          <p:nvPicPr>
            <p:cNvPr id="1030" name="Picture 6" descr="Wavin afpersstop Tigris, voor buisdiameter 16mm, PEX/AL 4044875999966 438870001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41" y="3277275"/>
              <a:ext cx="2433497" cy="16505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7821" y="3557974"/>
              <a:ext cx="1143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hthoek 26"/>
            <p:cNvSpPr/>
            <p:nvPr/>
          </p:nvSpPr>
          <p:spPr>
            <a:xfrm>
              <a:off x="3260623" y="5059490"/>
              <a:ext cx="2136213" cy="646331"/>
            </a:xfrm>
            <a:prstGeom prst="rect">
              <a:avLst/>
            </a:prstGeom>
          </p:spPr>
          <p:txBody>
            <a:bodyPr wrap="square">
              <a:spAutoFit/>
            </a:bodyPr>
            <a:lstStyle/>
            <a:p>
              <a:pPr algn="ctr"/>
              <a:r>
                <a:rPr lang="nl-NL" dirty="0" smtClean="0"/>
                <a:t>Ontluchtingsstop </a:t>
              </a:r>
            </a:p>
            <a:p>
              <a:pPr algn="ctr"/>
              <a:r>
                <a:rPr lang="nl-NL" dirty="0" smtClean="0"/>
                <a:t>3/8</a:t>
              </a:r>
              <a:r>
                <a:rPr lang="nl-NL" dirty="0"/>
                <a:t>" en 1/2</a:t>
              </a:r>
              <a:r>
                <a:rPr lang="nl-NL" dirty="0" smtClean="0"/>
                <a:t>"</a:t>
              </a:r>
              <a:endParaRPr lang="nl-NL" dirty="0"/>
            </a:p>
          </p:txBody>
        </p:sp>
      </p:grpSp>
      <p:sp>
        <p:nvSpPr>
          <p:cNvPr id="28" name="Rechthoek 27"/>
          <p:cNvSpPr/>
          <p:nvPr/>
        </p:nvSpPr>
        <p:spPr>
          <a:xfrm>
            <a:off x="7660258" y="297334"/>
            <a:ext cx="2406769" cy="97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p:cNvSpPr/>
          <p:nvPr/>
        </p:nvSpPr>
        <p:spPr>
          <a:xfrm>
            <a:off x="1062824" y="165078"/>
            <a:ext cx="10081120" cy="830997"/>
          </a:xfrm>
          <a:prstGeom prst="rect">
            <a:avLst/>
          </a:prstGeom>
          <a:solidFill>
            <a:schemeClr val="accent6">
              <a:lumMod val="20000"/>
              <a:lumOff val="80000"/>
            </a:schemeClr>
          </a:solidFill>
        </p:spPr>
        <p:txBody>
          <a:bodyPr wrap="square">
            <a:spAutoFit/>
          </a:bodyPr>
          <a:lstStyle/>
          <a:p>
            <a:pPr algn="ctr"/>
            <a:r>
              <a:rPr lang="nl-NL" sz="2400" b="1" dirty="0" smtClean="0">
                <a:solidFill>
                  <a:srgbClr val="DF3A07"/>
                </a:solidFill>
                <a:ea typeface="Calibri"/>
                <a:cs typeface="Times New Roman"/>
              </a:rPr>
              <a:t>Voorbeelden van afpersstoppen met ontluchters</a:t>
            </a:r>
          </a:p>
          <a:p>
            <a:pPr algn="ctr"/>
            <a:r>
              <a:rPr lang="nl-NL" sz="2400" b="1" dirty="0" smtClean="0">
                <a:solidFill>
                  <a:srgbClr val="DF3A07"/>
                </a:solidFill>
                <a:ea typeface="Calibri"/>
                <a:cs typeface="Times New Roman"/>
              </a:rPr>
              <a:t>en kogelafsluiters voor het ontluchten </a:t>
            </a:r>
            <a:endParaRPr lang="nl-NL" sz="2400" dirty="0">
              <a:solidFill>
                <a:srgbClr val="DF3A07"/>
              </a:solidFill>
              <a:ea typeface="Calibri"/>
              <a:cs typeface="Times New Roman"/>
            </a:endParaRPr>
          </a:p>
        </p:txBody>
      </p:sp>
      <p:pic>
        <p:nvPicPr>
          <p:cNvPr id="1036" name="Picture 12" descr="Raminex kogelkraan DN15 3/4&amp;quotx3/4&amp;quot buitendraad zonder aftapper"/>
          <p:cNvPicPr>
            <a:picLocks noChangeAspect="1" noChangeArrowheads="1"/>
          </p:cNvPicPr>
          <p:nvPr/>
        </p:nvPicPr>
        <p:blipFill rotWithShape="1">
          <a:blip r:embed="rId10">
            <a:extLst>
              <a:ext uri="{28A0092B-C50C-407E-A947-70E740481C1C}">
                <a14:useLocalDpi xmlns:a14="http://schemas.microsoft.com/office/drawing/2010/main" val="0"/>
              </a:ext>
            </a:extLst>
          </a:blip>
          <a:srcRect t="25013" b="26415"/>
          <a:stretch/>
        </p:blipFill>
        <p:spPr bwMode="auto">
          <a:xfrm>
            <a:off x="7318735" y="1289385"/>
            <a:ext cx="3844266" cy="18672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fbeeldingsresultaat voor koperen afsluiters drinkwater">
            <a:hlinkClick r:id="rId11"/>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497" t="22271" r="3120" b="19509"/>
          <a:stretch/>
        </p:blipFill>
        <p:spPr bwMode="auto">
          <a:xfrm>
            <a:off x="7155043" y="3583852"/>
            <a:ext cx="4171650" cy="178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5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80214" y="908720"/>
            <a:ext cx="10273141" cy="3748719"/>
          </a:xfrm>
          <a:prstGeom prst="rect">
            <a:avLst/>
          </a:prstGeom>
        </p:spPr>
        <p:txBody>
          <a:bodyPr wrap="square">
            <a:spAutoFit/>
          </a:bodyPr>
          <a:lstStyle/>
          <a:p>
            <a:pPr>
              <a:lnSpc>
                <a:spcPct val="115000"/>
              </a:lnSpc>
              <a:spcAft>
                <a:spcPts val="0"/>
              </a:spcAft>
            </a:pPr>
            <a:r>
              <a:rPr lang="nl-NL" dirty="0" smtClean="0">
                <a:ea typeface="Calibri"/>
                <a:cs typeface="Times New Roman"/>
              </a:rPr>
              <a:t>Naast </a:t>
            </a:r>
            <a:r>
              <a:rPr lang="nl-NL" dirty="0">
                <a:ea typeface="Calibri"/>
                <a:cs typeface="Times New Roman"/>
              </a:rPr>
              <a:t>de persproeven worden ook visuele controles van leiding- en toestelverbindingen uitgevoerd:</a:t>
            </a:r>
          </a:p>
          <a:p>
            <a:pPr marL="342900" lvl="0" indent="-342900">
              <a:lnSpc>
                <a:spcPct val="115000"/>
              </a:lnSpc>
              <a:spcAft>
                <a:spcPts val="0"/>
              </a:spcAft>
              <a:buFont typeface="Calibri"/>
              <a:buChar char="-"/>
            </a:pPr>
            <a:r>
              <a:rPr lang="nl-NL" dirty="0">
                <a:ea typeface="Calibri"/>
                <a:cs typeface="Times New Roman"/>
              </a:rPr>
              <a:t>op uitvoering (droog);</a:t>
            </a:r>
          </a:p>
          <a:p>
            <a:pPr marL="342900" lvl="0" indent="-342900">
              <a:lnSpc>
                <a:spcPct val="115000"/>
              </a:lnSpc>
              <a:spcAft>
                <a:spcPts val="0"/>
              </a:spcAft>
              <a:buFont typeface="Calibri"/>
              <a:buChar char="-"/>
            </a:pPr>
            <a:r>
              <a:rPr lang="nl-NL" dirty="0">
                <a:ea typeface="Calibri"/>
                <a:cs typeface="Times New Roman"/>
              </a:rPr>
              <a:t>op waterdichtheid (onder heersende </a:t>
            </a:r>
            <a:r>
              <a:rPr lang="nl-NL" dirty="0" smtClean="0">
                <a:ea typeface="Calibri"/>
                <a:cs typeface="Times New Roman"/>
              </a:rPr>
              <a:t>werkdruk drinkwater).  </a:t>
            </a:r>
            <a:endParaRPr lang="nl-NL" dirty="0">
              <a:ea typeface="Calibri"/>
              <a:cs typeface="Times New Roman"/>
            </a:endParaRPr>
          </a:p>
          <a:p>
            <a:pPr>
              <a:lnSpc>
                <a:spcPct val="115000"/>
              </a:lnSpc>
              <a:spcAft>
                <a:spcPts val="0"/>
              </a:spcAft>
            </a:pPr>
            <a:r>
              <a:rPr lang="nl-NL" dirty="0">
                <a:ea typeface="Calibri"/>
                <a:cs typeface="Times New Roman"/>
              </a:rPr>
              <a:t>  </a:t>
            </a:r>
          </a:p>
          <a:p>
            <a:pPr>
              <a:lnSpc>
                <a:spcPct val="115000"/>
              </a:lnSpc>
              <a:spcAft>
                <a:spcPts val="0"/>
              </a:spcAft>
            </a:pPr>
            <a:r>
              <a:rPr lang="nl-NL" dirty="0">
                <a:ea typeface="Calibri"/>
                <a:cs typeface="Times New Roman"/>
              </a:rPr>
              <a:t>Visuele controle op</a:t>
            </a:r>
            <a:r>
              <a:rPr lang="nl-NL" i="1" dirty="0">
                <a:ea typeface="Calibri"/>
                <a:cs typeface="Times New Roman"/>
              </a:rPr>
              <a:t> uitvoering</a:t>
            </a:r>
            <a:r>
              <a:rPr lang="nl-NL" dirty="0">
                <a:ea typeface="Calibri"/>
                <a:cs typeface="Times New Roman"/>
              </a:rPr>
              <a:t> </a:t>
            </a:r>
            <a:r>
              <a:rPr lang="nl-NL" dirty="0" smtClean="0">
                <a:ea typeface="Calibri"/>
                <a:cs typeface="Times New Roman"/>
              </a:rPr>
              <a:t>van </a:t>
            </a:r>
            <a:r>
              <a:rPr lang="nl-NL" dirty="0">
                <a:ea typeface="Calibri"/>
                <a:cs typeface="Times New Roman"/>
              </a:rPr>
              <a:t>verbindingen vindt plaats:</a:t>
            </a:r>
          </a:p>
          <a:p>
            <a:pPr marL="342900" lvl="0" indent="-342900">
              <a:lnSpc>
                <a:spcPct val="115000"/>
              </a:lnSpc>
              <a:spcAft>
                <a:spcPts val="0"/>
              </a:spcAft>
              <a:buFont typeface="Calibri"/>
              <a:buChar char="-"/>
            </a:pPr>
            <a:r>
              <a:rPr lang="nl-NL" dirty="0" err="1" smtClean="0">
                <a:ea typeface="Calibri"/>
                <a:cs typeface="Times New Roman"/>
              </a:rPr>
              <a:t>Vòòr</a:t>
            </a:r>
            <a:r>
              <a:rPr lang="nl-NL" dirty="0" smtClean="0">
                <a:ea typeface="Calibri"/>
                <a:cs typeface="Times New Roman"/>
              </a:rPr>
              <a:t> </a:t>
            </a:r>
            <a:r>
              <a:rPr lang="nl-NL" dirty="0">
                <a:ea typeface="Calibri"/>
                <a:cs typeface="Times New Roman"/>
              </a:rPr>
              <a:t>het wegwerken van leidingen in afwerklagen, wandsystemen </a:t>
            </a:r>
            <a:r>
              <a:rPr lang="nl-NL" dirty="0" smtClean="0">
                <a:ea typeface="Calibri"/>
                <a:cs typeface="Times New Roman"/>
              </a:rPr>
              <a:t>en wandsleuven (</a:t>
            </a:r>
            <a:r>
              <a:rPr lang="nl-NL" dirty="0">
                <a:ea typeface="Calibri"/>
                <a:cs typeface="Times New Roman"/>
              </a:rPr>
              <a:t>deze leidingen worden na aanleg van de verdere installatie alsnog afgeperst</a:t>
            </a:r>
            <a:r>
              <a:rPr lang="nl-NL" dirty="0" smtClean="0">
                <a:ea typeface="Calibri"/>
                <a:cs typeface="Times New Roman"/>
              </a:rPr>
              <a:t>).</a:t>
            </a:r>
            <a:endParaRPr lang="nl-NL" dirty="0">
              <a:ea typeface="Calibri"/>
              <a:cs typeface="Times New Roman"/>
            </a:endParaRPr>
          </a:p>
          <a:p>
            <a:pPr marL="457200">
              <a:lnSpc>
                <a:spcPct val="115000"/>
              </a:lnSpc>
              <a:spcAft>
                <a:spcPts val="0"/>
              </a:spcAft>
            </a:pPr>
            <a:r>
              <a:rPr lang="nl-NL" dirty="0">
                <a:ea typeface="Calibri"/>
                <a:cs typeface="Times New Roman"/>
              </a:rPr>
              <a:t> </a:t>
            </a:r>
          </a:p>
          <a:p>
            <a:pPr>
              <a:spcAft>
                <a:spcPts val="0"/>
              </a:spcAft>
            </a:pPr>
            <a:r>
              <a:rPr lang="nl-NL" dirty="0">
                <a:ea typeface="Calibri"/>
                <a:cs typeface="Times New Roman"/>
              </a:rPr>
              <a:t>Visuele controle op </a:t>
            </a:r>
            <a:r>
              <a:rPr lang="nl-NL" i="1" dirty="0">
                <a:ea typeface="Calibri"/>
                <a:cs typeface="Times New Roman"/>
              </a:rPr>
              <a:t>waterdichtheid</a:t>
            </a:r>
            <a:r>
              <a:rPr lang="nl-NL" dirty="0">
                <a:ea typeface="Calibri"/>
                <a:cs typeface="Times New Roman"/>
              </a:rPr>
              <a:t> van </a:t>
            </a:r>
            <a:r>
              <a:rPr lang="nl-NL" dirty="0" smtClean="0">
                <a:ea typeface="Calibri"/>
                <a:cs typeface="Times New Roman"/>
              </a:rPr>
              <a:t>(toestel)verbindingen </a:t>
            </a:r>
            <a:r>
              <a:rPr lang="nl-NL" dirty="0">
                <a:ea typeface="Calibri"/>
                <a:cs typeface="Times New Roman"/>
              </a:rPr>
              <a:t>vindt plaats:</a:t>
            </a:r>
          </a:p>
          <a:p>
            <a:pPr marL="342900" lvl="0" indent="-342900">
              <a:spcAft>
                <a:spcPts val="0"/>
              </a:spcAft>
              <a:buFont typeface="Calibri"/>
              <a:buChar char="-"/>
            </a:pPr>
            <a:r>
              <a:rPr lang="nl-NL" dirty="0" smtClean="0">
                <a:ea typeface="Calibri"/>
                <a:cs typeface="Times New Roman"/>
              </a:rPr>
              <a:t>na </a:t>
            </a:r>
            <a:r>
              <a:rPr lang="nl-NL" dirty="0">
                <a:ea typeface="Calibri"/>
                <a:cs typeface="Times New Roman"/>
              </a:rPr>
              <a:t>uitvoering persproeven en het (weer) koppelen van toestellen op de </a:t>
            </a:r>
            <a:r>
              <a:rPr lang="nl-NL" dirty="0" smtClean="0">
                <a:ea typeface="Calibri"/>
                <a:cs typeface="Times New Roman"/>
              </a:rPr>
              <a:t>installatie;  </a:t>
            </a:r>
            <a:endParaRPr lang="nl-NL" dirty="0">
              <a:ea typeface="Calibri"/>
              <a:cs typeface="Times New Roman"/>
            </a:endParaRPr>
          </a:p>
          <a:p>
            <a:pPr marL="342900" lvl="0" indent="-342900">
              <a:spcAft>
                <a:spcPts val="0"/>
              </a:spcAft>
              <a:buFont typeface="Calibri"/>
              <a:buChar char="-"/>
            </a:pPr>
            <a:r>
              <a:rPr lang="nl-NL" dirty="0">
                <a:ea typeface="Calibri"/>
                <a:cs typeface="Times New Roman"/>
              </a:rPr>
              <a:t>indien de verbinding tussen verschillende af te persen </a:t>
            </a:r>
            <a:r>
              <a:rPr lang="nl-NL" dirty="0" smtClean="0">
                <a:ea typeface="Calibri"/>
                <a:cs typeface="Times New Roman"/>
              </a:rPr>
              <a:t>installatiedelen </a:t>
            </a:r>
            <a:r>
              <a:rPr lang="nl-NL" dirty="0">
                <a:ea typeface="Calibri"/>
                <a:cs typeface="Times New Roman"/>
              </a:rPr>
              <a:t>niet met een afsluiter kan worden gerealiseerd (zie par. 3.5.1 van Waterwerkblad 2.3</a:t>
            </a:r>
            <a:r>
              <a:rPr lang="nl-NL" dirty="0" smtClean="0">
                <a:ea typeface="Calibri"/>
                <a:cs typeface="Times New Roman"/>
              </a:rPr>
              <a:t>).</a:t>
            </a:r>
            <a:endParaRPr lang="nl-NL" dirty="0">
              <a:ea typeface="Calibri"/>
              <a:cs typeface="Times New Roman"/>
            </a:endParaRPr>
          </a:p>
        </p:txBody>
      </p:sp>
      <p:sp>
        <p:nvSpPr>
          <p:cNvPr id="3" name="Rechthoek 2"/>
          <p:cNvSpPr/>
          <p:nvPr/>
        </p:nvSpPr>
        <p:spPr>
          <a:xfrm>
            <a:off x="1295467" y="260648"/>
            <a:ext cx="9985109" cy="461665"/>
          </a:xfrm>
          <a:prstGeom prst="rect">
            <a:avLst/>
          </a:prstGeom>
          <a:solidFill>
            <a:schemeClr val="accent6">
              <a:lumMod val="20000"/>
              <a:lumOff val="80000"/>
            </a:schemeClr>
          </a:solidFill>
        </p:spPr>
        <p:txBody>
          <a:bodyPr wrap="square">
            <a:spAutoFit/>
          </a:bodyPr>
          <a:lstStyle/>
          <a:p>
            <a:pPr algn="ctr"/>
            <a:r>
              <a:rPr lang="nl-NL" sz="2400" b="1" dirty="0">
                <a:solidFill>
                  <a:srgbClr val="DF3A07"/>
                </a:solidFill>
                <a:ea typeface="Calibri"/>
                <a:cs typeface="Times New Roman"/>
              </a:rPr>
              <a:t>Visuele controles </a:t>
            </a:r>
            <a:endParaRPr lang="nl-NL" sz="2400" dirty="0">
              <a:solidFill>
                <a:srgbClr val="DF3A07"/>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17</a:t>
            </a:fld>
            <a:endParaRPr lang="nl-NL" dirty="0"/>
          </a:p>
        </p:txBody>
      </p:sp>
    </p:spTree>
    <p:extLst>
      <p:ext uri="{BB962C8B-B14F-4D97-AF65-F5344CB8AC3E}">
        <p14:creationId xmlns:p14="http://schemas.microsoft.com/office/powerpoint/2010/main" val="5523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6"/>
          <p:cNvSpPr>
            <a:spLocks noChangeArrowheads="1"/>
          </p:cNvSpPr>
          <p:nvPr/>
        </p:nvSpPr>
        <p:spPr bwMode="auto">
          <a:xfrm>
            <a:off x="4138084"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2"/>
          <p:cNvSpPr>
            <a:spLocks noChangeArrowheads="1"/>
          </p:cNvSpPr>
          <p:nvPr/>
        </p:nvSpPr>
        <p:spPr bwMode="auto">
          <a:xfrm>
            <a:off x="4138084"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Tabel 19"/>
          <p:cNvGraphicFramePr>
            <a:graphicFrameLocks noGrp="1"/>
          </p:cNvGraphicFramePr>
          <p:nvPr>
            <p:extLst>
              <p:ext uri="{D42A27DB-BD31-4B8C-83A1-F6EECF244321}">
                <p14:modId xmlns:p14="http://schemas.microsoft.com/office/powerpoint/2010/main" val="55276422"/>
              </p:ext>
            </p:extLst>
          </p:nvPr>
        </p:nvGraphicFramePr>
        <p:xfrm>
          <a:off x="623392" y="771514"/>
          <a:ext cx="5664629" cy="5321783"/>
        </p:xfrm>
        <a:graphic>
          <a:graphicData uri="http://schemas.openxmlformats.org/drawingml/2006/table">
            <a:tbl>
              <a:tblPr firstRow="1" firstCol="1" bandRow="1"/>
              <a:tblGrid>
                <a:gridCol w="768085">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1143997">
                <a:tc>
                  <a:txBody>
                    <a:bodyPr/>
                    <a:lstStyle/>
                    <a:p>
                      <a:pPr>
                        <a:lnSpc>
                          <a:spcPct val="115000"/>
                        </a:lnSpc>
                        <a:spcAft>
                          <a:spcPts val="0"/>
                        </a:spcAft>
                      </a:pPr>
                      <a:endParaRPr lang="nl-NL" sz="1000" dirty="0">
                        <a:effectLst/>
                        <a:latin typeface="Calibri"/>
                        <a:ea typeface="Calibri"/>
                        <a:cs typeface="Times New Roman"/>
                      </a:endParaRPr>
                    </a:p>
                    <a:p>
                      <a:pPr>
                        <a:lnSpc>
                          <a:spcPct val="115000"/>
                        </a:lnSpc>
                        <a:spcAft>
                          <a:spcPts val="0"/>
                        </a:spcAft>
                      </a:pPr>
                      <a:r>
                        <a:rPr lang="nl-NL" sz="1000" dirty="0">
                          <a:effectLst/>
                          <a:latin typeface="Calibri"/>
                          <a:cs typeface="Times New Roman"/>
                        </a:rPr>
                        <a:t>  </a:t>
                      </a:r>
                      <a:r>
                        <a:rPr lang="nl-NL" sz="1000" dirty="0">
                          <a:effectLst/>
                          <a:latin typeface="Calibri"/>
                          <a:ea typeface="Calibri"/>
                          <a:cs typeface="Times New Roman"/>
                        </a:rPr>
                        <a:t> </a:t>
                      </a: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dirty="0">
                          <a:effectLst/>
                          <a:latin typeface="Arial" panose="020B0604020202020204" pitchFamily="34" charset="0"/>
                          <a:cs typeface="Arial" panose="020B0604020202020204" pitchFamily="34" charset="0"/>
                        </a:rPr>
                        <a:t/>
                      </a:r>
                      <a:br>
                        <a:rPr lang="nl-NL" sz="1200" dirty="0">
                          <a:effectLst/>
                          <a:latin typeface="Arial" panose="020B0604020202020204" pitchFamily="34" charset="0"/>
                          <a:cs typeface="Arial" panose="020B0604020202020204" pitchFamily="34" charset="0"/>
                        </a:rPr>
                      </a:br>
                      <a:r>
                        <a:rPr lang="nl-NL" sz="1200" b="1" dirty="0">
                          <a:effectLst/>
                          <a:latin typeface="Arial" panose="020B0604020202020204" pitchFamily="34" charset="0"/>
                          <a:ea typeface="Calibri"/>
                          <a:cs typeface="Arial" panose="020B0604020202020204" pitchFamily="34" charset="0"/>
                        </a:rPr>
                        <a:t>Leidingen in (beton)vloeren/wanden</a:t>
                      </a:r>
                      <a:r>
                        <a:rPr lang="nl-NL" sz="1200" dirty="0">
                          <a:effectLst/>
                          <a:latin typeface="Arial" panose="020B0604020202020204" pitchFamily="34" charset="0"/>
                          <a:ea typeface="Calibri"/>
                          <a:cs typeface="Arial" panose="020B0604020202020204" pitchFamily="34" charset="0"/>
                        </a:rPr>
                        <a:t>:</a:t>
                      </a:r>
                    </a:p>
                    <a:p>
                      <a:pPr>
                        <a:lnSpc>
                          <a:spcPct val="115000"/>
                        </a:lnSpc>
                        <a:spcAft>
                          <a:spcPts val="0"/>
                        </a:spcAft>
                      </a:pPr>
                      <a:r>
                        <a:rPr lang="nl-NL" sz="1200" dirty="0">
                          <a:effectLst/>
                          <a:latin typeface="Arial" panose="020B0604020202020204" pitchFamily="34" charset="0"/>
                          <a:ea typeface="Calibri"/>
                          <a:cs typeface="Arial" panose="020B0604020202020204" pitchFamily="34" charset="0"/>
                        </a:rPr>
                        <a:t>verbindingen afpersen vóór het storten/gieten van (beton)vloer/wand</a:t>
                      </a:r>
                      <a:r>
                        <a:rPr lang="nl-NL" sz="1200" dirty="0" smtClean="0">
                          <a:effectLst/>
                          <a:latin typeface="Arial" panose="020B0604020202020204" pitchFamily="34" charset="0"/>
                          <a:ea typeface="Calibri"/>
                          <a:cs typeface="Arial" panose="020B0604020202020204" pitchFamily="34" charset="0"/>
                        </a:rPr>
                        <a:t>. Zie </a:t>
                      </a:r>
                      <a:r>
                        <a:rPr lang="nl-NL" sz="1200" dirty="0">
                          <a:effectLst/>
                          <a:latin typeface="Arial" panose="020B0604020202020204" pitchFamily="34" charset="0"/>
                          <a:ea typeface="Calibri"/>
                          <a:cs typeface="Arial" panose="020B0604020202020204" pitchFamily="34" charset="0"/>
                        </a:rPr>
                        <a:t>voor keuze testmethode tabel 1 </a:t>
                      </a:r>
                      <a:r>
                        <a:rPr lang="nl-NL" sz="1200" dirty="0" smtClean="0">
                          <a:effectLst/>
                          <a:latin typeface="Arial" panose="020B0604020202020204" pitchFamily="34" charset="0"/>
                          <a:ea typeface="Calibri"/>
                          <a:cs typeface="Arial" panose="020B0604020202020204" pitchFamily="34" charset="0"/>
                        </a:rPr>
                        <a:t>van WB </a:t>
                      </a:r>
                      <a:r>
                        <a:rPr lang="nl-NL" sz="1200" dirty="0">
                          <a:effectLst/>
                          <a:latin typeface="Arial" panose="020B0604020202020204" pitchFamily="34" charset="0"/>
                          <a:ea typeface="Calibri"/>
                          <a:cs typeface="Arial" panose="020B0604020202020204" pitchFamily="34" charset="0"/>
                        </a:rPr>
                        <a:t>2.3   </a:t>
                      </a: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5998">
                <a:tc>
                  <a:txBody>
                    <a:bodyPr/>
                    <a:lstStyle/>
                    <a:p>
                      <a:pPr>
                        <a:lnSpc>
                          <a:spcPct val="115000"/>
                        </a:lnSpc>
                        <a:spcAft>
                          <a:spcPts val="0"/>
                        </a:spcAft>
                      </a:pPr>
                      <a:endParaRPr lang="nl-NL" sz="1000" dirty="0">
                        <a:effectLst/>
                        <a:latin typeface="Calibri"/>
                        <a:ea typeface="Calibri"/>
                        <a:cs typeface="Times New Roman"/>
                      </a:endParaRP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200" b="1" dirty="0">
                          <a:effectLst/>
                          <a:latin typeface="Arial" panose="020B0604020202020204" pitchFamily="34" charset="0"/>
                          <a:ea typeface="Calibri"/>
                          <a:cs typeface="Arial" panose="020B0604020202020204" pitchFamily="34" charset="0"/>
                        </a:rPr>
                        <a:t>Leidingen in afwerklagen, wandsystemen  en wandsleuven:  </a:t>
                      </a:r>
                      <a:r>
                        <a:rPr lang="nl-NL" sz="1200" dirty="0">
                          <a:effectLst/>
                          <a:latin typeface="Arial" panose="020B0604020202020204" pitchFamily="34" charset="0"/>
                          <a:ea typeface="Calibri"/>
                          <a:cs typeface="Arial" panose="020B0604020202020204" pitchFamily="34" charset="0"/>
                        </a:rPr>
                        <a:t>verbindingen vóór het </a:t>
                      </a:r>
                      <a:r>
                        <a:rPr lang="nl-NL" sz="1200" dirty="0" smtClean="0">
                          <a:effectLst/>
                          <a:latin typeface="Arial" panose="020B0604020202020204" pitchFamily="34" charset="0"/>
                          <a:ea typeface="Calibri"/>
                          <a:cs typeface="Arial" panose="020B0604020202020204" pitchFamily="34" charset="0"/>
                        </a:rPr>
                        <a:t>wegwerken </a:t>
                      </a:r>
                      <a:r>
                        <a:rPr lang="nl-NL" sz="1200" dirty="0">
                          <a:effectLst/>
                          <a:latin typeface="Arial" panose="020B0604020202020204" pitchFamily="34" charset="0"/>
                          <a:ea typeface="Calibri"/>
                          <a:cs typeface="Arial" panose="020B0604020202020204" pitchFamily="34" charset="0"/>
                        </a:rPr>
                        <a:t>visueel controleren op uitvoering. </a:t>
                      </a:r>
                      <a:endParaRPr lang="nl-NL" sz="1200" dirty="0" smtClean="0">
                        <a:effectLst/>
                        <a:latin typeface="Arial" panose="020B0604020202020204" pitchFamily="34" charset="0"/>
                        <a:ea typeface="Calibri"/>
                        <a:cs typeface="Arial" panose="020B0604020202020204" pitchFamily="34" charset="0"/>
                      </a:endParaRPr>
                    </a:p>
                    <a:p>
                      <a:pPr>
                        <a:lnSpc>
                          <a:spcPct val="115000"/>
                        </a:lnSpc>
                        <a:spcAft>
                          <a:spcPts val="0"/>
                        </a:spcAft>
                      </a:pPr>
                      <a:r>
                        <a:rPr lang="nl-NL" sz="1200" dirty="0" smtClean="0">
                          <a:effectLst/>
                          <a:latin typeface="Arial" panose="020B0604020202020204" pitchFamily="34" charset="0"/>
                          <a:ea typeface="Calibri"/>
                          <a:cs typeface="Arial" panose="020B0604020202020204" pitchFamily="34" charset="0"/>
                        </a:rPr>
                        <a:t>Na </a:t>
                      </a:r>
                      <a:r>
                        <a:rPr lang="nl-NL" sz="1200" dirty="0">
                          <a:effectLst/>
                          <a:latin typeface="Arial" panose="020B0604020202020204" pitchFamily="34" charset="0"/>
                          <a:ea typeface="Calibri"/>
                          <a:cs typeface="Arial" panose="020B0604020202020204" pitchFamily="34" charset="0"/>
                        </a:rPr>
                        <a:t>aanleg van de (gehele) </a:t>
                      </a:r>
                      <a:r>
                        <a:rPr lang="nl-NL" sz="1200" dirty="0" smtClean="0">
                          <a:effectLst/>
                          <a:latin typeface="Arial" panose="020B0604020202020204" pitchFamily="34" charset="0"/>
                          <a:ea typeface="Calibri"/>
                          <a:cs typeface="Arial" panose="020B0604020202020204" pitchFamily="34" charset="0"/>
                        </a:rPr>
                        <a:t>leidingwaterinstallatie </a:t>
                      </a:r>
                      <a:r>
                        <a:rPr lang="nl-NL" sz="1200" dirty="0">
                          <a:effectLst/>
                          <a:latin typeface="Arial" panose="020B0604020202020204" pitchFamily="34" charset="0"/>
                          <a:ea typeface="Calibri"/>
                          <a:cs typeface="Arial" panose="020B0604020202020204" pitchFamily="34" charset="0"/>
                        </a:rPr>
                        <a:t>worden deze verbindingen afgeperst.   </a:t>
                      </a: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9540">
                <a:tc>
                  <a:txBody>
                    <a:bodyPr/>
                    <a:lstStyle/>
                    <a:p>
                      <a:pPr>
                        <a:lnSpc>
                          <a:spcPct val="115000"/>
                        </a:lnSpc>
                        <a:spcAft>
                          <a:spcPts val="0"/>
                        </a:spcAft>
                      </a:pPr>
                      <a:endParaRPr lang="nl-NL" sz="1000" dirty="0">
                        <a:effectLst/>
                        <a:latin typeface="Calibri"/>
                        <a:ea typeface="Calibri"/>
                        <a:cs typeface="Times New Roman"/>
                      </a:endParaRPr>
                    </a:p>
                    <a:p>
                      <a:pPr>
                        <a:spcAft>
                          <a:spcPts val="0"/>
                        </a:spcAft>
                      </a:pPr>
                      <a:r>
                        <a:rPr lang="nl-NL" sz="1000" kern="1200" dirty="0">
                          <a:solidFill>
                            <a:srgbClr val="FFFFFF"/>
                          </a:solidFill>
                          <a:effectLst/>
                          <a:latin typeface="Calibri"/>
                          <a:ea typeface="Times New Roman"/>
                          <a:cs typeface="Times New Roman"/>
                        </a:rPr>
                        <a:t>3</a:t>
                      </a:r>
                      <a:endParaRPr lang="nl-NL" sz="1000" dirty="0">
                        <a:effectLst/>
                        <a:latin typeface="Calibri"/>
                        <a:ea typeface="Times New Roman"/>
                        <a:cs typeface="Times New Roman"/>
                      </a:endParaRP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200" b="1" dirty="0">
                          <a:effectLst/>
                          <a:latin typeface="Arial" panose="020B0604020202020204" pitchFamily="34" charset="0"/>
                          <a:ea typeface="Calibri"/>
                          <a:cs typeface="Arial" panose="020B0604020202020204" pitchFamily="34" charset="0"/>
                        </a:rPr>
                        <a:t>Leidingen na aanleg </a:t>
                      </a:r>
                      <a:r>
                        <a:rPr lang="nl-NL" sz="1200" b="1" dirty="0" smtClean="0">
                          <a:effectLst/>
                          <a:latin typeface="Arial" panose="020B0604020202020204" pitchFamily="34" charset="0"/>
                          <a:ea typeface="Calibri"/>
                          <a:cs typeface="Arial" panose="020B0604020202020204" pitchFamily="34" charset="0"/>
                        </a:rPr>
                        <a:t> (delen van ) installatie </a:t>
                      </a:r>
                      <a:r>
                        <a:rPr lang="nl-NL" sz="1200" b="1" dirty="0">
                          <a:effectLst/>
                          <a:latin typeface="Arial" panose="020B0604020202020204" pitchFamily="34" charset="0"/>
                          <a:ea typeface="Calibri"/>
                          <a:cs typeface="Arial" panose="020B0604020202020204" pitchFamily="34" charset="0"/>
                        </a:rPr>
                        <a:t>(toestellen niet aangesloten):  </a:t>
                      </a:r>
                      <a:r>
                        <a:rPr lang="nl-NL" sz="1200" b="0" dirty="0" smtClean="0">
                          <a:effectLst/>
                          <a:latin typeface="Arial" panose="020B0604020202020204" pitchFamily="34" charset="0"/>
                          <a:ea typeface="Calibri"/>
                          <a:cs typeface="Arial" panose="020B0604020202020204" pitchFamily="34" charset="0"/>
                        </a:rPr>
                        <a:t>alle </a:t>
                      </a:r>
                      <a:r>
                        <a:rPr lang="nl-NL" sz="1200" dirty="0" smtClean="0">
                          <a:effectLst/>
                          <a:latin typeface="Arial" panose="020B0604020202020204" pitchFamily="34" charset="0"/>
                          <a:ea typeface="Calibri"/>
                          <a:cs typeface="Arial" panose="020B0604020202020204" pitchFamily="34" charset="0"/>
                        </a:rPr>
                        <a:t>verbindingen </a:t>
                      </a:r>
                      <a:r>
                        <a:rPr lang="nl-NL" sz="1200" dirty="0">
                          <a:effectLst/>
                          <a:latin typeface="Arial" panose="020B0604020202020204" pitchFamily="34" charset="0"/>
                          <a:ea typeface="Calibri"/>
                          <a:cs typeface="Arial" panose="020B0604020202020204" pitchFamily="34" charset="0"/>
                        </a:rPr>
                        <a:t>afpersen. </a:t>
                      </a:r>
                      <a:r>
                        <a:rPr lang="nl-NL" sz="1200" dirty="0" smtClean="0">
                          <a:effectLst/>
                          <a:latin typeface="Arial" panose="020B0604020202020204" pitchFamily="34" charset="0"/>
                          <a:ea typeface="Calibri"/>
                          <a:cs typeface="Arial" panose="020B0604020202020204" pitchFamily="34" charset="0"/>
                        </a:rPr>
                        <a:t>Zie </a:t>
                      </a:r>
                      <a:r>
                        <a:rPr lang="nl-NL" sz="1200" dirty="0">
                          <a:effectLst/>
                          <a:latin typeface="Arial" panose="020B0604020202020204" pitchFamily="34" charset="0"/>
                          <a:ea typeface="Calibri"/>
                          <a:cs typeface="Arial" panose="020B0604020202020204" pitchFamily="34" charset="0"/>
                        </a:rPr>
                        <a:t>voor keuze testmethode tabel 1 van WB 2.3</a:t>
                      </a: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3643">
                <a:tc>
                  <a:txBody>
                    <a:bodyPr/>
                    <a:lstStyle/>
                    <a:p>
                      <a:pPr>
                        <a:lnSpc>
                          <a:spcPct val="115000"/>
                        </a:lnSpc>
                        <a:spcAft>
                          <a:spcPts val="0"/>
                        </a:spcAft>
                      </a:pPr>
                      <a:endParaRPr lang="nl-NL" sz="1000" dirty="0">
                        <a:effectLst/>
                        <a:latin typeface="Calibri"/>
                        <a:ea typeface="Calibri"/>
                        <a:cs typeface="Times New Roman"/>
                      </a:endParaRPr>
                    </a:p>
                    <a:p>
                      <a:pPr>
                        <a:spcAft>
                          <a:spcPts val="0"/>
                        </a:spcAft>
                      </a:pPr>
                      <a:r>
                        <a:rPr lang="nl-NL" sz="1000" kern="1200" dirty="0">
                          <a:solidFill>
                            <a:srgbClr val="FFFFFF"/>
                          </a:solidFill>
                          <a:effectLst/>
                          <a:latin typeface="Calibri"/>
                          <a:ea typeface="Times New Roman"/>
                          <a:cs typeface="Times New Roman"/>
                        </a:rPr>
                        <a:t>4</a:t>
                      </a:r>
                      <a:endParaRPr lang="nl-NL" sz="1000" dirty="0">
                        <a:effectLst/>
                        <a:latin typeface="Calibri"/>
                        <a:ea typeface="Times New Roman"/>
                        <a:cs typeface="Times New Roman"/>
                      </a:endParaRP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200" b="1" dirty="0">
                          <a:effectLst/>
                          <a:latin typeface="Arial" panose="020B0604020202020204" pitchFamily="34" charset="0"/>
                          <a:ea typeface="Calibri"/>
                          <a:cs typeface="Arial" panose="020B0604020202020204" pitchFamily="34" charset="0"/>
                        </a:rPr>
                        <a:t>Verbinding van afgeperste installatie-leidingdelen </a:t>
                      </a:r>
                      <a:r>
                        <a:rPr lang="nl-NL" sz="1200" dirty="0">
                          <a:effectLst/>
                          <a:latin typeface="Arial" panose="020B0604020202020204" pitchFamily="34" charset="0"/>
                          <a:ea typeface="Calibri"/>
                          <a:cs typeface="Arial" panose="020B0604020202020204" pitchFamily="34" charset="0"/>
                        </a:rPr>
                        <a:t>(zie WB 2.3, par. 3.5.1): </a:t>
                      </a:r>
                      <a:endParaRPr lang="nl-NL" sz="1200" dirty="0" smtClean="0">
                        <a:effectLst/>
                        <a:latin typeface="Arial" panose="020B0604020202020204" pitchFamily="34" charset="0"/>
                        <a:ea typeface="Calibri"/>
                        <a:cs typeface="Arial" panose="020B0604020202020204" pitchFamily="34" charset="0"/>
                      </a:endParaRPr>
                    </a:p>
                    <a:p>
                      <a:pPr>
                        <a:lnSpc>
                          <a:spcPct val="115000"/>
                        </a:lnSpc>
                        <a:spcAft>
                          <a:spcPts val="0"/>
                        </a:spcAft>
                      </a:pPr>
                      <a:r>
                        <a:rPr lang="nl-NL" sz="1200" dirty="0" smtClean="0">
                          <a:effectLst/>
                          <a:latin typeface="Arial" panose="020B0604020202020204" pitchFamily="34" charset="0"/>
                          <a:ea typeface="Calibri"/>
                          <a:cs typeface="Arial" panose="020B0604020202020204" pitchFamily="34" charset="0"/>
                        </a:rPr>
                        <a:t>visueel </a:t>
                      </a:r>
                      <a:r>
                        <a:rPr lang="nl-NL" sz="1200" dirty="0">
                          <a:effectLst/>
                          <a:latin typeface="Arial" panose="020B0604020202020204" pitchFamily="34" charset="0"/>
                          <a:ea typeface="Calibri"/>
                          <a:cs typeface="Arial" panose="020B0604020202020204" pitchFamily="34" charset="0"/>
                        </a:rPr>
                        <a:t>controleren bij installatie onder </a:t>
                      </a:r>
                      <a:r>
                        <a:rPr lang="nl-NL" sz="1200" dirty="0" smtClean="0">
                          <a:effectLst/>
                          <a:latin typeface="Arial" panose="020B0604020202020204" pitchFamily="34" charset="0"/>
                          <a:ea typeface="Calibri"/>
                          <a:cs typeface="Arial" panose="020B0604020202020204" pitchFamily="34" charset="0"/>
                        </a:rPr>
                        <a:t>heersende werkdruk met drinkwater</a:t>
                      </a:r>
                      <a:r>
                        <a:rPr lang="nl-NL" sz="1200" dirty="0">
                          <a:effectLst/>
                          <a:latin typeface="Arial" panose="020B0604020202020204" pitchFamily="34" charset="0"/>
                          <a:ea typeface="Calibri"/>
                          <a:cs typeface="Arial" panose="020B0604020202020204" pitchFamily="34" charset="0"/>
                        </a:rPr>
                        <a:t>.</a:t>
                      </a: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78605">
                <a:tc>
                  <a:txBody>
                    <a:bodyPr/>
                    <a:lstStyle/>
                    <a:p>
                      <a:pPr>
                        <a:lnSpc>
                          <a:spcPct val="115000"/>
                        </a:lnSpc>
                        <a:spcAft>
                          <a:spcPts val="0"/>
                        </a:spcAft>
                      </a:pPr>
                      <a:endParaRPr lang="nl-NL" sz="1000" dirty="0">
                        <a:effectLst/>
                        <a:latin typeface="Calibri"/>
                        <a:ea typeface="Calibri"/>
                        <a:cs typeface="Times New Roman"/>
                      </a:endParaRPr>
                    </a:p>
                    <a:p>
                      <a:pPr>
                        <a:spcAft>
                          <a:spcPts val="0"/>
                        </a:spcAft>
                      </a:pPr>
                      <a:r>
                        <a:rPr lang="nl-NL" sz="1000" kern="1200" dirty="0">
                          <a:solidFill>
                            <a:srgbClr val="FFFFFF"/>
                          </a:solidFill>
                          <a:effectLst/>
                          <a:latin typeface="Calibri"/>
                          <a:ea typeface="Times New Roman"/>
                          <a:cs typeface="Times New Roman"/>
                        </a:rPr>
                        <a:t>5</a:t>
                      </a:r>
                      <a:endParaRPr lang="nl-NL" sz="1000" dirty="0">
                        <a:effectLst/>
                        <a:latin typeface="Calibri"/>
                        <a:ea typeface="Times New Roman"/>
                        <a:cs typeface="Times New Roman"/>
                      </a:endParaRP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200" dirty="0">
                          <a:effectLst/>
                          <a:latin typeface="Arial" panose="020B0604020202020204" pitchFamily="34" charset="0"/>
                          <a:ea typeface="Calibri"/>
                          <a:cs typeface="Arial" panose="020B0604020202020204" pitchFamily="34" charset="0"/>
                        </a:rPr>
                        <a:t>Na </a:t>
                      </a:r>
                      <a:r>
                        <a:rPr lang="nl-NL" sz="1200" dirty="0" smtClean="0">
                          <a:effectLst/>
                          <a:latin typeface="Arial" panose="020B0604020202020204" pitchFamily="34" charset="0"/>
                          <a:ea typeface="Calibri"/>
                          <a:cs typeface="Arial" panose="020B0604020202020204" pitchFamily="34" charset="0"/>
                        </a:rPr>
                        <a:t>doorspoelen leidingwater (of reinigen en monstername, zie WB </a:t>
                      </a:r>
                      <a:r>
                        <a:rPr lang="nl-NL" sz="1200" dirty="0">
                          <a:effectLst/>
                          <a:latin typeface="Arial" panose="020B0604020202020204" pitchFamily="34" charset="0"/>
                          <a:ea typeface="Calibri"/>
                          <a:cs typeface="Arial" panose="020B0604020202020204" pitchFamily="34" charset="0"/>
                        </a:rPr>
                        <a:t>2.4 ‘Ingebruikstelling, reiniging en desinfectie’ – januari 2017):</a:t>
                      </a:r>
                    </a:p>
                    <a:p>
                      <a:pPr>
                        <a:lnSpc>
                          <a:spcPct val="115000"/>
                        </a:lnSpc>
                        <a:spcAft>
                          <a:spcPts val="0"/>
                        </a:spcAft>
                      </a:pPr>
                      <a:r>
                        <a:rPr lang="nl-NL" sz="1200" b="1" dirty="0" smtClean="0">
                          <a:effectLst/>
                          <a:latin typeface="Arial" panose="020B0604020202020204" pitchFamily="34" charset="0"/>
                          <a:ea typeface="Calibri"/>
                          <a:cs typeface="Arial" panose="020B0604020202020204" pitchFamily="34" charset="0"/>
                        </a:rPr>
                        <a:t>Verbindingen </a:t>
                      </a:r>
                      <a:r>
                        <a:rPr lang="nl-NL" sz="1200" b="1" dirty="0">
                          <a:effectLst/>
                          <a:latin typeface="Arial" panose="020B0604020202020204" pitchFamily="34" charset="0"/>
                          <a:ea typeface="Calibri"/>
                          <a:cs typeface="Arial" panose="020B0604020202020204" pitchFamily="34" charset="0"/>
                        </a:rPr>
                        <a:t>met  appendages  en toestellen</a:t>
                      </a:r>
                      <a:r>
                        <a:rPr lang="nl-NL" sz="1200" dirty="0">
                          <a:effectLst/>
                          <a:latin typeface="Arial" panose="020B0604020202020204" pitchFamily="34" charset="0"/>
                          <a:ea typeface="Calibri"/>
                          <a:cs typeface="Arial" panose="020B0604020202020204" pitchFamily="34" charset="0"/>
                        </a:rPr>
                        <a:t> visueel controleren bij installatie </a:t>
                      </a:r>
                      <a:r>
                        <a:rPr lang="nl-NL" sz="1200" dirty="0" smtClean="0">
                          <a:effectLst/>
                          <a:latin typeface="Arial" panose="020B0604020202020204" pitchFamily="34" charset="0"/>
                          <a:ea typeface="Calibri"/>
                          <a:cs typeface="Arial" panose="020B0604020202020204" pitchFamily="34" charset="0"/>
                        </a:rPr>
                        <a:t> onder heersende werkdruk  met drinkwater</a:t>
                      </a:r>
                      <a:r>
                        <a:rPr lang="nl-NL" sz="1200" dirty="0">
                          <a:effectLst/>
                          <a:latin typeface="Arial" panose="020B0604020202020204" pitchFamily="34" charset="0"/>
                          <a:ea typeface="Calibri"/>
                          <a:cs typeface="Arial" panose="020B0604020202020204" pitchFamily="34" charset="0"/>
                        </a:rPr>
                        <a:t>.</a:t>
                      </a:r>
                    </a:p>
                  </a:txBody>
                  <a:tcPr marL="83403" marR="83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049" name="Groep 2048"/>
          <p:cNvGrpSpPr/>
          <p:nvPr/>
        </p:nvGrpSpPr>
        <p:grpSpPr>
          <a:xfrm>
            <a:off x="837733" y="1615974"/>
            <a:ext cx="410792" cy="3966200"/>
            <a:chOff x="744463" y="1323975"/>
            <a:chExt cx="308094" cy="3966200"/>
          </a:xfrm>
        </p:grpSpPr>
        <p:sp>
          <p:nvSpPr>
            <p:cNvPr id="23" name="Gelijkbenige driehoek 22"/>
            <p:cNvSpPr/>
            <p:nvPr/>
          </p:nvSpPr>
          <p:spPr>
            <a:xfrm rot="10800000">
              <a:off x="744463" y="2314974"/>
              <a:ext cx="285750" cy="210343"/>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24" name="Tekstvak 180"/>
            <p:cNvSpPr txBox="1"/>
            <p:nvPr/>
          </p:nvSpPr>
          <p:spPr>
            <a:xfrm>
              <a:off x="766807" y="2249092"/>
              <a:ext cx="223860" cy="276999"/>
            </a:xfrm>
            <a:prstGeom prst="rect">
              <a:avLst/>
            </a:prstGeom>
            <a:noFill/>
          </p:spPr>
          <p:txBody>
            <a:bodyPr wrap="none" rtlCol="0">
              <a:spAutoFit/>
            </a:bodyPr>
            <a:lstStyle/>
            <a:p>
              <a:pPr>
                <a:spcAft>
                  <a:spcPts val="0"/>
                </a:spcAft>
              </a:pPr>
              <a:r>
                <a:rPr lang="nl-NL" sz="1200" kern="1200" dirty="0" smtClean="0">
                  <a:solidFill>
                    <a:srgbClr val="000000"/>
                  </a:solidFill>
                  <a:effectLst/>
                  <a:latin typeface="Calibri"/>
                  <a:ea typeface="Times New Roman"/>
                  <a:cs typeface="Times New Roman"/>
                </a:rPr>
                <a:t> 2</a:t>
              </a:r>
              <a:endParaRPr lang="nl-NL" sz="1200" dirty="0">
                <a:effectLst/>
                <a:latin typeface="Times New Roman"/>
                <a:ea typeface="Times New Roman"/>
              </a:endParaRPr>
            </a:p>
          </p:txBody>
        </p:sp>
        <p:sp>
          <p:nvSpPr>
            <p:cNvPr id="26" name="PIJL-OMLAAG 25"/>
            <p:cNvSpPr/>
            <p:nvPr/>
          </p:nvSpPr>
          <p:spPr>
            <a:xfrm>
              <a:off x="766807" y="3238021"/>
              <a:ext cx="242602" cy="227724"/>
            </a:xfrm>
            <a:prstGeom prst="downArrow">
              <a:avLst/>
            </a:prstGeom>
            <a:solidFill>
              <a:sysClr val="window" lastClr="FFFFFF">
                <a:lumMod val="50000"/>
              </a:sysClr>
            </a:solidFill>
            <a:ln w="9525" cap="flat" cmpd="sng" algn="ctr">
              <a:solidFill>
                <a:sysClr val="windowText" lastClr="000000"/>
              </a:solidFill>
              <a:prstDash val="solid"/>
            </a:ln>
            <a:effectLst/>
          </p:spPr>
          <p:txBody>
            <a:bodyPr rtlCol="0" anchor="ctr"/>
            <a:lstStyle/>
            <a:p>
              <a:endParaRPr lang="nl-NL" dirty="0"/>
            </a:p>
          </p:txBody>
        </p:sp>
        <p:sp>
          <p:nvSpPr>
            <p:cNvPr id="27" name="Tekstvak 234"/>
            <p:cNvSpPr txBox="1"/>
            <p:nvPr/>
          </p:nvSpPr>
          <p:spPr>
            <a:xfrm>
              <a:off x="766807" y="3212976"/>
              <a:ext cx="223860" cy="276999"/>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3</a:t>
              </a:r>
              <a:endParaRPr lang="nl-NL" sz="1200" dirty="0">
                <a:effectLst/>
                <a:latin typeface="Times New Roman"/>
                <a:ea typeface="Times New Roman"/>
              </a:endParaRPr>
            </a:p>
          </p:txBody>
        </p:sp>
        <p:sp>
          <p:nvSpPr>
            <p:cNvPr id="29" name="Tekstvak 38"/>
            <p:cNvSpPr txBox="1"/>
            <p:nvPr/>
          </p:nvSpPr>
          <p:spPr>
            <a:xfrm>
              <a:off x="755576" y="1323975"/>
              <a:ext cx="223860" cy="276999"/>
            </a:xfrm>
            <a:prstGeom prst="rect">
              <a:avLst/>
            </a:prstGeom>
            <a:noFill/>
          </p:spPr>
          <p:txBody>
            <a:bodyPr wrap="none" rtlCol="0">
              <a:spAutoFit/>
            </a:bodyPr>
            <a:lstStyle/>
            <a:p>
              <a:pPr>
                <a:spcAft>
                  <a:spcPts val="0"/>
                </a:spcAft>
              </a:pPr>
              <a:r>
                <a:rPr lang="nl-NL" sz="1200" kern="1200" dirty="0" smtClean="0">
                  <a:solidFill>
                    <a:srgbClr val="000000"/>
                  </a:solidFill>
                  <a:effectLst/>
                  <a:latin typeface="Calibri"/>
                  <a:ea typeface="Times New Roman"/>
                  <a:cs typeface="Times New Roman"/>
                </a:rPr>
                <a:t> 1</a:t>
              </a:r>
              <a:endParaRPr lang="nl-NL" sz="1200" dirty="0">
                <a:effectLst/>
                <a:latin typeface="Times New Roman"/>
                <a:ea typeface="Times New Roman"/>
              </a:endParaRPr>
            </a:p>
          </p:txBody>
        </p:sp>
        <p:sp>
          <p:nvSpPr>
            <p:cNvPr id="30" name="PIJL-OMLAAG 29"/>
            <p:cNvSpPr/>
            <p:nvPr/>
          </p:nvSpPr>
          <p:spPr>
            <a:xfrm>
              <a:off x="766037" y="1338964"/>
              <a:ext cx="242602" cy="226423"/>
            </a:xfrm>
            <a:prstGeom prst="downArrow">
              <a:avLst/>
            </a:prstGeom>
            <a:noFill/>
            <a:ln w="9525" cap="flat" cmpd="sng" algn="ctr">
              <a:solidFill>
                <a:sysClr val="windowText" lastClr="000000"/>
              </a:solidFill>
              <a:prstDash val="solid"/>
            </a:ln>
            <a:effectLst/>
          </p:spPr>
          <p:txBody>
            <a:bodyPr rtlCol="0" anchor="ctr"/>
            <a:lstStyle/>
            <a:p>
              <a:endParaRPr lang="nl-NL" dirty="0"/>
            </a:p>
          </p:txBody>
        </p:sp>
        <p:sp>
          <p:nvSpPr>
            <p:cNvPr id="32" name="Gelijkbenige driehoek 31"/>
            <p:cNvSpPr/>
            <p:nvPr/>
          </p:nvSpPr>
          <p:spPr>
            <a:xfrm rot="10800000">
              <a:off x="745233" y="4044152"/>
              <a:ext cx="285750" cy="211551"/>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33" name="Tekstvak 248"/>
            <p:cNvSpPr txBox="1"/>
            <p:nvPr/>
          </p:nvSpPr>
          <p:spPr>
            <a:xfrm>
              <a:off x="760121" y="4005064"/>
              <a:ext cx="223860" cy="276999"/>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4</a:t>
              </a:r>
              <a:endParaRPr lang="nl-NL" sz="1200" dirty="0">
                <a:effectLst/>
                <a:latin typeface="Times New Roman"/>
                <a:ea typeface="Times New Roman"/>
              </a:endParaRPr>
            </a:p>
          </p:txBody>
        </p:sp>
        <p:sp>
          <p:nvSpPr>
            <p:cNvPr id="35" name="Gelijkbenige driehoek 34"/>
            <p:cNvSpPr/>
            <p:nvPr/>
          </p:nvSpPr>
          <p:spPr>
            <a:xfrm rot="10800000">
              <a:off x="766807" y="5052175"/>
              <a:ext cx="285750" cy="211067"/>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36" name="Tekstvak 248"/>
            <p:cNvSpPr txBox="1"/>
            <p:nvPr/>
          </p:nvSpPr>
          <p:spPr>
            <a:xfrm>
              <a:off x="781684" y="5013176"/>
              <a:ext cx="223860" cy="276999"/>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sp>
        <p:nvSpPr>
          <p:cNvPr id="21" name="Rectangle 39"/>
          <p:cNvSpPr>
            <a:spLocks noChangeArrowheads="1"/>
          </p:cNvSpPr>
          <p:nvPr/>
        </p:nvSpPr>
        <p:spPr bwMode="auto">
          <a:xfrm>
            <a:off x="4138084"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 name="Rectangle 45"/>
          <p:cNvSpPr>
            <a:spLocks noChangeArrowheads="1"/>
          </p:cNvSpPr>
          <p:nvPr/>
        </p:nvSpPr>
        <p:spPr bwMode="auto">
          <a:xfrm>
            <a:off x="4138084"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0" name="Groep 39"/>
          <p:cNvGrpSpPr/>
          <p:nvPr/>
        </p:nvGrpSpPr>
        <p:grpSpPr>
          <a:xfrm>
            <a:off x="6551855" y="1729212"/>
            <a:ext cx="4554694" cy="3914703"/>
            <a:chOff x="-2" y="0"/>
            <a:chExt cx="3572600" cy="3914787"/>
          </a:xfrm>
        </p:grpSpPr>
        <p:grpSp>
          <p:nvGrpSpPr>
            <p:cNvPr id="41" name="Groep 40"/>
            <p:cNvGrpSpPr/>
            <p:nvPr/>
          </p:nvGrpSpPr>
          <p:grpSpPr>
            <a:xfrm rot="16200000">
              <a:off x="58380" y="806871"/>
              <a:ext cx="277005" cy="254630"/>
              <a:chOff x="72922" y="792319"/>
              <a:chExt cx="277005" cy="254630"/>
            </a:xfrm>
          </p:grpSpPr>
          <p:sp>
            <p:nvSpPr>
              <p:cNvPr id="190" name="Tekstvak 60"/>
              <p:cNvSpPr txBox="1"/>
              <p:nvPr/>
            </p:nvSpPr>
            <p:spPr>
              <a:xfrm rot="5400000">
                <a:off x="94364" y="791386"/>
                <a:ext cx="234121" cy="277005"/>
              </a:xfrm>
              <a:prstGeom prst="rect">
                <a:avLst/>
              </a:prstGeom>
              <a:noFill/>
            </p:spPr>
            <p:txBody>
              <a:bodyPr wrap="none" rtlCol="0">
                <a:spAutoFit/>
              </a:bodyPr>
              <a:lstStyle/>
              <a:p>
                <a:pPr>
                  <a:spcAft>
                    <a:spcPts val="0"/>
                  </a:spcAft>
                </a:pPr>
                <a:r>
                  <a:rPr lang="nl-NL" sz="1200" kern="1200" dirty="0" smtClean="0">
                    <a:solidFill>
                      <a:srgbClr val="000000"/>
                    </a:solidFill>
                    <a:effectLst/>
                    <a:latin typeface="Calibri"/>
                    <a:ea typeface="Times New Roman"/>
                    <a:cs typeface="Times New Roman"/>
                  </a:rPr>
                  <a:t> 1</a:t>
                </a:r>
                <a:endParaRPr lang="nl-NL" sz="1200" dirty="0">
                  <a:effectLst/>
                  <a:latin typeface="Times New Roman"/>
                  <a:ea typeface="Times New Roman"/>
                </a:endParaRPr>
              </a:p>
            </p:txBody>
          </p:sp>
          <p:sp>
            <p:nvSpPr>
              <p:cNvPr id="191" name="PIJL-OMLAAG 190"/>
              <p:cNvSpPr/>
              <p:nvPr/>
            </p:nvSpPr>
            <p:spPr>
              <a:xfrm>
                <a:off x="90271" y="792319"/>
                <a:ext cx="242316" cy="227057"/>
              </a:xfrm>
              <a:prstGeom prst="downArrow">
                <a:avLst/>
              </a:prstGeom>
              <a:noFill/>
              <a:ln w="9525" cap="flat" cmpd="sng" algn="ctr">
                <a:solidFill>
                  <a:sysClr val="windowText" lastClr="000000"/>
                </a:solidFill>
                <a:prstDash val="solid"/>
              </a:ln>
              <a:effectLst/>
            </p:spPr>
            <p:txBody>
              <a:bodyPr rtlCol="0" anchor="ctr"/>
              <a:lstStyle/>
              <a:p>
                <a:endParaRPr lang="nl-NL" dirty="0"/>
              </a:p>
            </p:txBody>
          </p:sp>
        </p:grpSp>
        <p:cxnSp>
          <p:nvCxnSpPr>
            <p:cNvPr id="42" name="Rechte verbindingslijn 41"/>
            <p:cNvCxnSpPr/>
            <p:nvPr/>
          </p:nvCxnSpPr>
          <p:spPr>
            <a:xfrm>
              <a:off x="1823538" y="310985"/>
              <a:ext cx="0" cy="3140461"/>
            </a:xfrm>
            <a:prstGeom prst="line">
              <a:avLst/>
            </a:prstGeom>
            <a:noFill/>
            <a:ln w="28575" cap="flat" cmpd="sng" algn="ctr">
              <a:solidFill>
                <a:sysClr val="windowText" lastClr="000000"/>
              </a:solidFill>
              <a:prstDash val="solid"/>
            </a:ln>
            <a:effectLst/>
          </p:spPr>
        </p:cxnSp>
        <p:sp>
          <p:nvSpPr>
            <p:cNvPr id="43" name="Rechthoek 42"/>
            <p:cNvSpPr/>
            <p:nvPr/>
          </p:nvSpPr>
          <p:spPr>
            <a:xfrm>
              <a:off x="314386" y="598455"/>
              <a:ext cx="798963" cy="596387"/>
            </a:xfrm>
            <a:prstGeom prst="rect">
              <a:avLst/>
            </a:prstGeom>
            <a:solidFill>
              <a:sysClr val="window" lastClr="FFFFFF">
                <a:lumMod val="85000"/>
              </a:sysClr>
            </a:solidFill>
            <a:ln w="19050" cap="flat" cmpd="sng" algn="ctr">
              <a:noFill/>
              <a:prstDash val="solid"/>
            </a:ln>
            <a:effectLst/>
          </p:spPr>
          <p:txBody>
            <a:bodyPr rtlCol="0" anchor="ctr"/>
            <a:lstStyle/>
            <a:p>
              <a:endParaRPr lang="nl-NL" dirty="0"/>
            </a:p>
          </p:txBody>
        </p:sp>
        <p:cxnSp>
          <p:nvCxnSpPr>
            <p:cNvPr id="44" name="Rechte verbindingslijn 43"/>
            <p:cNvCxnSpPr/>
            <p:nvPr/>
          </p:nvCxnSpPr>
          <p:spPr>
            <a:xfrm>
              <a:off x="1353766" y="1539208"/>
              <a:ext cx="1002415" cy="0"/>
            </a:xfrm>
            <a:prstGeom prst="line">
              <a:avLst/>
            </a:prstGeom>
            <a:noFill/>
            <a:ln w="19050" cap="flat" cmpd="sng" algn="ctr">
              <a:solidFill>
                <a:sysClr val="windowText" lastClr="000000"/>
              </a:solidFill>
              <a:prstDash val="solid"/>
            </a:ln>
            <a:effectLst/>
          </p:spPr>
        </p:cxnSp>
        <p:sp>
          <p:nvSpPr>
            <p:cNvPr id="45" name="Rechthoek 44"/>
            <p:cNvSpPr/>
            <p:nvPr/>
          </p:nvSpPr>
          <p:spPr>
            <a:xfrm>
              <a:off x="2533727" y="591308"/>
              <a:ext cx="798963" cy="596387"/>
            </a:xfrm>
            <a:prstGeom prst="rect">
              <a:avLst/>
            </a:prstGeom>
            <a:solidFill>
              <a:sysClr val="window" lastClr="FFFFFF">
                <a:lumMod val="85000"/>
              </a:sysClr>
            </a:solidFill>
            <a:ln w="19050" cap="flat" cmpd="sng" algn="ctr">
              <a:noFill/>
              <a:prstDash val="solid"/>
            </a:ln>
            <a:effectLst/>
          </p:spPr>
          <p:txBody>
            <a:bodyPr rtlCol="0" anchor="ctr"/>
            <a:lstStyle/>
            <a:p>
              <a:endParaRPr lang="nl-NL" dirty="0"/>
            </a:p>
          </p:txBody>
        </p:sp>
        <p:sp>
          <p:nvSpPr>
            <p:cNvPr id="46" name="Rechthoek 45"/>
            <p:cNvSpPr/>
            <p:nvPr/>
          </p:nvSpPr>
          <p:spPr>
            <a:xfrm>
              <a:off x="275010" y="2260747"/>
              <a:ext cx="798963" cy="596387"/>
            </a:xfrm>
            <a:prstGeom prst="rect">
              <a:avLst/>
            </a:prstGeom>
            <a:solidFill>
              <a:sysClr val="window" lastClr="FFFFFF">
                <a:lumMod val="85000"/>
              </a:sysClr>
            </a:solidFill>
            <a:ln w="19050" cap="flat" cmpd="sng" algn="ctr">
              <a:noFill/>
              <a:prstDash val="solid"/>
            </a:ln>
            <a:effectLst/>
          </p:spPr>
          <p:txBody>
            <a:bodyPr rtlCol="0" anchor="ctr"/>
            <a:lstStyle/>
            <a:p>
              <a:endParaRPr lang="nl-NL" dirty="0"/>
            </a:p>
          </p:txBody>
        </p:sp>
        <p:pic>
          <p:nvPicPr>
            <p:cNvPr id="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727" y="2275436"/>
              <a:ext cx="804377" cy="5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Rechte verbindingslijn 47"/>
            <p:cNvCxnSpPr/>
            <p:nvPr/>
          </p:nvCxnSpPr>
          <p:spPr>
            <a:xfrm flipV="1">
              <a:off x="1073972" y="2728409"/>
              <a:ext cx="1464847" cy="1"/>
            </a:xfrm>
            <a:prstGeom prst="line">
              <a:avLst/>
            </a:prstGeom>
            <a:noFill/>
            <a:ln w="28575" cap="flat" cmpd="sng" algn="ctr">
              <a:solidFill>
                <a:sysClr val="windowText" lastClr="000000"/>
              </a:solidFill>
              <a:prstDash val="solid"/>
            </a:ln>
            <a:effectLst/>
          </p:spPr>
        </p:cxnSp>
        <p:sp>
          <p:nvSpPr>
            <p:cNvPr id="49" name="Stroomdiagram: Verbindingslijn 48"/>
            <p:cNvSpPr/>
            <p:nvPr/>
          </p:nvSpPr>
          <p:spPr>
            <a:xfrm>
              <a:off x="1759421" y="1911991"/>
              <a:ext cx="127994" cy="130221"/>
            </a:xfrm>
            <a:prstGeom prst="flowChartConnector">
              <a:avLst/>
            </a:prstGeom>
            <a:solidFill>
              <a:sysClr val="window" lastClr="FFFFFF"/>
            </a:solidFill>
            <a:ln w="9525" cap="flat" cmpd="sng" algn="ctr">
              <a:solidFill>
                <a:sysClr val="windowText" lastClr="000000"/>
              </a:solidFill>
              <a:prstDash val="solid"/>
            </a:ln>
            <a:effectLst/>
          </p:spPr>
          <p:txBody>
            <a:bodyPr rtlCol="0" anchor="ctr"/>
            <a:lstStyle/>
            <a:p>
              <a:endParaRPr lang="nl-NL" dirty="0"/>
            </a:p>
          </p:txBody>
        </p:sp>
        <p:cxnSp>
          <p:nvCxnSpPr>
            <p:cNvPr id="50" name="Rechte verbindingslijn 49"/>
            <p:cNvCxnSpPr/>
            <p:nvPr/>
          </p:nvCxnSpPr>
          <p:spPr>
            <a:xfrm>
              <a:off x="1314200" y="3154402"/>
              <a:ext cx="1002415" cy="0"/>
            </a:xfrm>
            <a:prstGeom prst="line">
              <a:avLst/>
            </a:prstGeom>
            <a:noFill/>
            <a:ln w="19050" cap="flat" cmpd="sng" algn="ctr">
              <a:solidFill>
                <a:sysClr val="windowText" lastClr="000000"/>
              </a:solidFill>
              <a:prstDash val="solid"/>
            </a:ln>
            <a:effectLst/>
          </p:spPr>
        </p:cxnSp>
        <p:cxnSp>
          <p:nvCxnSpPr>
            <p:cNvPr id="51" name="Rechte verbindingslijn 50"/>
            <p:cNvCxnSpPr/>
            <p:nvPr/>
          </p:nvCxnSpPr>
          <p:spPr>
            <a:xfrm>
              <a:off x="1326246" y="309307"/>
              <a:ext cx="1002415" cy="0"/>
            </a:xfrm>
            <a:prstGeom prst="line">
              <a:avLst/>
            </a:prstGeom>
            <a:noFill/>
            <a:ln w="19050" cap="flat" cmpd="sng" algn="ctr">
              <a:solidFill>
                <a:sysClr val="windowText" lastClr="000000"/>
              </a:solidFill>
              <a:prstDash val="solid"/>
            </a:ln>
            <a:effectLst/>
          </p:spPr>
        </p:cxnSp>
        <p:cxnSp>
          <p:nvCxnSpPr>
            <p:cNvPr id="52" name="Rechte verbindingslijn 51"/>
            <p:cNvCxnSpPr/>
            <p:nvPr/>
          </p:nvCxnSpPr>
          <p:spPr>
            <a:xfrm flipV="1">
              <a:off x="1091114" y="1041945"/>
              <a:ext cx="1464847" cy="1"/>
            </a:xfrm>
            <a:prstGeom prst="line">
              <a:avLst/>
            </a:prstGeom>
            <a:noFill/>
            <a:ln w="28575" cap="flat" cmpd="sng" algn="ctr">
              <a:solidFill>
                <a:sysClr val="windowText" lastClr="000000"/>
              </a:solidFill>
              <a:prstDash val="solid"/>
            </a:ln>
            <a:effectLst/>
          </p:spPr>
        </p:cxnSp>
        <p:cxnSp>
          <p:nvCxnSpPr>
            <p:cNvPr id="53" name="Rechte verbindingslijn 52"/>
            <p:cNvCxnSpPr/>
            <p:nvPr/>
          </p:nvCxnSpPr>
          <p:spPr>
            <a:xfrm flipH="1">
              <a:off x="390540" y="1041365"/>
              <a:ext cx="710189" cy="0"/>
            </a:xfrm>
            <a:prstGeom prst="line">
              <a:avLst/>
            </a:prstGeom>
            <a:noFill/>
            <a:ln w="12700" cap="flat" cmpd="sng" algn="ctr">
              <a:solidFill>
                <a:sysClr val="windowText" lastClr="000000"/>
              </a:solidFill>
              <a:prstDash val="sysDot"/>
            </a:ln>
            <a:effectLst/>
          </p:spPr>
        </p:cxnSp>
        <p:cxnSp>
          <p:nvCxnSpPr>
            <p:cNvPr id="54" name="Rechte verbindingslijn 53"/>
            <p:cNvCxnSpPr/>
            <p:nvPr/>
          </p:nvCxnSpPr>
          <p:spPr>
            <a:xfrm flipH="1" flipV="1">
              <a:off x="381430" y="598455"/>
              <a:ext cx="1" cy="442913"/>
            </a:xfrm>
            <a:prstGeom prst="line">
              <a:avLst/>
            </a:prstGeom>
            <a:noFill/>
            <a:ln w="12700" cap="flat" cmpd="sng" algn="ctr">
              <a:solidFill>
                <a:sysClr val="windowText" lastClr="000000"/>
              </a:solidFill>
              <a:prstDash val="sysDot"/>
            </a:ln>
            <a:effectLst/>
          </p:spPr>
        </p:cxnSp>
        <p:cxnSp>
          <p:nvCxnSpPr>
            <p:cNvPr id="55" name="Rechte verbindingslijn 54"/>
            <p:cNvCxnSpPr/>
            <p:nvPr/>
          </p:nvCxnSpPr>
          <p:spPr>
            <a:xfrm flipV="1">
              <a:off x="531912" y="598455"/>
              <a:ext cx="0" cy="442911"/>
            </a:xfrm>
            <a:prstGeom prst="line">
              <a:avLst/>
            </a:prstGeom>
            <a:noFill/>
            <a:ln w="12700" cap="flat" cmpd="sng" algn="ctr">
              <a:solidFill>
                <a:sysClr val="windowText" lastClr="000000"/>
              </a:solidFill>
              <a:prstDash val="sysDot"/>
            </a:ln>
            <a:effectLst/>
          </p:spPr>
        </p:cxnSp>
        <p:cxnSp>
          <p:nvCxnSpPr>
            <p:cNvPr id="56" name="Rechte verbindingslijn 55"/>
            <p:cNvCxnSpPr>
              <a:endCxn id="43" idx="0"/>
            </p:cNvCxnSpPr>
            <p:nvPr/>
          </p:nvCxnSpPr>
          <p:spPr>
            <a:xfrm flipV="1">
              <a:off x="709459" y="598455"/>
              <a:ext cx="4409" cy="422652"/>
            </a:xfrm>
            <a:prstGeom prst="line">
              <a:avLst/>
            </a:prstGeom>
            <a:noFill/>
            <a:ln w="12700" cap="flat" cmpd="sng" algn="ctr">
              <a:solidFill>
                <a:sysClr val="windowText" lastClr="000000"/>
              </a:solidFill>
              <a:prstDash val="sysDot"/>
            </a:ln>
            <a:effectLst/>
          </p:spPr>
        </p:cxnSp>
        <p:cxnSp>
          <p:nvCxnSpPr>
            <p:cNvPr id="57" name="Rechte verbindingslijn 56"/>
            <p:cNvCxnSpPr/>
            <p:nvPr/>
          </p:nvCxnSpPr>
          <p:spPr>
            <a:xfrm flipV="1">
              <a:off x="887007" y="598455"/>
              <a:ext cx="0" cy="442911"/>
            </a:xfrm>
            <a:prstGeom prst="line">
              <a:avLst/>
            </a:prstGeom>
            <a:noFill/>
            <a:ln w="12700" cap="flat" cmpd="sng" algn="ctr">
              <a:solidFill>
                <a:sysClr val="windowText" lastClr="000000"/>
              </a:solidFill>
              <a:prstDash val="sysDot"/>
            </a:ln>
            <a:effectLst/>
          </p:spPr>
        </p:cxnSp>
        <p:cxnSp>
          <p:nvCxnSpPr>
            <p:cNvPr id="58" name="Rechte verbindingslijn 57"/>
            <p:cNvCxnSpPr/>
            <p:nvPr/>
          </p:nvCxnSpPr>
          <p:spPr>
            <a:xfrm>
              <a:off x="2541263" y="1039825"/>
              <a:ext cx="710189" cy="0"/>
            </a:xfrm>
            <a:prstGeom prst="line">
              <a:avLst/>
            </a:prstGeom>
            <a:noFill/>
            <a:ln w="12700" cap="flat" cmpd="sng" algn="ctr">
              <a:solidFill>
                <a:sysClr val="windowText" lastClr="000000"/>
              </a:solidFill>
              <a:prstDash val="dash"/>
            </a:ln>
            <a:effectLst/>
          </p:spPr>
        </p:cxnSp>
        <p:cxnSp>
          <p:nvCxnSpPr>
            <p:cNvPr id="59" name="Rechte verbindingslijn 58"/>
            <p:cNvCxnSpPr/>
            <p:nvPr/>
          </p:nvCxnSpPr>
          <p:spPr>
            <a:xfrm flipV="1">
              <a:off x="3260562" y="598569"/>
              <a:ext cx="0" cy="441259"/>
            </a:xfrm>
            <a:prstGeom prst="line">
              <a:avLst/>
            </a:prstGeom>
            <a:noFill/>
            <a:ln w="12700" cap="flat" cmpd="sng" algn="ctr">
              <a:solidFill>
                <a:sysClr val="windowText" lastClr="000000"/>
              </a:solidFill>
              <a:prstDash val="dash"/>
            </a:ln>
            <a:effectLst/>
          </p:spPr>
        </p:cxnSp>
        <p:cxnSp>
          <p:nvCxnSpPr>
            <p:cNvPr id="60" name="Rechte verbindingslijn 59"/>
            <p:cNvCxnSpPr/>
            <p:nvPr/>
          </p:nvCxnSpPr>
          <p:spPr>
            <a:xfrm flipH="1" flipV="1">
              <a:off x="3110081" y="587581"/>
              <a:ext cx="2" cy="452246"/>
            </a:xfrm>
            <a:prstGeom prst="line">
              <a:avLst/>
            </a:prstGeom>
            <a:noFill/>
            <a:ln w="12700" cap="flat" cmpd="sng" algn="ctr">
              <a:solidFill>
                <a:sysClr val="windowText" lastClr="000000"/>
              </a:solidFill>
              <a:prstDash val="dash"/>
            </a:ln>
            <a:effectLst/>
          </p:spPr>
        </p:cxnSp>
        <p:cxnSp>
          <p:nvCxnSpPr>
            <p:cNvPr id="61" name="Rechte verbindingslijn 60"/>
            <p:cNvCxnSpPr>
              <a:endCxn id="45" idx="0"/>
            </p:cNvCxnSpPr>
            <p:nvPr/>
          </p:nvCxnSpPr>
          <p:spPr>
            <a:xfrm flipV="1">
              <a:off x="2932533" y="591308"/>
              <a:ext cx="676" cy="448518"/>
            </a:xfrm>
            <a:prstGeom prst="line">
              <a:avLst/>
            </a:prstGeom>
            <a:noFill/>
            <a:ln w="12700" cap="flat" cmpd="sng" algn="ctr">
              <a:solidFill>
                <a:sysClr val="windowText" lastClr="000000"/>
              </a:solidFill>
              <a:prstDash val="dash"/>
            </a:ln>
            <a:effectLst/>
          </p:spPr>
        </p:cxnSp>
        <p:cxnSp>
          <p:nvCxnSpPr>
            <p:cNvPr id="62" name="Rechte verbindingslijn 61"/>
            <p:cNvCxnSpPr/>
            <p:nvPr/>
          </p:nvCxnSpPr>
          <p:spPr>
            <a:xfrm flipV="1">
              <a:off x="2754986" y="587581"/>
              <a:ext cx="0" cy="452245"/>
            </a:xfrm>
            <a:prstGeom prst="line">
              <a:avLst/>
            </a:prstGeom>
            <a:noFill/>
            <a:ln w="12700" cap="flat" cmpd="sng" algn="ctr">
              <a:solidFill>
                <a:sysClr val="windowText" lastClr="000000"/>
              </a:solidFill>
              <a:prstDash val="dash"/>
            </a:ln>
            <a:effectLst/>
          </p:spPr>
        </p:cxnSp>
        <p:cxnSp>
          <p:nvCxnSpPr>
            <p:cNvPr id="63" name="Rechte verbindingslijn 62"/>
            <p:cNvCxnSpPr/>
            <p:nvPr/>
          </p:nvCxnSpPr>
          <p:spPr>
            <a:xfrm>
              <a:off x="2527092" y="2729336"/>
              <a:ext cx="710189" cy="0"/>
            </a:xfrm>
            <a:prstGeom prst="line">
              <a:avLst/>
            </a:prstGeom>
            <a:noFill/>
            <a:ln w="12700" cap="flat" cmpd="sng" algn="ctr">
              <a:solidFill>
                <a:sysClr val="windowText" lastClr="000000"/>
              </a:solidFill>
              <a:prstDash val="sysDot"/>
            </a:ln>
            <a:effectLst/>
          </p:spPr>
        </p:cxnSp>
        <p:cxnSp>
          <p:nvCxnSpPr>
            <p:cNvPr id="64" name="Rechte verbindingslijn 63"/>
            <p:cNvCxnSpPr/>
            <p:nvPr/>
          </p:nvCxnSpPr>
          <p:spPr>
            <a:xfrm flipV="1">
              <a:off x="3246393" y="2267991"/>
              <a:ext cx="5059" cy="461349"/>
            </a:xfrm>
            <a:prstGeom prst="line">
              <a:avLst/>
            </a:prstGeom>
            <a:noFill/>
            <a:ln w="12700" cap="flat" cmpd="sng" algn="ctr">
              <a:solidFill>
                <a:sysClr val="windowText" lastClr="000000"/>
              </a:solidFill>
              <a:prstDash val="sysDot"/>
            </a:ln>
            <a:effectLst/>
          </p:spPr>
        </p:cxnSp>
        <p:cxnSp>
          <p:nvCxnSpPr>
            <p:cNvPr id="65" name="Rechte verbindingslijn 64"/>
            <p:cNvCxnSpPr/>
            <p:nvPr/>
          </p:nvCxnSpPr>
          <p:spPr>
            <a:xfrm flipV="1">
              <a:off x="3095910" y="2278775"/>
              <a:ext cx="0" cy="450562"/>
            </a:xfrm>
            <a:prstGeom prst="line">
              <a:avLst/>
            </a:prstGeom>
            <a:noFill/>
            <a:ln w="12700" cap="flat" cmpd="sng" algn="ctr">
              <a:solidFill>
                <a:sysClr val="windowText" lastClr="000000"/>
              </a:solidFill>
              <a:prstDash val="sysDot"/>
            </a:ln>
            <a:effectLst/>
          </p:spPr>
        </p:cxnSp>
        <p:cxnSp>
          <p:nvCxnSpPr>
            <p:cNvPr id="66" name="Rechte verbindingslijn 65"/>
            <p:cNvCxnSpPr/>
            <p:nvPr/>
          </p:nvCxnSpPr>
          <p:spPr>
            <a:xfrm flipH="1" flipV="1">
              <a:off x="2896713" y="2267991"/>
              <a:ext cx="2064" cy="452974"/>
            </a:xfrm>
            <a:prstGeom prst="line">
              <a:avLst/>
            </a:prstGeom>
            <a:noFill/>
            <a:ln w="12700" cap="flat" cmpd="sng" algn="ctr">
              <a:solidFill>
                <a:sysClr val="windowText" lastClr="000000"/>
              </a:solidFill>
              <a:prstDash val="sysDot"/>
            </a:ln>
            <a:effectLst/>
          </p:spPr>
        </p:cxnSp>
        <p:cxnSp>
          <p:nvCxnSpPr>
            <p:cNvPr id="67" name="Rechte verbindingslijn 66"/>
            <p:cNvCxnSpPr/>
            <p:nvPr/>
          </p:nvCxnSpPr>
          <p:spPr>
            <a:xfrm flipV="1">
              <a:off x="2740815" y="2270270"/>
              <a:ext cx="0" cy="459067"/>
            </a:xfrm>
            <a:prstGeom prst="line">
              <a:avLst/>
            </a:prstGeom>
            <a:noFill/>
            <a:ln w="12700" cap="flat" cmpd="sng" algn="ctr">
              <a:solidFill>
                <a:sysClr val="windowText" lastClr="000000"/>
              </a:solidFill>
              <a:prstDash val="sysDot"/>
            </a:ln>
            <a:effectLst/>
          </p:spPr>
        </p:cxnSp>
        <p:cxnSp>
          <p:nvCxnSpPr>
            <p:cNvPr id="68" name="Rechte verbindingslijn 67"/>
            <p:cNvCxnSpPr/>
            <p:nvPr/>
          </p:nvCxnSpPr>
          <p:spPr>
            <a:xfrm flipH="1">
              <a:off x="358920" y="2731984"/>
              <a:ext cx="710189" cy="0"/>
            </a:xfrm>
            <a:prstGeom prst="line">
              <a:avLst/>
            </a:prstGeom>
            <a:noFill/>
            <a:ln w="12700" cap="flat" cmpd="sng" algn="ctr">
              <a:solidFill>
                <a:sysClr val="windowText" lastClr="000000"/>
              </a:solidFill>
              <a:prstDash val="dash"/>
            </a:ln>
            <a:effectLst/>
          </p:spPr>
        </p:cxnSp>
        <p:cxnSp>
          <p:nvCxnSpPr>
            <p:cNvPr id="69" name="Rechte verbindingslijn 68"/>
            <p:cNvCxnSpPr/>
            <p:nvPr/>
          </p:nvCxnSpPr>
          <p:spPr>
            <a:xfrm flipH="1" flipV="1">
              <a:off x="349809" y="2265900"/>
              <a:ext cx="1" cy="466086"/>
            </a:xfrm>
            <a:prstGeom prst="line">
              <a:avLst/>
            </a:prstGeom>
            <a:noFill/>
            <a:ln w="12700" cap="flat" cmpd="sng" algn="ctr">
              <a:solidFill>
                <a:sysClr val="windowText" lastClr="000000"/>
              </a:solidFill>
              <a:prstDash val="dash"/>
            </a:ln>
            <a:effectLst/>
          </p:spPr>
        </p:cxnSp>
        <p:cxnSp>
          <p:nvCxnSpPr>
            <p:cNvPr id="70" name="Rechte verbindingslijn 69"/>
            <p:cNvCxnSpPr/>
            <p:nvPr/>
          </p:nvCxnSpPr>
          <p:spPr>
            <a:xfrm flipV="1">
              <a:off x="500291" y="2278775"/>
              <a:ext cx="0" cy="453209"/>
            </a:xfrm>
            <a:prstGeom prst="line">
              <a:avLst/>
            </a:prstGeom>
            <a:noFill/>
            <a:ln w="12700" cap="flat" cmpd="sng" algn="ctr">
              <a:solidFill>
                <a:sysClr val="windowText" lastClr="000000"/>
              </a:solidFill>
              <a:prstDash val="dash"/>
            </a:ln>
            <a:effectLst/>
          </p:spPr>
        </p:cxnSp>
        <p:cxnSp>
          <p:nvCxnSpPr>
            <p:cNvPr id="71" name="Rechte verbindingslijn 70"/>
            <p:cNvCxnSpPr/>
            <p:nvPr/>
          </p:nvCxnSpPr>
          <p:spPr>
            <a:xfrm flipV="1">
              <a:off x="855385" y="2265900"/>
              <a:ext cx="0" cy="466084"/>
            </a:xfrm>
            <a:prstGeom prst="line">
              <a:avLst/>
            </a:prstGeom>
            <a:noFill/>
            <a:ln w="12700" cap="flat" cmpd="sng" algn="ctr">
              <a:solidFill>
                <a:sysClr val="windowText" lastClr="000000"/>
              </a:solidFill>
              <a:prstDash val="dash"/>
            </a:ln>
            <a:effectLst/>
          </p:spPr>
        </p:cxnSp>
        <p:grpSp>
          <p:nvGrpSpPr>
            <p:cNvPr id="72" name="Groep 71"/>
            <p:cNvGrpSpPr/>
            <p:nvPr/>
          </p:nvGrpSpPr>
          <p:grpSpPr>
            <a:xfrm>
              <a:off x="1679653" y="18822"/>
              <a:ext cx="242316" cy="277005"/>
              <a:chOff x="1679653" y="18822"/>
              <a:chExt cx="242316" cy="277005"/>
            </a:xfrm>
          </p:grpSpPr>
          <p:sp>
            <p:nvSpPr>
              <p:cNvPr id="188" name="PIJL-OMLAAG 187"/>
              <p:cNvSpPr/>
              <p:nvPr/>
            </p:nvSpPr>
            <p:spPr>
              <a:xfrm>
                <a:off x="1679653" y="43794"/>
                <a:ext cx="242316" cy="227057"/>
              </a:xfrm>
              <a:prstGeom prst="downArrow">
                <a:avLst/>
              </a:prstGeom>
              <a:solidFill>
                <a:sysClr val="window" lastClr="FFFFFF">
                  <a:lumMod val="50000"/>
                </a:sysClr>
              </a:solidFill>
              <a:ln w="9525" cap="flat" cmpd="sng" algn="ctr">
                <a:solidFill>
                  <a:sysClr val="windowText" lastClr="000000"/>
                </a:solidFill>
                <a:prstDash val="solid"/>
              </a:ln>
              <a:effectLst/>
            </p:spPr>
            <p:txBody>
              <a:bodyPr rtlCol="0" anchor="ctr"/>
              <a:lstStyle/>
              <a:p>
                <a:endParaRPr lang="nl-NL" dirty="0"/>
              </a:p>
            </p:txBody>
          </p:sp>
          <p:sp>
            <p:nvSpPr>
              <p:cNvPr id="189" name="Tekstvak 219"/>
              <p:cNvSpPr txBox="1"/>
              <p:nvPr/>
            </p:nvSpPr>
            <p:spPr>
              <a:xfrm>
                <a:off x="1679653" y="18822"/>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3</a:t>
                </a:r>
                <a:endParaRPr lang="nl-NL" sz="1200" dirty="0">
                  <a:effectLst/>
                  <a:latin typeface="Times New Roman"/>
                  <a:ea typeface="Times New Roman"/>
                </a:endParaRPr>
              </a:p>
            </p:txBody>
          </p:sp>
        </p:grpSp>
        <p:grpSp>
          <p:nvGrpSpPr>
            <p:cNvPr id="73" name="Groep 72"/>
            <p:cNvGrpSpPr/>
            <p:nvPr/>
          </p:nvGrpSpPr>
          <p:grpSpPr>
            <a:xfrm rot="10800000">
              <a:off x="1674788" y="3445081"/>
              <a:ext cx="263214" cy="277005"/>
              <a:chOff x="1674788" y="3445075"/>
              <a:chExt cx="263214" cy="277005"/>
            </a:xfrm>
          </p:grpSpPr>
          <p:sp>
            <p:nvSpPr>
              <p:cNvPr id="186" name="PIJL-OMLAAG 185"/>
              <p:cNvSpPr/>
              <p:nvPr/>
            </p:nvSpPr>
            <p:spPr>
              <a:xfrm>
                <a:off x="1674788" y="3470053"/>
                <a:ext cx="242316" cy="227057"/>
              </a:xfrm>
              <a:prstGeom prst="downArrow">
                <a:avLst/>
              </a:prstGeom>
              <a:solidFill>
                <a:sysClr val="window" lastClr="FFFFFF">
                  <a:lumMod val="50000"/>
                </a:sysClr>
              </a:solidFill>
              <a:ln w="9525" cap="flat" cmpd="sng" algn="ctr">
                <a:solidFill>
                  <a:sysClr val="windowText" lastClr="000000"/>
                </a:solidFill>
                <a:prstDash val="solid"/>
              </a:ln>
              <a:effectLst/>
            </p:spPr>
            <p:txBody>
              <a:bodyPr rtlCol="0" anchor="ctr"/>
              <a:lstStyle/>
              <a:p>
                <a:endParaRPr lang="nl-NL" dirty="0"/>
              </a:p>
            </p:txBody>
          </p:sp>
          <p:sp>
            <p:nvSpPr>
              <p:cNvPr id="187" name="Tekstvak 231"/>
              <p:cNvSpPr txBox="1"/>
              <p:nvPr/>
            </p:nvSpPr>
            <p:spPr>
              <a:xfrm rot="10800000">
                <a:off x="1676219" y="3445075"/>
                <a:ext cx="261783"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3</a:t>
                </a:r>
                <a:endParaRPr lang="nl-NL" sz="1200" dirty="0">
                  <a:effectLst/>
                  <a:latin typeface="Times New Roman"/>
                  <a:ea typeface="Times New Roman"/>
                </a:endParaRPr>
              </a:p>
            </p:txBody>
          </p:sp>
        </p:grpSp>
        <p:grpSp>
          <p:nvGrpSpPr>
            <p:cNvPr id="74" name="Groep 73"/>
            <p:cNvGrpSpPr/>
            <p:nvPr/>
          </p:nvGrpSpPr>
          <p:grpSpPr>
            <a:xfrm rot="5400000">
              <a:off x="3306557" y="2376852"/>
              <a:ext cx="277005" cy="255076"/>
              <a:chOff x="3310630" y="2380917"/>
              <a:chExt cx="277005" cy="255076"/>
            </a:xfrm>
          </p:grpSpPr>
          <p:sp>
            <p:nvSpPr>
              <p:cNvPr id="184" name="Tekstvak 132"/>
              <p:cNvSpPr txBox="1"/>
              <p:nvPr/>
            </p:nvSpPr>
            <p:spPr>
              <a:xfrm rot="16200000">
                <a:off x="3350421" y="2398779"/>
                <a:ext cx="197423" cy="277005"/>
              </a:xfrm>
              <a:prstGeom prst="rect">
                <a:avLst/>
              </a:prstGeom>
              <a:noFill/>
            </p:spPr>
            <p:txBody>
              <a:bodyPr wrap="none" rtlCol="0">
                <a:spAutoFit/>
              </a:bodyPr>
              <a:lstStyle/>
              <a:p>
                <a:pPr>
                  <a:spcAft>
                    <a:spcPts val="0"/>
                  </a:spcAft>
                </a:pPr>
                <a:r>
                  <a:rPr lang="nl-NL" sz="1200" kern="1200" dirty="0">
                    <a:solidFill>
                      <a:srgbClr val="000000"/>
                    </a:solidFill>
                    <a:effectLst/>
                    <a:latin typeface="Calibri"/>
                    <a:ea typeface="Times New Roman"/>
                    <a:cs typeface="Times New Roman"/>
                  </a:rPr>
                  <a:t>1</a:t>
                </a:r>
                <a:endParaRPr lang="nl-NL" sz="1200" dirty="0">
                  <a:effectLst/>
                  <a:latin typeface="Times New Roman"/>
                  <a:ea typeface="Times New Roman"/>
                </a:endParaRPr>
              </a:p>
            </p:txBody>
          </p:sp>
          <p:sp>
            <p:nvSpPr>
              <p:cNvPr id="185" name="PIJL-OMLAAG 184"/>
              <p:cNvSpPr/>
              <p:nvPr/>
            </p:nvSpPr>
            <p:spPr>
              <a:xfrm>
                <a:off x="3327971" y="2380917"/>
                <a:ext cx="242316" cy="227057"/>
              </a:xfrm>
              <a:prstGeom prst="downArrow">
                <a:avLst/>
              </a:prstGeom>
              <a:noFill/>
              <a:ln w="9525" cap="flat" cmpd="sng" algn="ctr">
                <a:solidFill>
                  <a:sysClr val="windowText" lastClr="000000"/>
                </a:solidFill>
                <a:prstDash val="solid"/>
              </a:ln>
              <a:effectLst/>
            </p:spPr>
            <p:txBody>
              <a:bodyPr rtlCol="0" anchor="ctr"/>
              <a:lstStyle/>
              <a:p>
                <a:endParaRPr lang="nl-NL" dirty="0"/>
              </a:p>
            </p:txBody>
          </p:sp>
        </p:grpSp>
        <p:grpSp>
          <p:nvGrpSpPr>
            <p:cNvPr id="75" name="Groep 74"/>
            <p:cNvGrpSpPr/>
            <p:nvPr/>
          </p:nvGrpSpPr>
          <p:grpSpPr>
            <a:xfrm rot="16200000">
              <a:off x="-11972" y="2394949"/>
              <a:ext cx="285542" cy="261601"/>
              <a:chOff x="-11164" y="2394141"/>
              <a:chExt cx="285542" cy="261601"/>
            </a:xfrm>
          </p:grpSpPr>
          <p:sp>
            <p:nvSpPr>
              <p:cNvPr id="182" name="Gelijkbenige driehoek 181"/>
              <p:cNvSpPr/>
              <p:nvPr/>
            </p:nvSpPr>
            <p:spPr>
              <a:xfrm rot="10800000">
                <a:off x="-11164" y="2444810"/>
                <a:ext cx="285542" cy="210932"/>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183" name="Tekstvak 177"/>
              <p:cNvSpPr txBox="1"/>
              <p:nvPr/>
            </p:nvSpPr>
            <p:spPr>
              <a:xfrm rot="5400000">
                <a:off x="32892" y="2354350"/>
                <a:ext cx="197423" cy="277005"/>
              </a:xfrm>
              <a:prstGeom prst="rect">
                <a:avLst/>
              </a:prstGeom>
              <a:noFill/>
            </p:spPr>
            <p:txBody>
              <a:bodyPr wrap="none" rtlCol="0">
                <a:spAutoFit/>
              </a:bodyPr>
              <a:lstStyle/>
              <a:p>
                <a:pPr>
                  <a:spcAft>
                    <a:spcPts val="0"/>
                  </a:spcAft>
                </a:pPr>
                <a:r>
                  <a:rPr lang="nl-NL" sz="1200" kern="1200" dirty="0">
                    <a:solidFill>
                      <a:srgbClr val="000000"/>
                    </a:solidFill>
                    <a:effectLst/>
                    <a:latin typeface="Calibri"/>
                    <a:ea typeface="Times New Roman"/>
                    <a:cs typeface="Times New Roman"/>
                  </a:rPr>
                  <a:t>2</a:t>
                </a:r>
                <a:endParaRPr lang="nl-NL" sz="1200" dirty="0">
                  <a:effectLst/>
                  <a:latin typeface="Times New Roman"/>
                  <a:ea typeface="Times New Roman"/>
                </a:endParaRPr>
              </a:p>
            </p:txBody>
          </p:sp>
        </p:grpSp>
        <p:grpSp>
          <p:nvGrpSpPr>
            <p:cNvPr id="76" name="Groep 75"/>
            <p:cNvGrpSpPr/>
            <p:nvPr/>
          </p:nvGrpSpPr>
          <p:grpSpPr>
            <a:xfrm>
              <a:off x="1198854" y="12481"/>
              <a:ext cx="285542" cy="277005"/>
              <a:chOff x="1198854" y="12481"/>
              <a:chExt cx="285542" cy="277005"/>
            </a:xfrm>
          </p:grpSpPr>
          <p:sp>
            <p:nvSpPr>
              <p:cNvPr id="180" name="Gelijkbenige driehoek 179"/>
              <p:cNvSpPr/>
              <p:nvPr/>
            </p:nvSpPr>
            <p:spPr>
              <a:xfrm rot="10800000">
                <a:off x="1198854" y="48417"/>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81" name="Tekstvak 183"/>
              <p:cNvSpPr txBox="1"/>
              <p:nvPr/>
            </p:nvSpPr>
            <p:spPr>
              <a:xfrm>
                <a:off x="1221182" y="12481"/>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77" name="Groep 76"/>
            <p:cNvGrpSpPr/>
            <p:nvPr/>
          </p:nvGrpSpPr>
          <p:grpSpPr>
            <a:xfrm>
              <a:off x="2160269" y="0"/>
              <a:ext cx="285542" cy="277005"/>
              <a:chOff x="2160269" y="0"/>
              <a:chExt cx="285542" cy="277005"/>
            </a:xfrm>
          </p:grpSpPr>
          <p:sp>
            <p:nvSpPr>
              <p:cNvPr id="178" name="Gelijkbenige driehoek 177"/>
              <p:cNvSpPr/>
              <p:nvPr/>
            </p:nvSpPr>
            <p:spPr>
              <a:xfrm rot="10800000">
                <a:off x="2160269" y="35936"/>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79" name="Tekstvak 186"/>
              <p:cNvSpPr txBox="1"/>
              <p:nvPr/>
            </p:nvSpPr>
            <p:spPr>
              <a:xfrm>
                <a:off x="2182597" y="0"/>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78" name="Groep 77"/>
            <p:cNvGrpSpPr/>
            <p:nvPr/>
          </p:nvGrpSpPr>
          <p:grpSpPr>
            <a:xfrm>
              <a:off x="1221182" y="1239128"/>
              <a:ext cx="285542" cy="277005"/>
              <a:chOff x="1221182" y="1239128"/>
              <a:chExt cx="285542" cy="277005"/>
            </a:xfrm>
          </p:grpSpPr>
          <p:sp>
            <p:nvSpPr>
              <p:cNvPr id="176" name="Gelijkbenige driehoek 175"/>
              <p:cNvSpPr/>
              <p:nvPr/>
            </p:nvSpPr>
            <p:spPr>
              <a:xfrm rot="10800000">
                <a:off x="1221182" y="1275064"/>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77" name="Tekstvak 193"/>
              <p:cNvSpPr txBox="1"/>
              <p:nvPr/>
            </p:nvSpPr>
            <p:spPr>
              <a:xfrm>
                <a:off x="1243510" y="1239128"/>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79" name="Groep 78"/>
            <p:cNvGrpSpPr/>
            <p:nvPr/>
          </p:nvGrpSpPr>
          <p:grpSpPr>
            <a:xfrm>
              <a:off x="2173844" y="1261178"/>
              <a:ext cx="285542" cy="277005"/>
              <a:chOff x="2173844" y="1261178"/>
              <a:chExt cx="285542" cy="277005"/>
            </a:xfrm>
          </p:grpSpPr>
          <p:sp>
            <p:nvSpPr>
              <p:cNvPr id="174" name="Gelijkbenige driehoek 173"/>
              <p:cNvSpPr/>
              <p:nvPr/>
            </p:nvSpPr>
            <p:spPr>
              <a:xfrm rot="10800000">
                <a:off x="2173844" y="1297114"/>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75" name="Tekstvak 198"/>
              <p:cNvSpPr txBox="1"/>
              <p:nvPr/>
            </p:nvSpPr>
            <p:spPr>
              <a:xfrm>
                <a:off x="2196172" y="1261178"/>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80" name="Groep 79"/>
            <p:cNvGrpSpPr/>
            <p:nvPr/>
          </p:nvGrpSpPr>
          <p:grpSpPr>
            <a:xfrm rot="5400000" flipH="1">
              <a:off x="1878274" y="1871637"/>
              <a:ext cx="285542" cy="210932"/>
              <a:chOff x="1905346" y="1898709"/>
              <a:chExt cx="285542" cy="210932"/>
            </a:xfrm>
          </p:grpSpPr>
          <p:sp>
            <p:nvSpPr>
              <p:cNvPr id="172" name="Gelijkbenige driehoek 171"/>
              <p:cNvSpPr/>
              <p:nvPr/>
            </p:nvSpPr>
            <p:spPr>
              <a:xfrm rot="10800000">
                <a:off x="1905346" y="1898709"/>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73" name="Tekstvak 251"/>
              <p:cNvSpPr txBox="1"/>
              <p:nvPr/>
            </p:nvSpPr>
            <p:spPr>
              <a:xfrm rot="5400000">
                <a:off x="1949403" y="1870560"/>
                <a:ext cx="197423" cy="277005"/>
              </a:xfrm>
              <a:prstGeom prst="rect">
                <a:avLst/>
              </a:prstGeom>
              <a:noFill/>
            </p:spPr>
            <p:txBody>
              <a:bodyPr wrap="none" rtlCol="0">
                <a:spAutoFit/>
              </a:bodyPr>
              <a:lstStyle/>
              <a:p>
                <a:pPr>
                  <a:spcAft>
                    <a:spcPts val="0"/>
                  </a:spcAft>
                </a:pPr>
                <a:r>
                  <a:rPr lang="nl-NL" sz="1200" kern="1200" dirty="0">
                    <a:solidFill>
                      <a:srgbClr val="FFFFFF"/>
                    </a:solidFill>
                    <a:effectLst/>
                    <a:latin typeface="Calibri"/>
                    <a:ea typeface="Times New Roman"/>
                    <a:cs typeface="Times New Roman"/>
                  </a:rPr>
                  <a:t>4</a:t>
                </a:r>
                <a:endParaRPr lang="nl-NL" sz="1200" dirty="0">
                  <a:effectLst/>
                  <a:latin typeface="Times New Roman"/>
                  <a:ea typeface="Times New Roman"/>
                </a:endParaRPr>
              </a:p>
            </p:txBody>
          </p:sp>
        </p:grpSp>
        <p:cxnSp>
          <p:nvCxnSpPr>
            <p:cNvPr id="81" name="Rechte verbindingslijn 80"/>
            <p:cNvCxnSpPr/>
            <p:nvPr/>
          </p:nvCxnSpPr>
          <p:spPr>
            <a:xfrm flipV="1">
              <a:off x="387908" y="320342"/>
              <a:ext cx="0" cy="270967"/>
            </a:xfrm>
            <a:prstGeom prst="line">
              <a:avLst/>
            </a:prstGeom>
            <a:noFill/>
            <a:ln w="19050" cap="flat" cmpd="sng" algn="ctr">
              <a:solidFill>
                <a:sysClr val="windowText" lastClr="000000"/>
              </a:solidFill>
              <a:prstDash val="dash"/>
            </a:ln>
            <a:effectLst/>
          </p:spPr>
        </p:cxnSp>
        <p:cxnSp>
          <p:nvCxnSpPr>
            <p:cNvPr id="82" name="Rechte verbindingslijn 81"/>
            <p:cNvCxnSpPr/>
            <p:nvPr/>
          </p:nvCxnSpPr>
          <p:spPr>
            <a:xfrm flipV="1">
              <a:off x="538389" y="321033"/>
              <a:ext cx="0" cy="270276"/>
            </a:xfrm>
            <a:prstGeom prst="line">
              <a:avLst/>
            </a:prstGeom>
            <a:noFill/>
            <a:ln w="19050" cap="flat" cmpd="sng" algn="ctr">
              <a:solidFill>
                <a:sysClr val="windowText" lastClr="000000"/>
              </a:solidFill>
              <a:prstDash val="dash"/>
            </a:ln>
            <a:effectLst/>
          </p:spPr>
        </p:cxnSp>
        <p:cxnSp>
          <p:nvCxnSpPr>
            <p:cNvPr id="83" name="Rechte verbindingslijn 82"/>
            <p:cNvCxnSpPr/>
            <p:nvPr/>
          </p:nvCxnSpPr>
          <p:spPr>
            <a:xfrm flipV="1">
              <a:off x="715086" y="356033"/>
              <a:ext cx="0" cy="231548"/>
            </a:xfrm>
            <a:prstGeom prst="line">
              <a:avLst/>
            </a:prstGeom>
            <a:noFill/>
            <a:ln w="19050" cap="flat" cmpd="sng" algn="ctr">
              <a:solidFill>
                <a:sysClr val="windowText" lastClr="000000"/>
              </a:solidFill>
              <a:prstDash val="solid"/>
            </a:ln>
            <a:effectLst/>
          </p:spPr>
        </p:cxnSp>
        <p:cxnSp>
          <p:nvCxnSpPr>
            <p:cNvPr id="84" name="Rechte verbindingslijn 83"/>
            <p:cNvCxnSpPr/>
            <p:nvPr/>
          </p:nvCxnSpPr>
          <p:spPr>
            <a:xfrm flipV="1">
              <a:off x="887006" y="369897"/>
              <a:ext cx="1" cy="228672"/>
            </a:xfrm>
            <a:prstGeom prst="line">
              <a:avLst/>
            </a:prstGeom>
            <a:noFill/>
            <a:ln w="19050" cap="flat" cmpd="sng" algn="ctr">
              <a:solidFill>
                <a:sysClr val="windowText" lastClr="000000"/>
              </a:solidFill>
              <a:prstDash val="solid"/>
            </a:ln>
            <a:effectLst/>
          </p:spPr>
        </p:cxnSp>
        <p:sp>
          <p:nvSpPr>
            <p:cNvPr id="85" name="Rechthoek 84"/>
            <p:cNvSpPr/>
            <p:nvPr/>
          </p:nvSpPr>
          <p:spPr>
            <a:xfrm>
              <a:off x="320864" y="295821"/>
              <a:ext cx="276038" cy="295487"/>
            </a:xfrm>
            <a:prstGeom prst="rect">
              <a:avLst/>
            </a:prstGeom>
            <a:noFill/>
            <a:ln w="6350" cap="flat" cmpd="sng" algn="ctr">
              <a:solidFill>
                <a:srgbClr val="4F81BD">
                  <a:shade val="50000"/>
                </a:srgbClr>
              </a:solidFill>
              <a:prstDash val="solid"/>
            </a:ln>
            <a:effectLst/>
          </p:spPr>
          <p:txBody>
            <a:bodyPr rtlCol="0" anchor="ctr"/>
            <a:lstStyle/>
            <a:p>
              <a:endParaRPr lang="nl-NL" dirty="0"/>
            </a:p>
          </p:txBody>
        </p:sp>
        <p:cxnSp>
          <p:nvCxnSpPr>
            <p:cNvPr id="86" name="Rechte verbindingslijn 85"/>
            <p:cNvCxnSpPr/>
            <p:nvPr/>
          </p:nvCxnSpPr>
          <p:spPr>
            <a:xfrm flipV="1">
              <a:off x="2740815" y="2003121"/>
              <a:ext cx="0" cy="259343"/>
            </a:xfrm>
            <a:prstGeom prst="line">
              <a:avLst/>
            </a:prstGeom>
            <a:noFill/>
            <a:ln w="19050" cap="flat" cmpd="sng" algn="ctr">
              <a:solidFill>
                <a:sysClr val="windowText" lastClr="000000"/>
              </a:solidFill>
              <a:prstDash val="dash"/>
            </a:ln>
            <a:effectLst/>
          </p:spPr>
        </p:cxnSp>
        <p:cxnSp>
          <p:nvCxnSpPr>
            <p:cNvPr id="87" name="Rechte verbindingslijn 86"/>
            <p:cNvCxnSpPr/>
            <p:nvPr/>
          </p:nvCxnSpPr>
          <p:spPr>
            <a:xfrm flipV="1">
              <a:off x="2895103" y="2003121"/>
              <a:ext cx="3674" cy="259343"/>
            </a:xfrm>
            <a:prstGeom prst="line">
              <a:avLst/>
            </a:prstGeom>
            <a:noFill/>
            <a:ln w="19050" cap="flat" cmpd="sng" algn="ctr">
              <a:solidFill>
                <a:sysClr val="windowText" lastClr="000000"/>
              </a:solidFill>
              <a:prstDash val="dash"/>
            </a:ln>
            <a:effectLst/>
          </p:spPr>
        </p:cxnSp>
        <p:cxnSp>
          <p:nvCxnSpPr>
            <p:cNvPr id="88" name="Rechte verbindingslijn 87"/>
            <p:cNvCxnSpPr/>
            <p:nvPr/>
          </p:nvCxnSpPr>
          <p:spPr>
            <a:xfrm flipV="1">
              <a:off x="3095910" y="2044412"/>
              <a:ext cx="146" cy="211356"/>
            </a:xfrm>
            <a:prstGeom prst="line">
              <a:avLst/>
            </a:prstGeom>
            <a:noFill/>
            <a:ln w="19050" cap="flat" cmpd="sng" algn="ctr">
              <a:solidFill>
                <a:sysClr val="windowText" lastClr="000000"/>
              </a:solidFill>
              <a:prstDash val="solid"/>
            </a:ln>
            <a:effectLst/>
          </p:spPr>
        </p:cxnSp>
        <p:cxnSp>
          <p:nvCxnSpPr>
            <p:cNvPr id="89" name="Rechte verbindingslijn 88"/>
            <p:cNvCxnSpPr/>
            <p:nvPr/>
          </p:nvCxnSpPr>
          <p:spPr>
            <a:xfrm flipV="1">
              <a:off x="3250198" y="2058254"/>
              <a:ext cx="0" cy="204209"/>
            </a:xfrm>
            <a:prstGeom prst="line">
              <a:avLst/>
            </a:prstGeom>
            <a:noFill/>
            <a:ln w="19050" cap="flat" cmpd="sng" algn="ctr">
              <a:solidFill>
                <a:sysClr val="windowText" lastClr="000000"/>
              </a:solidFill>
              <a:prstDash val="solid"/>
            </a:ln>
            <a:effectLst/>
          </p:spPr>
        </p:cxnSp>
        <p:sp>
          <p:nvSpPr>
            <p:cNvPr id="90" name="Rechthoek 89"/>
            <p:cNvSpPr/>
            <p:nvPr/>
          </p:nvSpPr>
          <p:spPr>
            <a:xfrm>
              <a:off x="2527093" y="1951318"/>
              <a:ext cx="480848" cy="321270"/>
            </a:xfrm>
            <a:prstGeom prst="rect">
              <a:avLst/>
            </a:prstGeom>
            <a:noFill/>
            <a:ln w="6350" cap="flat" cmpd="sng" algn="ctr">
              <a:solidFill>
                <a:srgbClr val="4F81BD">
                  <a:shade val="50000"/>
                </a:srgbClr>
              </a:solidFill>
              <a:prstDash val="solid"/>
            </a:ln>
            <a:effectLst/>
          </p:spPr>
          <p:txBody>
            <a:bodyPr rtlCol="0" anchor="ctr"/>
            <a:lstStyle/>
            <a:p>
              <a:endParaRPr lang="nl-NL" dirty="0"/>
            </a:p>
          </p:txBody>
        </p:sp>
        <p:cxnSp>
          <p:nvCxnSpPr>
            <p:cNvPr id="91" name="Rechte verbindingslijn 90"/>
            <p:cNvCxnSpPr/>
            <p:nvPr/>
          </p:nvCxnSpPr>
          <p:spPr>
            <a:xfrm flipV="1">
              <a:off x="673046" y="2254881"/>
              <a:ext cx="0" cy="466084"/>
            </a:xfrm>
            <a:prstGeom prst="line">
              <a:avLst/>
            </a:prstGeom>
            <a:noFill/>
            <a:ln w="12700" cap="flat" cmpd="sng" algn="ctr">
              <a:solidFill>
                <a:sysClr val="windowText" lastClr="000000"/>
              </a:solidFill>
              <a:prstDash val="dash"/>
            </a:ln>
            <a:effectLst/>
          </p:spPr>
        </p:cxnSp>
        <p:cxnSp>
          <p:nvCxnSpPr>
            <p:cNvPr id="92" name="Rechte verbindingslijn 91"/>
            <p:cNvCxnSpPr/>
            <p:nvPr/>
          </p:nvCxnSpPr>
          <p:spPr>
            <a:xfrm flipH="1" flipV="1">
              <a:off x="349809" y="2027649"/>
              <a:ext cx="1" cy="227232"/>
            </a:xfrm>
            <a:prstGeom prst="line">
              <a:avLst/>
            </a:prstGeom>
            <a:noFill/>
            <a:ln w="19050" cap="flat" cmpd="sng" algn="ctr">
              <a:solidFill>
                <a:sysClr val="windowText" lastClr="000000"/>
              </a:solidFill>
              <a:prstDash val="dash"/>
            </a:ln>
            <a:effectLst/>
          </p:spPr>
        </p:cxnSp>
        <p:cxnSp>
          <p:nvCxnSpPr>
            <p:cNvPr id="93" name="Rechte verbindingslijn 92"/>
            <p:cNvCxnSpPr/>
            <p:nvPr/>
          </p:nvCxnSpPr>
          <p:spPr>
            <a:xfrm flipV="1">
              <a:off x="500291" y="2027649"/>
              <a:ext cx="0" cy="227233"/>
            </a:xfrm>
            <a:prstGeom prst="line">
              <a:avLst/>
            </a:prstGeom>
            <a:noFill/>
            <a:ln w="19050" cap="flat" cmpd="sng" algn="ctr">
              <a:solidFill>
                <a:sysClr val="windowText" lastClr="000000"/>
              </a:solidFill>
              <a:prstDash val="dash"/>
            </a:ln>
            <a:effectLst/>
          </p:spPr>
        </p:cxnSp>
        <p:cxnSp>
          <p:nvCxnSpPr>
            <p:cNvPr id="94" name="Rechte verbindingslijn 93"/>
            <p:cNvCxnSpPr/>
            <p:nvPr/>
          </p:nvCxnSpPr>
          <p:spPr>
            <a:xfrm flipV="1">
              <a:off x="665857" y="2042212"/>
              <a:ext cx="0" cy="207880"/>
            </a:xfrm>
            <a:prstGeom prst="line">
              <a:avLst/>
            </a:prstGeom>
            <a:noFill/>
            <a:ln w="19050" cap="flat" cmpd="sng" algn="ctr">
              <a:solidFill>
                <a:sysClr val="windowText" lastClr="000000"/>
              </a:solidFill>
              <a:prstDash val="solid"/>
            </a:ln>
            <a:effectLst/>
          </p:spPr>
        </p:cxnSp>
        <p:cxnSp>
          <p:nvCxnSpPr>
            <p:cNvPr id="95" name="Rechte verbindingslijn 94"/>
            <p:cNvCxnSpPr/>
            <p:nvPr/>
          </p:nvCxnSpPr>
          <p:spPr>
            <a:xfrm flipV="1">
              <a:off x="855385" y="2027649"/>
              <a:ext cx="0" cy="233098"/>
            </a:xfrm>
            <a:prstGeom prst="line">
              <a:avLst/>
            </a:prstGeom>
            <a:noFill/>
            <a:ln w="19050" cap="flat" cmpd="sng" algn="ctr">
              <a:solidFill>
                <a:sysClr val="windowText" lastClr="000000"/>
              </a:solidFill>
              <a:prstDash val="solid"/>
            </a:ln>
            <a:effectLst/>
          </p:spPr>
        </p:cxnSp>
        <p:sp>
          <p:nvSpPr>
            <p:cNvPr id="96" name="Rechthoek 95"/>
            <p:cNvSpPr/>
            <p:nvPr/>
          </p:nvSpPr>
          <p:spPr>
            <a:xfrm>
              <a:off x="275011" y="1960281"/>
              <a:ext cx="321892" cy="289811"/>
            </a:xfrm>
            <a:prstGeom prst="rect">
              <a:avLst/>
            </a:prstGeom>
            <a:noFill/>
            <a:ln w="6350" cap="flat" cmpd="sng" algn="ctr">
              <a:solidFill>
                <a:sysClr val="windowText" lastClr="000000"/>
              </a:solidFill>
              <a:prstDash val="solid"/>
            </a:ln>
            <a:effectLst/>
          </p:spPr>
          <p:txBody>
            <a:bodyPr rtlCol="0" anchor="ctr"/>
            <a:lstStyle/>
            <a:p>
              <a:endParaRPr lang="nl-NL" dirty="0"/>
            </a:p>
          </p:txBody>
        </p:sp>
        <p:grpSp>
          <p:nvGrpSpPr>
            <p:cNvPr id="97" name="Groep 96"/>
            <p:cNvGrpSpPr/>
            <p:nvPr/>
          </p:nvGrpSpPr>
          <p:grpSpPr>
            <a:xfrm rot="16200000">
              <a:off x="-9028" y="2005204"/>
              <a:ext cx="285542" cy="261601"/>
              <a:chOff x="-8220" y="2004396"/>
              <a:chExt cx="285542" cy="261601"/>
            </a:xfrm>
          </p:grpSpPr>
          <p:sp>
            <p:nvSpPr>
              <p:cNvPr id="170" name="Gelijkbenige driehoek 169"/>
              <p:cNvSpPr/>
              <p:nvPr/>
            </p:nvSpPr>
            <p:spPr>
              <a:xfrm rot="10800000">
                <a:off x="-8220" y="2055065"/>
                <a:ext cx="285542" cy="210932"/>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171" name="Tekstvak 196"/>
              <p:cNvSpPr txBox="1"/>
              <p:nvPr/>
            </p:nvSpPr>
            <p:spPr>
              <a:xfrm rot="5400000">
                <a:off x="35836" y="1964605"/>
                <a:ext cx="197423" cy="277005"/>
              </a:xfrm>
              <a:prstGeom prst="rect">
                <a:avLst/>
              </a:prstGeom>
              <a:noFill/>
            </p:spPr>
            <p:txBody>
              <a:bodyPr wrap="none" rtlCol="0">
                <a:spAutoFit/>
              </a:bodyPr>
              <a:lstStyle/>
              <a:p>
                <a:pPr>
                  <a:spcAft>
                    <a:spcPts val="0"/>
                  </a:spcAft>
                </a:pPr>
                <a:r>
                  <a:rPr lang="nl-NL" sz="1200" kern="1200" dirty="0">
                    <a:solidFill>
                      <a:srgbClr val="000000"/>
                    </a:solidFill>
                    <a:effectLst/>
                    <a:latin typeface="Calibri"/>
                    <a:ea typeface="Times New Roman"/>
                    <a:cs typeface="Times New Roman"/>
                  </a:rPr>
                  <a:t>2</a:t>
                </a:r>
                <a:endParaRPr lang="nl-NL" sz="1200" dirty="0">
                  <a:effectLst/>
                  <a:latin typeface="Times New Roman"/>
                  <a:ea typeface="Times New Roman"/>
                </a:endParaRPr>
              </a:p>
            </p:txBody>
          </p:sp>
        </p:grpSp>
        <p:sp>
          <p:nvSpPr>
            <p:cNvPr id="98" name="Ovaal 97"/>
            <p:cNvSpPr/>
            <p:nvPr/>
          </p:nvSpPr>
          <p:spPr>
            <a:xfrm>
              <a:off x="825570" y="1999109"/>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99" name="Ovaal 98"/>
            <p:cNvSpPr/>
            <p:nvPr/>
          </p:nvSpPr>
          <p:spPr>
            <a:xfrm>
              <a:off x="651631" y="1995358"/>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0" name="Ovaal 99"/>
            <p:cNvSpPr/>
            <p:nvPr/>
          </p:nvSpPr>
          <p:spPr>
            <a:xfrm>
              <a:off x="477431" y="200512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1" name="Ovaal 100"/>
            <p:cNvSpPr/>
            <p:nvPr/>
          </p:nvSpPr>
          <p:spPr>
            <a:xfrm>
              <a:off x="325735" y="2003121"/>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2" name="Ovaal 101"/>
            <p:cNvSpPr/>
            <p:nvPr/>
          </p:nvSpPr>
          <p:spPr>
            <a:xfrm>
              <a:off x="2291827" y="286447"/>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3" name="Ovaal 102"/>
            <p:cNvSpPr/>
            <p:nvPr/>
          </p:nvSpPr>
          <p:spPr>
            <a:xfrm>
              <a:off x="1321729" y="29108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4" name="Ovaal 103"/>
            <p:cNvSpPr/>
            <p:nvPr/>
          </p:nvSpPr>
          <p:spPr>
            <a:xfrm>
              <a:off x="2303040" y="1532407"/>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5" name="Ovaal 104"/>
            <p:cNvSpPr/>
            <p:nvPr/>
          </p:nvSpPr>
          <p:spPr>
            <a:xfrm>
              <a:off x="1341093" y="1532407"/>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6" name="Ovaal 105"/>
            <p:cNvSpPr/>
            <p:nvPr/>
          </p:nvSpPr>
          <p:spPr>
            <a:xfrm>
              <a:off x="1299182" y="3131542"/>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07" name="Ovaal 106"/>
            <p:cNvSpPr/>
            <p:nvPr/>
          </p:nvSpPr>
          <p:spPr>
            <a:xfrm>
              <a:off x="2286739" y="3128481"/>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grpSp>
          <p:nvGrpSpPr>
            <p:cNvPr id="108" name="Groep 107"/>
            <p:cNvGrpSpPr/>
            <p:nvPr/>
          </p:nvGrpSpPr>
          <p:grpSpPr>
            <a:xfrm>
              <a:off x="1175180" y="2854543"/>
              <a:ext cx="285542" cy="277005"/>
              <a:chOff x="1175180" y="2854543"/>
              <a:chExt cx="285542" cy="277005"/>
            </a:xfrm>
          </p:grpSpPr>
          <p:sp>
            <p:nvSpPr>
              <p:cNvPr id="168" name="Gelijkbenige driehoek 167"/>
              <p:cNvSpPr/>
              <p:nvPr/>
            </p:nvSpPr>
            <p:spPr>
              <a:xfrm rot="10800000">
                <a:off x="1175180" y="2890479"/>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69" name="Tekstvak 263"/>
              <p:cNvSpPr txBox="1"/>
              <p:nvPr/>
            </p:nvSpPr>
            <p:spPr>
              <a:xfrm>
                <a:off x="1197508" y="2854543"/>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109" name="Groep 108"/>
            <p:cNvGrpSpPr/>
            <p:nvPr/>
          </p:nvGrpSpPr>
          <p:grpSpPr>
            <a:xfrm>
              <a:off x="2166034" y="2854543"/>
              <a:ext cx="285542" cy="277005"/>
              <a:chOff x="2166034" y="2854543"/>
              <a:chExt cx="285542" cy="277005"/>
            </a:xfrm>
          </p:grpSpPr>
          <p:sp>
            <p:nvSpPr>
              <p:cNvPr id="166" name="Gelijkbenige driehoek 165"/>
              <p:cNvSpPr/>
              <p:nvPr/>
            </p:nvSpPr>
            <p:spPr>
              <a:xfrm rot="10800000">
                <a:off x="2166034" y="2890479"/>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67" name="Tekstvak 266"/>
              <p:cNvSpPr txBox="1"/>
              <p:nvPr/>
            </p:nvSpPr>
            <p:spPr>
              <a:xfrm>
                <a:off x="2188362" y="2854543"/>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sp>
          <p:nvSpPr>
            <p:cNvPr id="110" name="Ovaal 109"/>
            <p:cNvSpPr/>
            <p:nvPr/>
          </p:nvSpPr>
          <p:spPr>
            <a:xfrm>
              <a:off x="843571" y="33304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11" name="Ovaal 110"/>
            <p:cNvSpPr/>
            <p:nvPr/>
          </p:nvSpPr>
          <p:spPr>
            <a:xfrm>
              <a:off x="509052" y="333173"/>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12" name="Ovaal 111"/>
            <p:cNvSpPr/>
            <p:nvPr/>
          </p:nvSpPr>
          <p:spPr>
            <a:xfrm>
              <a:off x="365048" y="33216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13" name="Ovaal 112"/>
            <p:cNvSpPr/>
            <p:nvPr/>
          </p:nvSpPr>
          <p:spPr>
            <a:xfrm>
              <a:off x="679523" y="33079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grpSp>
          <p:nvGrpSpPr>
            <p:cNvPr id="114" name="Groep 113"/>
            <p:cNvGrpSpPr/>
            <p:nvPr/>
          </p:nvGrpSpPr>
          <p:grpSpPr>
            <a:xfrm rot="16200000">
              <a:off x="12556" y="374607"/>
              <a:ext cx="285542" cy="261601"/>
              <a:chOff x="13363" y="373799"/>
              <a:chExt cx="285542" cy="261601"/>
            </a:xfrm>
          </p:grpSpPr>
          <p:sp>
            <p:nvSpPr>
              <p:cNvPr id="164" name="Gelijkbenige driehoek 163"/>
              <p:cNvSpPr/>
              <p:nvPr/>
            </p:nvSpPr>
            <p:spPr>
              <a:xfrm rot="10800000">
                <a:off x="13363" y="424468"/>
                <a:ext cx="285542" cy="210932"/>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165" name="Tekstvak 276"/>
              <p:cNvSpPr txBox="1"/>
              <p:nvPr/>
            </p:nvSpPr>
            <p:spPr>
              <a:xfrm rot="5400000">
                <a:off x="57419" y="334008"/>
                <a:ext cx="197423" cy="277005"/>
              </a:xfrm>
              <a:prstGeom prst="rect">
                <a:avLst/>
              </a:prstGeom>
              <a:noFill/>
            </p:spPr>
            <p:txBody>
              <a:bodyPr wrap="none" rtlCol="0">
                <a:spAutoFit/>
              </a:bodyPr>
              <a:lstStyle/>
              <a:p>
                <a:pPr>
                  <a:spcAft>
                    <a:spcPts val="0"/>
                  </a:spcAft>
                </a:pPr>
                <a:r>
                  <a:rPr lang="nl-NL" sz="1200" kern="1200" dirty="0">
                    <a:solidFill>
                      <a:srgbClr val="000000"/>
                    </a:solidFill>
                    <a:effectLst/>
                    <a:latin typeface="Calibri"/>
                    <a:ea typeface="Times New Roman"/>
                    <a:cs typeface="Times New Roman"/>
                  </a:rPr>
                  <a:t>2</a:t>
                </a:r>
                <a:endParaRPr lang="nl-NL" sz="1200" dirty="0">
                  <a:effectLst/>
                  <a:latin typeface="Times New Roman"/>
                  <a:ea typeface="Times New Roman"/>
                </a:endParaRPr>
              </a:p>
            </p:txBody>
          </p:sp>
        </p:grpSp>
        <p:grpSp>
          <p:nvGrpSpPr>
            <p:cNvPr id="115" name="Groep 114"/>
            <p:cNvGrpSpPr/>
            <p:nvPr/>
          </p:nvGrpSpPr>
          <p:grpSpPr>
            <a:xfrm>
              <a:off x="319330" y="14087"/>
              <a:ext cx="285542" cy="277005"/>
              <a:chOff x="319330" y="14087"/>
              <a:chExt cx="285542" cy="277005"/>
            </a:xfrm>
          </p:grpSpPr>
          <p:sp>
            <p:nvSpPr>
              <p:cNvPr id="162" name="Gelijkbenige driehoek 161"/>
              <p:cNvSpPr/>
              <p:nvPr/>
            </p:nvSpPr>
            <p:spPr>
              <a:xfrm rot="10800000">
                <a:off x="319330" y="50023"/>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63" name="Tekstvak 279"/>
              <p:cNvSpPr txBox="1"/>
              <p:nvPr/>
            </p:nvSpPr>
            <p:spPr>
              <a:xfrm>
                <a:off x="341658" y="14087"/>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116" name="Groep 115"/>
            <p:cNvGrpSpPr/>
            <p:nvPr/>
          </p:nvGrpSpPr>
          <p:grpSpPr>
            <a:xfrm>
              <a:off x="647542" y="13720"/>
              <a:ext cx="285542" cy="277005"/>
              <a:chOff x="647542" y="13720"/>
              <a:chExt cx="285542" cy="277005"/>
            </a:xfrm>
          </p:grpSpPr>
          <p:sp>
            <p:nvSpPr>
              <p:cNvPr id="160" name="Gelijkbenige driehoek 159"/>
              <p:cNvSpPr/>
              <p:nvPr/>
            </p:nvSpPr>
            <p:spPr>
              <a:xfrm rot="10800000">
                <a:off x="647542" y="49656"/>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61" name="Tekstvak 282"/>
              <p:cNvSpPr txBox="1"/>
              <p:nvPr/>
            </p:nvSpPr>
            <p:spPr>
              <a:xfrm>
                <a:off x="669870" y="13720"/>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117" name="Groep 116"/>
            <p:cNvGrpSpPr/>
            <p:nvPr/>
          </p:nvGrpSpPr>
          <p:grpSpPr>
            <a:xfrm>
              <a:off x="267996" y="1696098"/>
              <a:ext cx="285542" cy="277005"/>
              <a:chOff x="267996" y="1696098"/>
              <a:chExt cx="285542" cy="277005"/>
            </a:xfrm>
          </p:grpSpPr>
          <p:sp>
            <p:nvSpPr>
              <p:cNvPr id="158" name="Gelijkbenige driehoek 157"/>
              <p:cNvSpPr/>
              <p:nvPr/>
            </p:nvSpPr>
            <p:spPr>
              <a:xfrm rot="10800000">
                <a:off x="267996" y="1732034"/>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59" name="Tekstvak 285"/>
              <p:cNvSpPr txBox="1"/>
              <p:nvPr/>
            </p:nvSpPr>
            <p:spPr>
              <a:xfrm>
                <a:off x="290324" y="1696098"/>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118" name="Groep 117"/>
            <p:cNvGrpSpPr/>
            <p:nvPr/>
          </p:nvGrpSpPr>
          <p:grpSpPr>
            <a:xfrm>
              <a:off x="603109" y="1704448"/>
              <a:ext cx="285542" cy="277005"/>
              <a:chOff x="603109" y="1704448"/>
              <a:chExt cx="285542" cy="277005"/>
            </a:xfrm>
          </p:grpSpPr>
          <p:sp>
            <p:nvSpPr>
              <p:cNvPr id="156" name="Gelijkbenige driehoek 155"/>
              <p:cNvSpPr/>
              <p:nvPr/>
            </p:nvSpPr>
            <p:spPr>
              <a:xfrm rot="10800000">
                <a:off x="603109" y="1740384"/>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57" name="Tekstvak 288"/>
              <p:cNvSpPr txBox="1"/>
              <p:nvPr/>
            </p:nvSpPr>
            <p:spPr>
              <a:xfrm>
                <a:off x="625437" y="1704448"/>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sp>
          <p:nvSpPr>
            <p:cNvPr id="119" name="Ovaal 118"/>
            <p:cNvSpPr/>
            <p:nvPr/>
          </p:nvSpPr>
          <p:spPr>
            <a:xfrm>
              <a:off x="3214844" y="2012534"/>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20" name="Ovaal 119"/>
            <p:cNvSpPr/>
            <p:nvPr/>
          </p:nvSpPr>
          <p:spPr>
            <a:xfrm>
              <a:off x="3064362" y="2012535"/>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21" name="Ovaal 120"/>
            <p:cNvSpPr/>
            <p:nvPr/>
          </p:nvSpPr>
          <p:spPr>
            <a:xfrm>
              <a:off x="2717955" y="200512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22" name="Ovaal 121"/>
            <p:cNvSpPr/>
            <p:nvPr/>
          </p:nvSpPr>
          <p:spPr>
            <a:xfrm>
              <a:off x="2859326" y="2005253"/>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grpSp>
          <p:nvGrpSpPr>
            <p:cNvPr id="123" name="Groep 122"/>
            <p:cNvGrpSpPr/>
            <p:nvPr/>
          </p:nvGrpSpPr>
          <p:grpSpPr>
            <a:xfrm rot="16200000">
              <a:off x="2212603" y="1997315"/>
              <a:ext cx="285542" cy="261601"/>
              <a:chOff x="2213410" y="1996507"/>
              <a:chExt cx="285542" cy="261601"/>
            </a:xfrm>
          </p:grpSpPr>
          <p:sp>
            <p:nvSpPr>
              <p:cNvPr id="154" name="Gelijkbenige driehoek 153"/>
              <p:cNvSpPr/>
              <p:nvPr/>
            </p:nvSpPr>
            <p:spPr>
              <a:xfrm rot="10800000">
                <a:off x="2213410" y="2047176"/>
                <a:ext cx="285542" cy="210932"/>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155" name="Tekstvak 295"/>
              <p:cNvSpPr txBox="1"/>
              <p:nvPr/>
            </p:nvSpPr>
            <p:spPr>
              <a:xfrm rot="5400000">
                <a:off x="2257466" y="1956716"/>
                <a:ext cx="197423" cy="277005"/>
              </a:xfrm>
              <a:prstGeom prst="rect">
                <a:avLst/>
              </a:prstGeom>
              <a:noFill/>
            </p:spPr>
            <p:txBody>
              <a:bodyPr wrap="none" rtlCol="0">
                <a:spAutoFit/>
              </a:bodyPr>
              <a:lstStyle/>
              <a:p>
                <a:pPr>
                  <a:spcAft>
                    <a:spcPts val="0"/>
                  </a:spcAft>
                </a:pPr>
                <a:r>
                  <a:rPr lang="nl-NL" sz="1200" kern="1200" dirty="0">
                    <a:solidFill>
                      <a:srgbClr val="000000"/>
                    </a:solidFill>
                    <a:effectLst/>
                    <a:latin typeface="Calibri"/>
                    <a:ea typeface="Times New Roman"/>
                    <a:cs typeface="Times New Roman"/>
                  </a:rPr>
                  <a:t>2</a:t>
                </a:r>
                <a:endParaRPr lang="nl-NL" sz="1200" dirty="0">
                  <a:effectLst/>
                  <a:latin typeface="Times New Roman"/>
                  <a:ea typeface="Times New Roman"/>
                </a:endParaRPr>
              </a:p>
            </p:txBody>
          </p:sp>
        </p:grpSp>
        <p:grpSp>
          <p:nvGrpSpPr>
            <p:cNvPr id="124" name="Groep 123"/>
            <p:cNvGrpSpPr/>
            <p:nvPr/>
          </p:nvGrpSpPr>
          <p:grpSpPr>
            <a:xfrm>
              <a:off x="2646991" y="1683282"/>
              <a:ext cx="285542" cy="277005"/>
              <a:chOff x="2646991" y="1683282"/>
              <a:chExt cx="285542" cy="277005"/>
            </a:xfrm>
          </p:grpSpPr>
          <p:sp>
            <p:nvSpPr>
              <p:cNvPr id="152" name="Gelijkbenige driehoek 151"/>
              <p:cNvSpPr/>
              <p:nvPr/>
            </p:nvSpPr>
            <p:spPr>
              <a:xfrm rot="10800000">
                <a:off x="2646991" y="1719218"/>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53" name="Tekstvak 298"/>
              <p:cNvSpPr txBox="1"/>
              <p:nvPr/>
            </p:nvSpPr>
            <p:spPr>
              <a:xfrm>
                <a:off x="2669319" y="1683282"/>
                <a:ext cx="197423" cy="277005"/>
              </a:xfrm>
              <a:prstGeom prst="rect">
                <a:avLst/>
              </a:prstGeom>
              <a:noFill/>
            </p:spPr>
            <p:txBody>
              <a:bodyPr wrap="none" rtlCol="0">
                <a:spAutoFit/>
              </a:bodyPr>
              <a:lstStyle/>
              <a:p>
                <a:pPr>
                  <a:spcAft>
                    <a:spcPts val="0"/>
                  </a:spcAft>
                </a:pPr>
                <a:r>
                  <a:rPr lang="nl-NL" sz="1200" kern="1200" dirty="0">
                    <a:solidFill>
                      <a:srgbClr val="FFFFFF"/>
                    </a:solidFill>
                    <a:effectLst/>
                    <a:latin typeface="Calibri"/>
                    <a:ea typeface="Times New Roman"/>
                    <a:cs typeface="Times New Roman"/>
                  </a:rPr>
                  <a:t>5</a:t>
                </a:r>
                <a:endParaRPr lang="nl-NL" sz="1200" dirty="0">
                  <a:effectLst/>
                  <a:latin typeface="Times New Roman"/>
                  <a:ea typeface="Times New Roman"/>
                </a:endParaRPr>
              </a:p>
            </p:txBody>
          </p:sp>
        </p:grpSp>
        <p:grpSp>
          <p:nvGrpSpPr>
            <p:cNvPr id="125" name="Groep 124"/>
            <p:cNvGrpSpPr/>
            <p:nvPr/>
          </p:nvGrpSpPr>
          <p:grpSpPr>
            <a:xfrm>
              <a:off x="3030441" y="1687409"/>
              <a:ext cx="285542" cy="277005"/>
              <a:chOff x="3030441" y="1687409"/>
              <a:chExt cx="285542" cy="277005"/>
            </a:xfrm>
          </p:grpSpPr>
          <p:sp>
            <p:nvSpPr>
              <p:cNvPr id="150" name="Gelijkbenige driehoek 149"/>
              <p:cNvSpPr/>
              <p:nvPr/>
            </p:nvSpPr>
            <p:spPr>
              <a:xfrm rot="10800000">
                <a:off x="3030441" y="1723345"/>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51" name="Tekstvak 301"/>
              <p:cNvSpPr txBox="1"/>
              <p:nvPr/>
            </p:nvSpPr>
            <p:spPr>
              <a:xfrm>
                <a:off x="3052769" y="1687409"/>
                <a:ext cx="197423" cy="277005"/>
              </a:xfrm>
              <a:prstGeom prst="rect">
                <a:avLst/>
              </a:prstGeom>
              <a:noFill/>
            </p:spPr>
            <p:txBody>
              <a:bodyPr wrap="none" rtlCol="0">
                <a:spAutoFit/>
              </a:bodyPr>
              <a:lstStyle/>
              <a:p>
                <a:pPr>
                  <a:spcAft>
                    <a:spcPts val="0"/>
                  </a:spcAft>
                </a:pPr>
                <a:r>
                  <a:rPr lang="nl-NL" sz="1200" kern="1200" dirty="0">
                    <a:solidFill>
                      <a:srgbClr val="FFFFFF"/>
                    </a:solidFill>
                    <a:effectLst/>
                    <a:latin typeface="Calibri"/>
                    <a:ea typeface="Times New Roman"/>
                    <a:cs typeface="Times New Roman"/>
                  </a:rPr>
                  <a:t>5</a:t>
                </a:r>
                <a:endParaRPr lang="nl-NL" sz="1200" dirty="0">
                  <a:effectLst/>
                  <a:latin typeface="Times New Roman"/>
                  <a:ea typeface="Times New Roman"/>
                </a:endParaRPr>
              </a:p>
            </p:txBody>
          </p:sp>
        </p:grpSp>
        <p:cxnSp>
          <p:nvCxnSpPr>
            <p:cNvPr id="126" name="Rechte verbindingslijn 125"/>
            <p:cNvCxnSpPr/>
            <p:nvPr/>
          </p:nvCxnSpPr>
          <p:spPr>
            <a:xfrm flipV="1">
              <a:off x="3110081" y="372274"/>
              <a:ext cx="2" cy="208689"/>
            </a:xfrm>
            <a:prstGeom prst="line">
              <a:avLst/>
            </a:prstGeom>
            <a:noFill/>
            <a:ln w="19050" cap="flat" cmpd="sng" algn="ctr">
              <a:solidFill>
                <a:sysClr val="windowText" lastClr="000000"/>
              </a:solidFill>
              <a:prstDash val="dash"/>
            </a:ln>
            <a:effectLst/>
          </p:spPr>
        </p:cxnSp>
        <p:cxnSp>
          <p:nvCxnSpPr>
            <p:cNvPr id="127" name="Rechte verbindingslijn 126"/>
            <p:cNvCxnSpPr/>
            <p:nvPr/>
          </p:nvCxnSpPr>
          <p:spPr>
            <a:xfrm flipV="1">
              <a:off x="3263813" y="369897"/>
              <a:ext cx="0" cy="214793"/>
            </a:xfrm>
            <a:prstGeom prst="line">
              <a:avLst/>
            </a:prstGeom>
            <a:noFill/>
            <a:ln w="19050" cap="flat" cmpd="sng" algn="ctr">
              <a:solidFill>
                <a:sysClr val="windowText" lastClr="000000"/>
              </a:solidFill>
              <a:prstDash val="dash"/>
            </a:ln>
            <a:effectLst/>
          </p:spPr>
        </p:cxnSp>
        <p:cxnSp>
          <p:nvCxnSpPr>
            <p:cNvPr id="128" name="Rechte verbindingslijn 127"/>
            <p:cNvCxnSpPr/>
            <p:nvPr/>
          </p:nvCxnSpPr>
          <p:spPr>
            <a:xfrm flipV="1">
              <a:off x="2926522" y="371267"/>
              <a:ext cx="0" cy="214793"/>
            </a:xfrm>
            <a:prstGeom prst="line">
              <a:avLst/>
            </a:prstGeom>
            <a:noFill/>
            <a:ln w="19050" cap="flat" cmpd="sng" algn="ctr">
              <a:solidFill>
                <a:sysClr val="windowText" lastClr="000000"/>
              </a:solidFill>
              <a:prstDash val="solid"/>
            </a:ln>
            <a:effectLst/>
          </p:spPr>
        </p:cxnSp>
        <p:cxnSp>
          <p:nvCxnSpPr>
            <p:cNvPr id="129" name="Rechte verbindingslijn 128"/>
            <p:cNvCxnSpPr/>
            <p:nvPr/>
          </p:nvCxnSpPr>
          <p:spPr>
            <a:xfrm flipV="1">
              <a:off x="2751745" y="366170"/>
              <a:ext cx="0" cy="214793"/>
            </a:xfrm>
            <a:prstGeom prst="line">
              <a:avLst/>
            </a:prstGeom>
            <a:noFill/>
            <a:ln w="19050" cap="flat" cmpd="sng" algn="ctr">
              <a:solidFill>
                <a:sysClr val="windowText" lastClr="000000"/>
              </a:solidFill>
              <a:prstDash val="solid"/>
            </a:ln>
            <a:effectLst/>
          </p:spPr>
        </p:cxnSp>
        <p:sp>
          <p:nvSpPr>
            <p:cNvPr id="130" name="Ovaal 129"/>
            <p:cNvSpPr/>
            <p:nvPr/>
          </p:nvSpPr>
          <p:spPr>
            <a:xfrm>
              <a:off x="3235945" y="339776"/>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31" name="Ovaal 130"/>
            <p:cNvSpPr/>
            <p:nvPr/>
          </p:nvSpPr>
          <p:spPr>
            <a:xfrm>
              <a:off x="3087223" y="347037"/>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32" name="Ovaal 131"/>
            <p:cNvSpPr/>
            <p:nvPr/>
          </p:nvSpPr>
          <p:spPr>
            <a:xfrm>
              <a:off x="2894800" y="340603"/>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33" name="Ovaal 132"/>
            <p:cNvSpPr/>
            <p:nvPr/>
          </p:nvSpPr>
          <p:spPr>
            <a:xfrm>
              <a:off x="2720350" y="343310"/>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34" name="Rechthoek 133"/>
            <p:cNvSpPr/>
            <p:nvPr/>
          </p:nvSpPr>
          <p:spPr>
            <a:xfrm>
              <a:off x="3030441" y="290719"/>
              <a:ext cx="287081" cy="290244"/>
            </a:xfrm>
            <a:prstGeom prst="rect">
              <a:avLst/>
            </a:prstGeom>
            <a:noFill/>
            <a:ln w="6350" cap="flat" cmpd="sng" algn="ctr">
              <a:solidFill>
                <a:sysClr val="windowText" lastClr="000000"/>
              </a:solidFill>
              <a:prstDash val="solid"/>
            </a:ln>
            <a:effectLst/>
          </p:spPr>
          <p:txBody>
            <a:bodyPr rtlCol="0" anchor="ctr"/>
            <a:lstStyle/>
            <a:p>
              <a:endParaRPr lang="nl-NL" dirty="0"/>
            </a:p>
          </p:txBody>
        </p:sp>
        <p:grpSp>
          <p:nvGrpSpPr>
            <p:cNvPr id="135" name="Groep 134"/>
            <p:cNvGrpSpPr/>
            <p:nvPr/>
          </p:nvGrpSpPr>
          <p:grpSpPr>
            <a:xfrm rot="5400000">
              <a:off x="3312395" y="312158"/>
              <a:ext cx="285542" cy="234121"/>
              <a:chOff x="3326940" y="326703"/>
              <a:chExt cx="285542" cy="234121"/>
            </a:xfrm>
          </p:grpSpPr>
          <p:sp>
            <p:nvSpPr>
              <p:cNvPr id="148" name="Gelijkbenige driehoek 147"/>
              <p:cNvSpPr/>
              <p:nvPr/>
            </p:nvSpPr>
            <p:spPr>
              <a:xfrm rot="10800000">
                <a:off x="3326940" y="348279"/>
                <a:ext cx="285542" cy="210932"/>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149" name="Tekstvak 317"/>
              <p:cNvSpPr txBox="1"/>
              <p:nvPr/>
            </p:nvSpPr>
            <p:spPr>
              <a:xfrm rot="16200000">
                <a:off x="3352653" y="305261"/>
                <a:ext cx="234121" cy="277005"/>
              </a:xfrm>
              <a:prstGeom prst="rect">
                <a:avLst/>
              </a:prstGeom>
              <a:noFill/>
            </p:spPr>
            <p:txBody>
              <a:bodyPr wrap="none" rtlCol="0">
                <a:spAutoFit/>
              </a:bodyPr>
              <a:lstStyle/>
              <a:p>
                <a:pPr>
                  <a:spcAft>
                    <a:spcPts val="0"/>
                  </a:spcAft>
                </a:pPr>
                <a:r>
                  <a:rPr lang="nl-NL" sz="1200" kern="1200" dirty="0" smtClean="0">
                    <a:solidFill>
                      <a:srgbClr val="000000"/>
                    </a:solidFill>
                    <a:effectLst/>
                    <a:latin typeface="Calibri"/>
                    <a:ea typeface="Times New Roman"/>
                    <a:cs typeface="Times New Roman"/>
                  </a:rPr>
                  <a:t> 2</a:t>
                </a:r>
                <a:endParaRPr lang="nl-NL" sz="1200" dirty="0">
                  <a:effectLst/>
                  <a:latin typeface="Times New Roman"/>
                  <a:ea typeface="Times New Roman"/>
                </a:endParaRPr>
              </a:p>
            </p:txBody>
          </p:sp>
        </p:grpSp>
        <p:grpSp>
          <p:nvGrpSpPr>
            <p:cNvPr id="136" name="Groep 135"/>
            <p:cNvGrpSpPr/>
            <p:nvPr/>
          </p:nvGrpSpPr>
          <p:grpSpPr>
            <a:xfrm rot="5400000">
              <a:off x="3307743" y="783869"/>
              <a:ext cx="285542" cy="234121"/>
              <a:chOff x="3322288" y="798414"/>
              <a:chExt cx="285542" cy="234121"/>
            </a:xfrm>
          </p:grpSpPr>
          <p:sp>
            <p:nvSpPr>
              <p:cNvPr id="146" name="Gelijkbenige driehoek 145"/>
              <p:cNvSpPr/>
              <p:nvPr/>
            </p:nvSpPr>
            <p:spPr>
              <a:xfrm rot="10800000">
                <a:off x="3322288" y="819990"/>
                <a:ext cx="285542" cy="210932"/>
              </a:xfrm>
              <a:prstGeom prst="triangle">
                <a:avLst/>
              </a:prstGeom>
              <a:noFill/>
              <a:ln w="9525" cap="flat" cmpd="sng" algn="ctr">
                <a:solidFill>
                  <a:sysClr val="windowText" lastClr="000000"/>
                </a:solidFill>
                <a:prstDash val="solid"/>
              </a:ln>
              <a:effectLst/>
            </p:spPr>
            <p:txBody>
              <a:bodyPr rtlCol="0" anchor="ctr"/>
              <a:lstStyle/>
              <a:p>
                <a:endParaRPr lang="nl-NL" dirty="0"/>
              </a:p>
            </p:txBody>
          </p:sp>
          <p:sp>
            <p:nvSpPr>
              <p:cNvPr id="147" name="Tekstvak 320"/>
              <p:cNvSpPr txBox="1"/>
              <p:nvPr/>
            </p:nvSpPr>
            <p:spPr>
              <a:xfrm rot="16200000">
                <a:off x="3348001" y="776972"/>
                <a:ext cx="234121" cy="277005"/>
              </a:xfrm>
              <a:prstGeom prst="rect">
                <a:avLst/>
              </a:prstGeom>
              <a:noFill/>
            </p:spPr>
            <p:txBody>
              <a:bodyPr wrap="none" rtlCol="0">
                <a:spAutoFit/>
              </a:bodyPr>
              <a:lstStyle/>
              <a:p>
                <a:pPr>
                  <a:spcAft>
                    <a:spcPts val="0"/>
                  </a:spcAft>
                </a:pPr>
                <a:r>
                  <a:rPr lang="nl-NL" sz="1200" kern="1200" dirty="0" smtClean="0">
                    <a:solidFill>
                      <a:srgbClr val="000000"/>
                    </a:solidFill>
                    <a:effectLst/>
                    <a:latin typeface="Calibri"/>
                    <a:ea typeface="Times New Roman"/>
                    <a:cs typeface="Times New Roman"/>
                  </a:rPr>
                  <a:t> 2</a:t>
                </a:r>
                <a:endParaRPr lang="nl-NL" sz="1200" dirty="0">
                  <a:effectLst/>
                  <a:latin typeface="Times New Roman"/>
                  <a:ea typeface="Times New Roman"/>
                </a:endParaRPr>
              </a:p>
            </p:txBody>
          </p:sp>
        </p:grpSp>
        <p:grpSp>
          <p:nvGrpSpPr>
            <p:cNvPr id="137" name="Groep 136"/>
            <p:cNvGrpSpPr/>
            <p:nvPr/>
          </p:nvGrpSpPr>
          <p:grpSpPr>
            <a:xfrm>
              <a:off x="2664132" y="13567"/>
              <a:ext cx="285542" cy="277005"/>
              <a:chOff x="2664132" y="13567"/>
              <a:chExt cx="285542" cy="277005"/>
            </a:xfrm>
          </p:grpSpPr>
          <p:sp>
            <p:nvSpPr>
              <p:cNvPr id="144" name="Gelijkbenige driehoek 143"/>
              <p:cNvSpPr/>
              <p:nvPr/>
            </p:nvSpPr>
            <p:spPr>
              <a:xfrm rot="10800000">
                <a:off x="2664132" y="49503"/>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45" name="Tekstvak 323"/>
              <p:cNvSpPr txBox="1"/>
              <p:nvPr/>
            </p:nvSpPr>
            <p:spPr>
              <a:xfrm>
                <a:off x="2686460" y="13567"/>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138" name="Groep 137"/>
            <p:cNvGrpSpPr/>
            <p:nvPr/>
          </p:nvGrpSpPr>
          <p:grpSpPr>
            <a:xfrm>
              <a:off x="3031980" y="20470"/>
              <a:ext cx="285542" cy="277005"/>
              <a:chOff x="3031980" y="20470"/>
              <a:chExt cx="285542" cy="277005"/>
            </a:xfrm>
          </p:grpSpPr>
          <p:sp>
            <p:nvSpPr>
              <p:cNvPr id="142" name="Gelijkbenige driehoek 141"/>
              <p:cNvSpPr/>
              <p:nvPr/>
            </p:nvSpPr>
            <p:spPr>
              <a:xfrm rot="10800000">
                <a:off x="3031980" y="56406"/>
                <a:ext cx="285542" cy="210932"/>
              </a:xfrm>
              <a:prstGeom prst="triangle">
                <a:avLst/>
              </a:prstGeom>
              <a:solidFill>
                <a:sysClr val="window" lastClr="FFFFFF">
                  <a:lumMod val="65000"/>
                </a:sysClr>
              </a:solidFill>
              <a:ln w="9525" cap="flat" cmpd="sng" algn="ctr">
                <a:solidFill>
                  <a:sysClr val="windowText" lastClr="000000"/>
                </a:solidFill>
                <a:prstDash val="solid"/>
              </a:ln>
              <a:effectLst/>
            </p:spPr>
            <p:txBody>
              <a:bodyPr rtlCol="0" anchor="ctr"/>
              <a:lstStyle/>
              <a:p>
                <a:endParaRPr lang="nl-NL" dirty="0"/>
              </a:p>
            </p:txBody>
          </p:sp>
          <p:sp>
            <p:nvSpPr>
              <p:cNvPr id="143" name="Tekstvak 326"/>
              <p:cNvSpPr txBox="1"/>
              <p:nvPr/>
            </p:nvSpPr>
            <p:spPr>
              <a:xfrm>
                <a:off x="3054308" y="20470"/>
                <a:ext cx="234121" cy="277005"/>
              </a:xfrm>
              <a:prstGeom prst="rect">
                <a:avLst/>
              </a:prstGeom>
              <a:noFill/>
            </p:spPr>
            <p:txBody>
              <a:bodyPr wrap="none" rtlCol="0">
                <a:spAutoFit/>
              </a:bodyPr>
              <a:lstStyle/>
              <a:p>
                <a:pPr>
                  <a:spcAft>
                    <a:spcPts val="0"/>
                  </a:spcAft>
                </a:pPr>
                <a:r>
                  <a:rPr lang="nl-NL" sz="1200" kern="1200" dirty="0" smtClean="0">
                    <a:solidFill>
                      <a:srgbClr val="FFFFFF"/>
                    </a:solidFill>
                    <a:effectLst/>
                    <a:latin typeface="Calibri"/>
                    <a:ea typeface="Times New Roman"/>
                    <a:cs typeface="Times New Roman"/>
                  </a:rPr>
                  <a:t> 5</a:t>
                </a:r>
                <a:endParaRPr lang="nl-NL" sz="1200" dirty="0">
                  <a:effectLst/>
                  <a:latin typeface="Times New Roman"/>
                  <a:ea typeface="Times New Roman"/>
                </a:endParaRPr>
              </a:p>
            </p:txBody>
          </p:sp>
        </p:grpSp>
        <p:grpSp>
          <p:nvGrpSpPr>
            <p:cNvPr id="139" name="Groep 138"/>
            <p:cNvGrpSpPr/>
            <p:nvPr/>
          </p:nvGrpSpPr>
          <p:grpSpPr>
            <a:xfrm>
              <a:off x="2213682" y="3660866"/>
              <a:ext cx="941293" cy="253921"/>
              <a:chOff x="2213682" y="3660866"/>
              <a:chExt cx="941293" cy="253921"/>
            </a:xfrm>
          </p:grpSpPr>
          <p:sp>
            <p:nvSpPr>
              <p:cNvPr id="140" name="Ovaal 139"/>
              <p:cNvSpPr/>
              <p:nvPr/>
            </p:nvSpPr>
            <p:spPr>
              <a:xfrm>
                <a:off x="2213682" y="3765069"/>
                <a:ext cx="45719"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endParaRPr lang="nl-NL" dirty="0"/>
              </a:p>
            </p:txBody>
          </p:sp>
          <p:sp>
            <p:nvSpPr>
              <p:cNvPr id="141" name="Tekstvak 98"/>
              <p:cNvSpPr txBox="1"/>
              <p:nvPr/>
            </p:nvSpPr>
            <p:spPr>
              <a:xfrm>
                <a:off x="2271023" y="3660866"/>
                <a:ext cx="883952" cy="253921"/>
              </a:xfrm>
              <a:prstGeom prst="rect">
                <a:avLst/>
              </a:prstGeom>
              <a:noFill/>
            </p:spPr>
            <p:txBody>
              <a:bodyPr wrap="none" rtlCol="0">
                <a:spAutoFit/>
              </a:bodyPr>
              <a:lstStyle/>
              <a:p>
                <a:pPr>
                  <a:spcAft>
                    <a:spcPts val="0"/>
                  </a:spcAft>
                </a:pPr>
                <a:r>
                  <a:rPr lang="nl-NL" sz="1050" kern="1200" dirty="0">
                    <a:solidFill>
                      <a:srgbClr val="000000"/>
                    </a:solidFill>
                    <a:effectLst/>
                    <a:latin typeface="Calibri"/>
                    <a:ea typeface="Times New Roman"/>
                    <a:cs typeface="Times New Roman"/>
                  </a:rPr>
                  <a:t>= toestel/tappunt </a:t>
                </a:r>
                <a:endParaRPr lang="nl-NL" sz="1200" dirty="0">
                  <a:effectLst/>
                  <a:latin typeface="Times New Roman"/>
                  <a:ea typeface="Times New Roman"/>
                </a:endParaRPr>
              </a:p>
            </p:txBody>
          </p:sp>
        </p:grpSp>
      </p:grpSp>
      <p:sp>
        <p:nvSpPr>
          <p:cNvPr id="2050" name="Rechthoek 2049"/>
          <p:cNvSpPr/>
          <p:nvPr/>
        </p:nvSpPr>
        <p:spPr>
          <a:xfrm>
            <a:off x="656491" y="188641"/>
            <a:ext cx="10623065" cy="517065"/>
          </a:xfrm>
          <a:prstGeom prst="rect">
            <a:avLst/>
          </a:prstGeom>
          <a:solidFill>
            <a:schemeClr val="accent6">
              <a:lumMod val="20000"/>
              <a:lumOff val="80000"/>
            </a:schemeClr>
          </a:solidFill>
        </p:spPr>
        <p:txBody>
          <a:bodyPr wrap="square">
            <a:spAutoFit/>
          </a:bodyPr>
          <a:lstStyle/>
          <a:p>
            <a:pPr algn="ctr">
              <a:lnSpc>
                <a:spcPct val="115000"/>
              </a:lnSpc>
              <a:spcAft>
                <a:spcPts val="1000"/>
              </a:spcAft>
            </a:pPr>
            <a:r>
              <a:rPr lang="nl-NL" sz="2400" b="1" dirty="0">
                <a:solidFill>
                  <a:srgbClr val="DF3A07"/>
                </a:solidFill>
                <a:ea typeface="Calibri"/>
                <a:cs typeface="Times New Roman"/>
              </a:rPr>
              <a:t>Fasering persproeven </a:t>
            </a:r>
            <a:r>
              <a:rPr lang="nl-NL" sz="2400" b="1" dirty="0" smtClean="0">
                <a:solidFill>
                  <a:srgbClr val="DF3A07"/>
                </a:solidFill>
                <a:ea typeface="Calibri"/>
                <a:cs typeface="Times New Roman"/>
              </a:rPr>
              <a:t>en </a:t>
            </a:r>
            <a:r>
              <a:rPr lang="nl-NL" sz="2400" b="1" dirty="0">
                <a:solidFill>
                  <a:srgbClr val="DF3A07"/>
                </a:solidFill>
                <a:ea typeface="Calibri"/>
                <a:cs typeface="Times New Roman"/>
              </a:rPr>
              <a:t>visuele </a:t>
            </a:r>
            <a:r>
              <a:rPr lang="nl-NL" sz="2400" b="1" dirty="0" smtClean="0">
                <a:solidFill>
                  <a:srgbClr val="DF3A07"/>
                </a:solidFill>
                <a:ea typeface="Calibri"/>
                <a:cs typeface="Times New Roman"/>
              </a:rPr>
              <a:t>controles </a:t>
            </a:r>
            <a:r>
              <a:rPr lang="nl-NL" sz="2400" b="1" dirty="0">
                <a:solidFill>
                  <a:srgbClr val="DF3A07"/>
                </a:solidFill>
                <a:ea typeface="Calibri"/>
                <a:cs typeface="Times New Roman"/>
              </a:rPr>
              <a:t>verbindingen </a:t>
            </a:r>
          </a:p>
        </p:txBody>
      </p:sp>
      <p:pic>
        <p:nvPicPr>
          <p:cNvPr id="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8B7CAD2B-19C3-4162-9D9A-AC40502219B3}" type="slidenum">
              <a:rPr lang="nl-NL" smtClean="0"/>
              <a:t>18</a:t>
            </a:fld>
            <a:endParaRPr lang="nl-NL" dirty="0"/>
          </a:p>
        </p:txBody>
      </p:sp>
    </p:spTree>
    <p:extLst>
      <p:ext uri="{BB962C8B-B14F-4D97-AF65-F5344CB8AC3E}">
        <p14:creationId xmlns:p14="http://schemas.microsoft.com/office/powerpoint/2010/main" val="399992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530102" y="15758"/>
            <a:ext cx="11849466" cy="6696060"/>
            <a:chOff x="559079" y="-141733"/>
            <a:chExt cx="11849466" cy="6696060"/>
          </a:xfrm>
        </p:grpSpPr>
        <p:sp>
          <p:nvSpPr>
            <p:cNvPr id="3" name="Tekstvak 2"/>
            <p:cNvSpPr txBox="1"/>
            <p:nvPr/>
          </p:nvSpPr>
          <p:spPr>
            <a:xfrm>
              <a:off x="559080" y="394717"/>
              <a:ext cx="7682353" cy="276999"/>
            </a:xfrm>
            <a:prstGeom prst="rect">
              <a:avLst/>
            </a:prstGeom>
            <a:solidFill>
              <a:srgbClr val="FFC000"/>
            </a:solidFill>
          </p:spPr>
          <p:txBody>
            <a:bodyPr wrap="square" rtlCol="0">
              <a:spAutoFit/>
            </a:bodyPr>
            <a:lstStyle/>
            <a:p>
              <a:pPr algn="ctr"/>
              <a:r>
                <a:rPr lang="nl-NL" sz="1200" b="1" dirty="0" smtClean="0"/>
                <a:t>Aanleg </a:t>
              </a:r>
              <a:r>
                <a:rPr lang="nl-NL" sz="1200" dirty="0" smtClean="0"/>
                <a:t>(delen) </a:t>
              </a:r>
              <a:r>
                <a:rPr lang="nl-NL" sz="1200" b="1" dirty="0" smtClean="0"/>
                <a:t>leidingwaterinstallatie </a:t>
              </a:r>
              <a:r>
                <a:rPr lang="nl-NL" sz="1200" dirty="0" smtClean="0"/>
                <a:t> </a:t>
              </a:r>
              <a:endParaRPr lang="nl-NL" sz="1200" dirty="0"/>
            </a:p>
          </p:txBody>
        </p:sp>
        <p:sp>
          <p:nvSpPr>
            <p:cNvPr id="5" name="Rechthoek 4"/>
            <p:cNvSpPr/>
            <p:nvPr/>
          </p:nvSpPr>
          <p:spPr>
            <a:xfrm>
              <a:off x="561892" y="984507"/>
              <a:ext cx="4096760" cy="830997"/>
            </a:xfrm>
            <a:prstGeom prst="rect">
              <a:avLst/>
            </a:prstGeom>
            <a:solidFill>
              <a:srgbClr val="FFC000"/>
            </a:solidFill>
          </p:spPr>
          <p:txBody>
            <a:bodyPr wrap="square">
              <a:spAutoFit/>
            </a:bodyPr>
            <a:lstStyle/>
            <a:p>
              <a:pPr lvl="0"/>
              <a:r>
                <a:rPr lang="nl-NL" sz="1200" b="1" dirty="0">
                  <a:solidFill>
                    <a:prstClr val="black"/>
                  </a:solidFill>
                  <a:ea typeface="Calibri"/>
                  <a:cs typeface="Times New Roman"/>
                </a:rPr>
                <a:t>Leidingen in (beton)vloeren/wanden:</a:t>
              </a:r>
            </a:p>
            <a:p>
              <a:pPr lvl="0"/>
              <a:r>
                <a:rPr lang="nl-NL" sz="1200" dirty="0">
                  <a:solidFill>
                    <a:prstClr val="black"/>
                  </a:solidFill>
                  <a:ea typeface="Calibri"/>
                  <a:cs typeface="Times New Roman"/>
                </a:rPr>
                <a:t>verbindingen </a:t>
              </a:r>
              <a:r>
                <a:rPr lang="nl-NL" sz="1200" b="1" dirty="0">
                  <a:solidFill>
                    <a:prstClr val="black"/>
                  </a:solidFill>
                  <a:ea typeface="Calibri"/>
                  <a:cs typeface="Times New Roman"/>
                </a:rPr>
                <a:t>afpersen</a:t>
              </a:r>
              <a:r>
                <a:rPr lang="nl-NL" sz="1200" dirty="0">
                  <a:solidFill>
                    <a:prstClr val="black"/>
                  </a:solidFill>
                  <a:ea typeface="Calibri"/>
                  <a:cs typeface="Times New Roman"/>
                </a:rPr>
                <a:t> vóór het </a:t>
              </a:r>
              <a:r>
                <a:rPr lang="nl-NL" sz="1200" dirty="0" smtClean="0">
                  <a:solidFill>
                    <a:prstClr val="black"/>
                  </a:solidFill>
                  <a:ea typeface="Calibri"/>
                  <a:cs typeface="Times New Roman"/>
                </a:rPr>
                <a:t>storten/gieten </a:t>
              </a:r>
              <a:r>
                <a:rPr lang="nl-NL" sz="1200" dirty="0">
                  <a:solidFill>
                    <a:prstClr val="black"/>
                  </a:solidFill>
                  <a:ea typeface="Calibri"/>
                  <a:cs typeface="Times New Roman"/>
                </a:rPr>
                <a:t>van (</a:t>
              </a:r>
              <a:r>
                <a:rPr lang="nl-NL" sz="1200" dirty="0" smtClean="0">
                  <a:solidFill>
                    <a:prstClr val="black"/>
                  </a:solidFill>
                  <a:ea typeface="Calibri"/>
                  <a:cs typeface="Times New Roman"/>
                </a:rPr>
                <a:t>beton)vloer/wand. Na afpersen met drinkwater de leidingen droogzetten. </a:t>
              </a:r>
              <a:endParaRPr lang="nl-NL" sz="1200" dirty="0">
                <a:solidFill>
                  <a:prstClr val="black"/>
                </a:solidFill>
                <a:ea typeface="Calibri"/>
                <a:cs typeface="Times New Roman"/>
              </a:endParaRPr>
            </a:p>
          </p:txBody>
        </p:sp>
        <p:sp>
          <p:nvSpPr>
            <p:cNvPr id="6" name="Rechthoek 5"/>
            <p:cNvSpPr/>
            <p:nvPr/>
          </p:nvSpPr>
          <p:spPr>
            <a:xfrm>
              <a:off x="5163639" y="984506"/>
              <a:ext cx="3077792" cy="830997"/>
            </a:xfrm>
            <a:prstGeom prst="rect">
              <a:avLst/>
            </a:prstGeom>
            <a:solidFill>
              <a:srgbClr val="FFC000"/>
            </a:solidFill>
          </p:spPr>
          <p:txBody>
            <a:bodyPr wrap="square">
              <a:spAutoFit/>
            </a:bodyPr>
            <a:lstStyle/>
            <a:p>
              <a:pPr lvl="0"/>
              <a:r>
                <a:rPr lang="nl-NL" sz="1200" b="1" dirty="0">
                  <a:solidFill>
                    <a:prstClr val="black"/>
                  </a:solidFill>
                  <a:ea typeface="Calibri"/>
                  <a:cs typeface="Times New Roman"/>
                </a:rPr>
                <a:t>Leidingen in afwerklagen, wandsystemen  en wandsleuven:  </a:t>
              </a:r>
              <a:r>
                <a:rPr lang="nl-NL" sz="1200" dirty="0">
                  <a:solidFill>
                    <a:prstClr val="black"/>
                  </a:solidFill>
                  <a:ea typeface="Calibri"/>
                  <a:cs typeface="Times New Roman"/>
                </a:rPr>
                <a:t>verbindingen vóór het </a:t>
              </a:r>
              <a:r>
                <a:rPr lang="nl-NL" sz="1200" dirty="0" smtClean="0">
                  <a:solidFill>
                    <a:prstClr val="black"/>
                  </a:solidFill>
                  <a:ea typeface="Calibri"/>
                  <a:cs typeface="Times New Roman"/>
                </a:rPr>
                <a:t>wegwerken </a:t>
              </a:r>
              <a:r>
                <a:rPr lang="nl-NL" sz="1200" b="1" dirty="0">
                  <a:solidFill>
                    <a:prstClr val="black"/>
                  </a:solidFill>
                  <a:ea typeface="Calibri"/>
                  <a:cs typeface="Times New Roman"/>
                </a:rPr>
                <a:t>visueel controleren </a:t>
              </a:r>
              <a:r>
                <a:rPr lang="nl-NL" sz="1200" dirty="0">
                  <a:solidFill>
                    <a:prstClr val="black"/>
                  </a:solidFill>
                  <a:ea typeface="Calibri"/>
                  <a:cs typeface="Times New Roman"/>
                </a:rPr>
                <a:t>op </a:t>
              </a:r>
              <a:r>
                <a:rPr lang="nl-NL" sz="1200" dirty="0" smtClean="0">
                  <a:solidFill>
                    <a:prstClr val="black"/>
                  </a:solidFill>
                  <a:ea typeface="Calibri"/>
                  <a:cs typeface="Times New Roman"/>
                </a:rPr>
                <a:t>uitvoering</a:t>
              </a:r>
              <a:r>
                <a:rPr lang="nl-NL" sz="1000" dirty="0" smtClean="0">
                  <a:solidFill>
                    <a:prstClr val="black"/>
                  </a:solidFill>
                  <a:ea typeface="Calibri"/>
                  <a:cs typeface="Times New Roman"/>
                </a:rPr>
                <a:t> </a:t>
              </a:r>
              <a:endParaRPr lang="nl-NL" sz="1000" dirty="0">
                <a:solidFill>
                  <a:prstClr val="black"/>
                </a:solidFill>
                <a:ea typeface="Calibri"/>
                <a:cs typeface="Times New Roman"/>
              </a:endParaRPr>
            </a:p>
          </p:txBody>
        </p:sp>
        <p:sp>
          <p:nvSpPr>
            <p:cNvPr id="7" name="Rechthoek 6"/>
            <p:cNvSpPr/>
            <p:nvPr/>
          </p:nvSpPr>
          <p:spPr>
            <a:xfrm>
              <a:off x="559079" y="2092502"/>
              <a:ext cx="7682355" cy="941796"/>
            </a:xfrm>
            <a:prstGeom prst="rect">
              <a:avLst/>
            </a:prstGeom>
            <a:solidFill>
              <a:srgbClr val="FFC000"/>
            </a:solidFill>
          </p:spPr>
          <p:txBody>
            <a:bodyPr wrap="square">
              <a:spAutoFit/>
            </a:bodyPr>
            <a:lstStyle/>
            <a:p>
              <a:pPr lvl="0" algn="ctr">
                <a:lnSpc>
                  <a:spcPct val="115000"/>
                </a:lnSpc>
              </a:pPr>
              <a:r>
                <a:rPr lang="nl-NL" sz="1200" dirty="0" smtClean="0">
                  <a:solidFill>
                    <a:prstClr val="black"/>
                  </a:solidFill>
                  <a:ea typeface="Calibri"/>
                  <a:cs typeface="Times New Roman"/>
                </a:rPr>
                <a:t>Na aanleg ingestorte -, weggewerkte - en zichtleidingen </a:t>
              </a:r>
            </a:p>
            <a:p>
              <a:pPr lvl="0" algn="ctr">
                <a:lnSpc>
                  <a:spcPct val="115000"/>
                </a:lnSpc>
              </a:pPr>
              <a:r>
                <a:rPr lang="nl-NL" sz="1200" dirty="0" smtClean="0">
                  <a:solidFill>
                    <a:prstClr val="black"/>
                  </a:solidFill>
                  <a:ea typeface="Calibri"/>
                  <a:cs typeface="Times New Roman"/>
                </a:rPr>
                <a:t>(zonder aansluitingen van toestellen en bepaalde appendages):  </a:t>
              </a:r>
            </a:p>
            <a:p>
              <a:pPr lvl="0" algn="ctr">
                <a:lnSpc>
                  <a:spcPct val="115000"/>
                </a:lnSpc>
              </a:pPr>
              <a:r>
                <a:rPr lang="nl-NL" sz="1200" b="1" dirty="0" smtClean="0">
                  <a:solidFill>
                    <a:prstClr val="black"/>
                  </a:solidFill>
                  <a:ea typeface="Calibri"/>
                  <a:cs typeface="Times New Roman"/>
                </a:rPr>
                <a:t>alle leidingverbindingen van de installatie(delen) afpersen. </a:t>
              </a:r>
            </a:p>
            <a:p>
              <a:pPr lvl="0" algn="ctr">
                <a:lnSpc>
                  <a:spcPct val="115000"/>
                </a:lnSpc>
              </a:pPr>
              <a:r>
                <a:rPr lang="nl-NL" sz="1200" dirty="0" smtClean="0">
                  <a:solidFill>
                    <a:prstClr val="black"/>
                  </a:solidFill>
                  <a:ea typeface="Calibri"/>
                  <a:cs typeface="Times New Roman"/>
                </a:rPr>
                <a:t>Na afpersen met drinkwater de installatie droogzetten</a:t>
              </a:r>
              <a:r>
                <a:rPr lang="nl-NL" sz="1000" dirty="0" smtClean="0">
                  <a:solidFill>
                    <a:prstClr val="black"/>
                  </a:solidFill>
                  <a:ea typeface="Calibri"/>
                  <a:cs typeface="Times New Roman"/>
                </a:rPr>
                <a:t>.  </a:t>
              </a:r>
              <a:endParaRPr lang="nl-NL" sz="1000" dirty="0">
                <a:solidFill>
                  <a:prstClr val="black"/>
                </a:solidFill>
                <a:ea typeface="Calibri"/>
                <a:cs typeface="Times New Roman"/>
              </a:endParaRPr>
            </a:p>
          </p:txBody>
        </p:sp>
        <p:sp>
          <p:nvSpPr>
            <p:cNvPr id="8" name="Rechthoek 7"/>
            <p:cNvSpPr/>
            <p:nvPr/>
          </p:nvSpPr>
          <p:spPr>
            <a:xfrm>
              <a:off x="876527" y="3280520"/>
              <a:ext cx="7047459" cy="517065"/>
            </a:xfrm>
            <a:prstGeom prst="rect">
              <a:avLst/>
            </a:prstGeom>
            <a:solidFill>
              <a:schemeClr val="accent4"/>
            </a:solidFill>
          </p:spPr>
          <p:txBody>
            <a:bodyPr wrap="square">
              <a:spAutoFit/>
            </a:bodyPr>
            <a:lstStyle/>
            <a:p>
              <a:pPr lvl="0" algn="ctr">
                <a:lnSpc>
                  <a:spcPct val="115000"/>
                </a:lnSpc>
              </a:pPr>
              <a:r>
                <a:rPr lang="nl-NL" sz="1200" dirty="0" smtClean="0">
                  <a:solidFill>
                    <a:prstClr val="black"/>
                  </a:solidFill>
                  <a:ea typeface="Calibri"/>
                  <a:cs typeface="Times New Roman"/>
                </a:rPr>
                <a:t>Verbinding </a:t>
              </a:r>
              <a:r>
                <a:rPr lang="nl-NL" sz="1200" dirty="0">
                  <a:solidFill>
                    <a:prstClr val="black"/>
                  </a:solidFill>
                  <a:ea typeface="Calibri"/>
                  <a:cs typeface="Times New Roman"/>
                </a:rPr>
                <a:t>van afgeperste installatie-leidingdelen (zie WB 2.3, par. </a:t>
              </a:r>
              <a:r>
                <a:rPr lang="nl-NL" sz="1200" dirty="0" smtClean="0">
                  <a:solidFill>
                    <a:prstClr val="black"/>
                  </a:solidFill>
                  <a:ea typeface="Calibri"/>
                  <a:cs typeface="Times New Roman"/>
                </a:rPr>
                <a:t>3.5.1)</a:t>
              </a:r>
              <a:endParaRPr lang="nl-NL" sz="1200" b="1" dirty="0" smtClean="0">
                <a:solidFill>
                  <a:prstClr val="black"/>
                </a:solidFill>
                <a:ea typeface="Calibri"/>
                <a:cs typeface="Times New Roman"/>
              </a:endParaRPr>
            </a:p>
            <a:p>
              <a:pPr lvl="0" algn="ctr">
                <a:lnSpc>
                  <a:spcPct val="115000"/>
                </a:lnSpc>
              </a:pPr>
              <a:r>
                <a:rPr lang="nl-NL" sz="1200" b="1" dirty="0" smtClean="0">
                  <a:solidFill>
                    <a:prstClr val="black"/>
                  </a:solidFill>
                  <a:ea typeface="Calibri"/>
                  <a:cs typeface="Times New Roman"/>
                </a:rPr>
                <a:t>visueel controleren </a:t>
              </a:r>
              <a:r>
                <a:rPr lang="nl-NL" sz="1200" dirty="0" smtClean="0">
                  <a:solidFill>
                    <a:prstClr val="black"/>
                  </a:solidFill>
                  <a:ea typeface="Calibri"/>
                  <a:cs typeface="Times New Roman"/>
                </a:rPr>
                <a:t>bij </a:t>
              </a:r>
              <a:r>
                <a:rPr lang="nl-NL" sz="1200" dirty="0">
                  <a:solidFill>
                    <a:prstClr val="black"/>
                  </a:solidFill>
                  <a:ea typeface="Calibri"/>
                  <a:cs typeface="Times New Roman"/>
                </a:rPr>
                <a:t>installatie </a:t>
              </a:r>
              <a:r>
                <a:rPr lang="nl-NL" sz="1200" dirty="0" smtClean="0">
                  <a:solidFill>
                    <a:prstClr val="black"/>
                  </a:solidFill>
                  <a:ea typeface="Calibri"/>
                  <a:cs typeface="Times New Roman"/>
                </a:rPr>
                <a:t>onder </a:t>
              </a:r>
              <a:r>
                <a:rPr lang="nl-NL" sz="1200" dirty="0">
                  <a:solidFill>
                    <a:prstClr val="black"/>
                  </a:solidFill>
                  <a:ea typeface="Calibri"/>
                  <a:cs typeface="Times New Roman"/>
                </a:rPr>
                <a:t>heersende werkdruk </a:t>
              </a:r>
              <a:r>
                <a:rPr lang="nl-NL" sz="1200" dirty="0" smtClean="0">
                  <a:solidFill>
                    <a:prstClr val="black"/>
                  </a:solidFill>
                  <a:ea typeface="Calibri"/>
                  <a:cs typeface="Times New Roman"/>
                </a:rPr>
                <a:t>met drinkwater</a:t>
              </a:r>
              <a:endParaRPr lang="nl-NL" sz="1200" dirty="0">
                <a:solidFill>
                  <a:prstClr val="black"/>
                </a:solidFill>
                <a:ea typeface="Calibri"/>
                <a:cs typeface="Times New Roman"/>
              </a:endParaRPr>
            </a:p>
          </p:txBody>
        </p:sp>
        <p:sp>
          <p:nvSpPr>
            <p:cNvPr id="9" name="Rechthoek 8"/>
            <p:cNvSpPr/>
            <p:nvPr/>
          </p:nvSpPr>
          <p:spPr>
            <a:xfrm>
              <a:off x="876527" y="4077072"/>
              <a:ext cx="7047459" cy="517065"/>
            </a:xfrm>
            <a:prstGeom prst="rect">
              <a:avLst/>
            </a:prstGeom>
            <a:solidFill>
              <a:schemeClr val="accent4"/>
            </a:solidFill>
          </p:spPr>
          <p:txBody>
            <a:bodyPr wrap="square">
              <a:spAutoFit/>
            </a:bodyPr>
            <a:lstStyle/>
            <a:p>
              <a:pPr lvl="0" algn="ctr">
                <a:lnSpc>
                  <a:spcPct val="115000"/>
                </a:lnSpc>
              </a:pPr>
              <a:r>
                <a:rPr lang="nl-NL" sz="1200" dirty="0" smtClean="0">
                  <a:solidFill>
                    <a:prstClr val="black"/>
                  </a:solidFill>
                  <a:ea typeface="Calibri"/>
                  <a:cs typeface="Times New Roman"/>
                </a:rPr>
                <a:t>Doorspoelen/reinigen/desinfecteren leidingwaterinstallatie </a:t>
              </a:r>
            </a:p>
            <a:p>
              <a:pPr lvl="0" algn="ctr">
                <a:lnSpc>
                  <a:spcPct val="115000"/>
                </a:lnSpc>
              </a:pPr>
              <a:r>
                <a:rPr lang="nl-NL" sz="1200" dirty="0" smtClean="0">
                  <a:solidFill>
                    <a:prstClr val="black"/>
                  </a:solidFill>
                  <a:ea typeface="Calibri"/>
                  <a:cs typeface="Times New Roman"/>
                </a:rPr>
                <a:t>(</a:t>
              </a:r>
              <a:r>
                <a:rPr lang="nl-NL" sz="1200" dirty="0">
                  <a:solidFill>
                    <a:prstClr val="black"/>
                  </a:solidFill>
                  <a:ea typeface="Calibri"/>
                  <a:cs typeface="Times New Roman"/>
                </a:rPr>
                <a:t>zie WB 2.4 </a:t>
              </a:r>
              <a:r>
                <a:rPr lang="nl-NL" sz="1200" dirty="0" smtClean="0">
                  <a:solidFill>
                    <a:prstClr val="black"/>
                  </a:solidFill>
                  <a:ea typeface="Calibri"/>
                  <a:cs typeface="Times New Roman"/>
                </a:rPr>
                <a:t> </a:t>
              </a:r>
              <a:r>
                <a:rPr lang="nl-NL" sz="1200" dirty="0">
                  <a:solidFill>
                    <a:prstClr val="black"/>
                  </a:solidFill>
                  <a:ea typeface="Calibri"/>
                  <a:cs typeface="Times New Roman"/>
                </a:rPr>
                <a:t>januari </a:t>
              </a:r>
              <a:r>
                <a:rPr lang="nl-NL" sz="1200" dirty="0" smtClean="0">
                  <a:solidFill>
                    <a:prstClr val="black"/>
                  </a:solidFill>
                  <a:ea typeface="Calibri"/>
                  <a:cs typeface="Times New Roman"/>
                </a:rPr>
                <a:t>2017)</a:t>
              </a:r>
              <a:endParaRPr lang="nl-NL" sz="1200" dirty="0">
                <a:solidFill>
                  <a:prstClr val="black"/>
                </a:solidFill>
                <a:ea typeface="Calibri"/>
                <a:cs typeface="Times New Roman"/>
              </a:endParaRPr>
            </a:p>
          </p:txBody>
        </p:sp>
        <p:sp>
          <p:nvSpPr>
            <p:cNvPr id="10" name="Rechthoek 9"/>
            <p:cNvSpPr/>
            <p:nvPr/>
          </p:nvSpPr>
          <p:spPr>
            <a:xfrm>
              <a:off x="876528" y="5516609"/>
              <a:ext cx="7047459" cy="517065"/>
            </a:xfrm>
            <a:prstGeom prst="rect">
              <a:avLst/>
            </a:prstGeom>
            <a:solidFill>
              <a:schemeClr val="accent4"/>
            </a:solidFill>
          </p:spPr>
          <p:txBody>
            <a:bodyPr wrap="square">
              <a:spAutoFit/>
            </a:bodyPr>
            <a:lstStyle/>
            <a:p>
              <a:pPr lvl="0" algn="ctr">
                <a:lnSpc>
                  <a:spcPct val="115000"/>
                </a:lnSpc>
              </a:pPr>
              <a:r>
                <a:rPr lang="nl-NL" sz="1200" dirty="0" smtClean="0">
                  <a:solidFill>
                    <a:prstClr val="black"/>
                  </a:solidFill>
                  <a:ea typeface="Calibri"/>
                  <a:cs typeface="Times New Roman"/>
                </a:rPr>
                <a:t>Verbindingen </a:t>
              </a:r>
              <a:r>
                <a:rPr lang="nl-NL" sz="1200" dirty="0">
                  <a:solidFill>
                    <a:prstClr val="black"/>
                  </a:solidFill>
                  <a:ea typeface="Calibri"/>
                  <a:cs typeface="Times New Roman"/>
                </a:rPr>
                <a:t>met </a:t>
              </a:r>
              <a:r>
                <a:rPr lang="nl-NL" sz="1200" dirty="0" smtClean="0">
                  <a:solidFill>
                    <a:prstClr val="black"/>
                  </a:solidFill>
                  <a:ea typeface="Calibri"/>
                  <a:cs typeface="Times New Roman"/>
                </a:rPr>
                <a:t>toestellen en bepaalde appendages  </a:t>
              </a:r>
            </a:p>
            <a:p>
              <a:pPr lvl="0" algn="ctr">
                <a:lnSpc>
                  <a:spcPct val="115000"/>
                </a:lnSpc>
              </a:pPr>
              <a:r>
                <a:rPr lang="nl-NL" sz="1200" b="1" dirty="0" smtClean="0">
                  <a:solidFill>
                    <a:prstClr val="black"/>
                  </a:solidFill>
                  <a:ea typeface="Calibri"/>
                  <a:cs typeface="Times New Roman"/>
                </a:rPr>
                <a:t>visueel </a:t>
              </a:r>
              <a:r>
                <a:rPr lang="nl-NL" sz="1200" b="1" dirty="0">
                  <a:solidFill>
                    <a:prstClr val="black"/>
                  </a:solidFill>
                  <a:ea typeface="Calibri"/>
                  <a:cs typeface="Times New Roman"/>
                </a:rPr>
                <a:t>controleren </a:t>
              </a:r>
              <a:r>
                <a:rPr lang="nl-NL" sz="1200" dirty="0">
                  <a:solidFill>
                    <a:prstClr val="black"/>
                  </a:solidFill>
                  <a:ea typeface="Calibri"/>
                  <a:cs typeface="Times New Roman"/>
                </a:rPr>
                <a:t>bij </a:t>
              </a:r>
              <a:r>
                <a:rPr lang="nl-NL" sz="1200" dirty="0" smtClean="0">
                  <a:solidFill>
                    <a:prstClr val="black"/>
                  </a:solidFill>
                  <a:ea typeface="Calibri"/>
                  <a:cs typeface="Times New Roman"/>
                </a:rPr>
                <a:t>heersende werkdruk drinkwater in de installatie</a:t>
              </a:r>
              <a:endParaRPr lang="nl-NL" sz="1200" dirty="0">
                <a:solidFill>
                  <a:prstClr val="black"/>
                </a:solidFill>
                <a:ea typeface="Calibri"/>
                <a:cs typeface="Times New Roman"/>
              </a:endParaRPr>
            </a:p>
          </p:txBody>
        </p:sp>
        <p:sp>
          <p:nvSpPr>
            <p:cNvPr id="11" name="Rechthoek 10"/>
            <p:cNvSpPr/>
            <p:nvPr/>
          </p:nvSpPr>
          <p:spPr>
            <a:xfrm>
              <a:off x="876527" y="4924437"/>
              <a:ext cx="7047459" cy="304699"/>
            </a:xfrm>
            <a:prstGeom prst="rect">
              <a:avLst/>
            </a:prstGeom>
            <a:solidFill>
              <a:schemeClr val="accent4"/>
            </a:solidFill>
          </p:spPr>
          <p:txBody>
            <a:bodyPr wrap="square">
              <a:spAutoFit/>
            </a:bodyPr>
            <a:lstStyle/>
            <a:p>
              <a:pPr lvl="0" algn="ctr">
                <a:lnSpc>
                  <a:spcPct val="115000"/>
                </a:lnSpc>
              </a:pPr>
              <a:r>
                <a:rPr lang="nl-NL" sz="1200" dirty="0" smtClean="0">
                  <a:solidFill>
                    <a:prstClr val="black"/>
                  </a:solidFill>
                  <a:ea typeface="Calibri"/>
                  <a:cs typeface="Times New Roman"/>
                </a:rPr>
                <a:t>Toestellen/bepaalde appendages (her)plaatsen / aansluiten</a:t>
              </a:r>
              <a:endParaRPr lang="nl-NL" sz="1200" dirty="0">
                <a:solidFill>
                  <a:prstClr val="black"/>
                </a:solidFill>
                <a:ea typeface="Calibri"/>
                <a:cs typeface="Times New Roman"/>
              </a:endParaRPr>
            </a:p>
          </p:txBody>
        </p:sp>
        <p:sp>
          <p:nvSpPr>
            <p:cNvPr id="12" name="Rechthoek 11"/>
            <p:cNvSpPr/>
            <p:nvPr/>
          </p:nvSpPr>
          <p:spPr>
            <a:xfrm>
              <a:off x="876528" y="6249628"/>
              <a:ext cx="7047459" cy="304699"/>
            </a:xfrm>
            <a:prstGeom prst="rect">
              <a:avLst/>
            </a:prstGeom>
            <a:solidFill>
              <a:schemeClr val="accent4"/>
            </a:solidFill>
          </p:spPr>
          <p:txBody>
            <a:bodyPr wrap="square">
              <a:spAutoFit/>
            </a:bodyPr>
            <a:lstStyle/>
            <a:p>
              <a:pPr lvl="0" algn="ctr">
                <a:lnSpc>
                  <a:spcPct val="115000"/>
                </a:lnSpc>
              </a:pPr>
              <a:r>
                <a:rPr lang="nl-NL" sz="1200" dirty="0" smtClean="0">
                  <a:solidFill>
                    <a:prstClr val="black"/>
                  </a:solidFill>
                  <a:ea typeface="Calibri"/>
                  <a:cs typeface="Times New Roman"/>
                </a:rPr>
                <a:t>Ingebruikname installatie</a:t>
              </a:r>
              <a:endParaRPr lang="nl-NL" sz="1200" dirty="0">
                <a:solidFill>
                  <a:prstClr val="black"/>
                </a:solidFill>
                <a:ea typeface="Calibri"/>
                <a:cs typeface="Times New Roman"/>
              </a:endParaRPr>
            </a:p>
          </p:txBody>
        </p:sp>
        <p:sp>
          <p:nvSpPr>
            <p:cNvPr id="14" name="Tekstvak 13"/>
            <p:cNvSpPr txBox="1"/>
            <p:nvPr/>
          </p:nvSpPr>
          <p:spPr>
            <a:xfrm>
              <a:off x="8617441" y="619021"/>
              <a:ext cx="2592288" cy="276999"/>
            </a:xfrm>
            <a:prstGeom prst="rect">
              <a:avLst/>
            </a:prstGeom>
            <a:noFill/>
            <a:ln>
              <a:solidFill>
                <a:schemeClr val="tx1"/>
              </a:solidFill>
            </a:ln>
          </p:spPr>
          <p:txBody>
            <a:bodyPr wrap="square" rtlCol="0">
              <a:spAutoFit/>
            </a:bodyPr>
            <a:lstStyle/>
            <a:p>
              <a:pPr algn="ctr"/>
              <a:r>
                <a:rPr lang="nl-NL" sz="1200" dirty="0" smtClean="0"/>
                <a:t>Aanleg aansluitleiding</a:t>
              </a:r>
              <a:endParaRPr lang="nl-NL" sz="1200" dirty="0"/>
            </a:p>
          </p:txBody>
        </p:sp>
        <p:sp>
          <p:nvSpPr>
            <p:cNvPr id="15" name="Tekstvak 14"/>
            <p:cNvSpPr txBox="1"/>
            <p:nvPr/>
          </p:nvSpPr>
          <p:spPr>
            <a:xfrm>
              <a:off x="8626829" y="1112425"/>
              <a:ext cx="2592288" cy="276999"/>
            </a:xfrm>
            <a:prstGeom prst="rect">
              <a:avLst/>
            </a:prstGeom>
            <a:noFill/>
            <a:ln>
              <a:solidFill>
                <a:schemeClr val="tx1"/>
              </a:solidFill>
            </a:ln>
          </p:spPr>
          <p:txBody>
            <a:bodyPr wrap="square" rtlCol="0">
              <a:spAutoFit/>
            </a:bodyPr>
            <a:lstStyle/>
            <a:p>
              <a:pPr algn="ctr"/>
              <a:r>
                <a:rPr lang="nl-NL" sz="1200" dirty="0" smtClean="0"/>
                <a:t>Visuele beoordeling  aansluitleiding</a:t>
              </a:r>
              <a:endParaRPr lang="nl-NL" sz="1200" dirty="0"/>
            </a:p>
          </p:txBody>
        </p:sp>
        <p:sp>
          <p:nvSpPr>
            <p:cNvPr id="16" name="Tekstvak 15"/>
            <p:cNvSpPr txBox="1"/>
            <p:nvPr/>
          </p:nvSpPr>
          <p:spPr>
            <a:xfrm>
              <a:off x="8617441" y="1815503"/>
              <a:ext cx="2592288" cy="276999"/>
            </a:xfrm>
            <a:prstGeom prst="rect">
              <a:avLst/>
            </a:prstGeom>
            <a:noFill/>
            <a:ln>
              <a:solidFill>
                <a:schemeClr val="tx1"/>
              </a:solidFill>
            </a:ln>
          </p:spPr>
          <p:txBody>
            <a:bodyPr wrap="square" rtlCol="0">
              <a:spAutoFit/>
            </a:bodyPr>
            <a:lstStyle/>
            <a:p>
              <a:pPr algn="ctr"/>
              <a:r>
                <a:rPr lang="nl-NL" sz="1200" dirty="0" smtClean="0"/>
                <a:t>Openen dienstkraan</a:t>
              </a:r>
              <a:endParaRPr lang="nl-NL" sz="1200" dirty="0"/>
            </a:p>
          </p:txBody>
        </p:sp>
        <p:sp>
          <p:nvSpPr>
            <p:cNvPr id="17" name="Tekstvak 16"/>
            <p:cNvSpPr txBox="1"/>
            <p:nvPr/>
          </p:nvSpPr>
          <p:spPr>
            <a:xfrm>
              <a:off x="8638008" y="2379919"/>
              <a:ext cx="2592288" cy="276999"/>
            </a:xfrm>
            <a:prstGeom prst="rect">
              <a:avLst/>
            </a:prstGeom>
            <a:noFill/>
            <a:ln>
              <a:solidFill>
                <a:schemeClr val="tx1"/>
              </a:solidFill>
            </a:ln>
          </p:spPr>
          <p:txBody>
            <a:bodyPr wrap="square" rtlCol="0">
              <a:spAutoFit/>
            </a:bodyPr>
            <a:lstStyle/>
            <a:p>
              <a:pPr algn="ctr"/>
              <a:r>
                <a:rPr lang="nl-NL" sz="1200" dirty="0" smtClean="0"/>
                <a:t>Spuien aansluitleiding</a:t>
              </a:r>
              <a:endParaRPr lang="nl-NL" sz="1200" dirty="0"/>
            </a:p>
          </p:txBody>
        </p:sp>
        <p:sp>
          <p:nvSpPr>
            <p:cNvPr id="18" name="Tekstvak 17"/>
            <p:cNvSpPr txBox="1"/>
            <p:nvPr/>
          </p:nvSpPr>
          <p:spPr>
            <a:xfrm>
              <a:off x="8638008" y="2952713"/>
              <a:ext cx="2592288" cy="276999"/>
            </a:xfrm>
            <a:prstGeom prst="rect">
              <a:avLst/>
            </a:prstGeom>
            <a:noFill/>
            <a:ln>
              <a:solidFill>
                <a:schemeClr val="tx1"/>
              </a:solidFill>
            </a:ln>
          </p:spPr>
          <p:txBody>
            <a:bodyPr wrap="square" rtlCol="0">
              <a:spAutoFit/>
            </a:bodyPr>
            <a:lstStyle/>
            <a:p>
              <a:pPr algn="ctr"/>
              <a:r>
                <a:rPr lang="nl-NL" sz="1200" dirty="0" smtClean="0"/>
                <a:t>Meterplaatsing</a:t>
              </a:r>
              <a:endParaRPr lang="nl-NL" sz="1200" dirty="0"/>
            </a:p>
          </p:txBody>
        </p:sp>
        <p:sp>
          <p:nvSpPr>
            <p:cNvPr id="19" name="Tekstvak 18"/>
            <p:cNvSpPr txBox="1"/>
            <p:nvPr/>
          </p:nvSpPr>
          <p:spPr>
            <a:xfrm>
              <a:off x="8626829" y="3493515"/>
              <a:ext cx="2592288" cy="276999"/>
            </a:xfrm>
            <a:prstGeom prst="rect">
              <a:avLst/>
            </a:prstGeom>
            <a:noFill/>
            <a:ln>
              <a:solidFill>
                <a:schemeClr val="tx1"/>
              </a:solidFill>
            </a:ln>
          </p:spPr>
          <p:txBody>
            <a:bodyPr wrap="square" rtlCol="0">
              <a:spAutoFit/>
            </a:bodyPr>
            <a:lstStyle/>
            <a:p>
              <a:pPr algn="ctr"/>
              <a:r>
                <a:rPr lang="nl-NL" sz="1200" dirty="0" smtClean="0"/>
                <a:t>Openen hoofdkraan</a:t>
              </a:r>
              <a:endParaRPr lang="nl-NL" sz="1200" dirty="0"/>
            </a:p>
          </p:txBody>
        </p:sp>
        <p:cxnSp>
          <p:nvCxnSpPr>
            <p:cNvPr id="25" name="Rechte verbindingslijn 24"/>
            <p:cNvCxnSpPr/>
            <p:nvPr/>
          </p:nvCxnSpPr>
          <p:spPr>
            <a:xfrm>
              <a:off x="11785133" y="632187"/>
              <a:ext cx="0" cy="3138327"/>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11497101" y="63218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11376587" y="3770513"/>
              <a:ext cx="4800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rot="16200000">
              <a:off x="10940788" y="1954002"/>
              <a:ext cx="1351652" cy="276999"/>
            </a:xfrm>
            <a:prstGeom prst="rect">
              <a:avLst/>
            </a:prstGeom>
            <a:noFill/>
          </p:spPr>
          <p:txBody>
            <a:bodyPr wrap="none" rtlCol="0">
              <a:spAutoFit/>
            </a:bodyPr>
            <a:lstStyle/>
            <a:p>
              <a:r>
                <a:rPr lang="nl-NL" sz="1200" dirty="0" smtClean="0"/>
                <a:t>drinkwaterbedrijf </a:t>
              </a:r>
              <a:endParaRPr lang="nl-NL" sz="1200" dirty="0"/>
            </a:p>
          </p:txBody>
        </p:sp>
        <p:cxnSp>
          <p:nvCxnSpPr>
            <p:cNvPr id="33" name="Rechte verbindingslijn 32"/>
            <p:cNvCxnSpPr/>
            <p:nvPr/>
          </p:nvCxnSpPr>
          <p:spPr>
            <a:xfrm>
              <a:off x="8241433" y="4077071"/>
              <a:ext cx="376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147070" y="6554326"/>
              <a:ext cx="3853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8429437" y="4077072"/>
              <a:ext cx="0" cy="2477255"/>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4901249" y="686749"/>
              <a:ext cx="0" cy="1389133"/>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endCxn id="5" idx="0"/>
            </p:cNvCxnSpPr>
            <p:nvPr/>
          </p:nvCxnSpPr>
          <p:spPr>
            <a:xfrm>
              <a:off x="2610272" y="671716"/>
              <a:ext cx="0" cy="3127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6702535" y="686749"/>
              <a:ext cx="0" cy="3127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4658652" y="1381314"/>
              <a:ext cx="24259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flipH="1">
              <a:off x="4921042" y="1399115"/>
              <a:ext cx="24259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859060" y="3034299"/>
              <a:ext cx="0" cy="246221"/>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a:off x="4859060" y="3770513"/>
              <a:ext cx="0" cy="30655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4816987" y="4594136"/>
              <a:ext cx="0" cy="33030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4806384" y="5229136"/>
              <a:ext cx="0" cy="287473"/>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a:off x="4806384" y="6033673"/>
              <a:ext cx="10603" cy="215954"/>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H="1">
              <a:off x="7923985" y="3632013"/>
              <a:ext cx="608483" cy="0"/>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kstvak 75"/>
            <p:cNvSpPr txBox="1"/>
            <p:nvPr/>
          </p:nvSpPr>
          <p:spPr>
            <a:xfrm rot="16200000">
              <a:off x="7166750" y="5036504"/>
              <a:ext cx="2560317" cy="461665"/>
            </a:xfrm>
            <a:prstGeom prst="rect">
              <a:avLst/>
            </a:prstGeom>
            <a:noFill/>
          </p:spPr>
          <p:txBody>
            <a:bodyPr wrap="none" rtlCol="0">
              <a:spAutoFit/>
            </a:bodyPr>
            <a:lstStyle/>
            <a:p>
              <a:pPr algn="ctr"/>
              <a:r>
                <a:rPr lang="nl-NL" sz="1200" dirty="0" smtClean="0"/>
                <a:t>uitvoering binnen een week,</a:t>
              </a:r>
            </a:p>
            <a:p>
              <a:pPr algn="ctr"/>
              <a:r>
                <a:rPr lang="nl-NL" sz="1200" dirty="0" smtClean="0"/>
                <a:t>anders beheersmaatregelen nodig </a:t>
              </a:r>
              <a:endParaRPr lang="nl-NL" sz="1200" dirty="0"/>
            </a:p>
          </p:txBody>
        </p:sp>
        <p:cxnSp>
          <p:nvCxnSpPr>
            <p:cNvPr id="77" name="Rechte verbindingslijn 76"/>
            <p:cNvCxnSpPr/>
            <p:nvPr/>
          </p:nvCxnSpPr>
          <p:spPr>
            <a:xfrm>
              <a:off x="9926760" y="863889"/>
              <a:ext cx="0" cy="271300"/>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a:endCxn id="16" idx="0"/>
            </p:cNvCxnSpPr>
            <p:nvPr/>
          </p:nvCxnSpPr>
          <p:spPr>
            <a:xfrm flipH="1">
              <a:off x="9913586" y="1574089"/>
              <a:ext cx="2029" cy="241414"/>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9938965" y="2094170"/>
              <a:ext cx="1" cy="293054"/>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9945714" y="2656918"/>
              <a:ext cx="1" cy="295795"/>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9938965" y="3229712"/>
              <a:ext cx="0" cy="263803"/>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779328" y="-141733"/>
              <a:ext cx="11629217" cy="461665"/>
            </a:xfrm>
            <a:prstGeom prst="rect">
              <a:avLst/>
            </a:prstGeom>
            <a:noFill/>
          </p:spPr>
          <p:txBody>
            <a:bodyPr wrap="square" rtlCol="0">
              <a:spAutoFit/>
            </a:bodyPr>
            <a:lstStyle/>
            <a:p>
              <a:r>
                <a:rPr lang="nl-NL" sz="2400" b="1" dirty="0" smtClean="0">
                  <a:solidFill>
                    <a:srgbClr val="DF3A07"/>
                  </a:solidFill>
                </a:rPr>
                <a:t>Afstemming aanleg leidingwaterinstallatie / aansluiting op drinkwaternet</a:t>
              </a:r>
              <a:r>
                <a:rPr lang="nl-NL" sz="2400" b="1" dirty="0" smtClean="0"/>
                <a:t> </a:t>
              </a:r>
              <a:endParaRPr lang="nl-NL" sz="2400" b="1" dirty="0"/>
            </a:p>
          </p:txBody>
        </p:sp>
      </p:gr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140677"/>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jdelijke aanduiding voor dianummer 12"/>
          <p:cNvSpPr>
            <a:spLocks noGrp="1"/>
          </p:cNvSpPr>
          <p:nvPr>
            <p:ph type="sldNum" sz="quarter" idx="12"/>
          </p:nvPr>
        </p:nvSpPr>
        <p:spPr>
          <a:xfrm>
            <a:off x="97445" y="6116578"/>
            <a:ext cx="652906" cy="365125"/>
          </a:xfrm>
        </p:spPr>
        <p:txBody>
          <a:bodyPr/>
          <a:lstStyle/>
          <a:p>
            <a:fld id="{8B7CAD2B-19C3-4162-9D9A-AC40502219B3}" type="slidenum">
              <a:rPr lang="nl-NL" smtClean="0"/>
              <a:t>19</a:t>
            </a:fld>
            <a:endParaRPr lang="nl-NL" dirty="0"/>
          </a:p>
        </p:txBody>
      </p:sp>
    </p:spTree>
    <p:extLst>
      <p:ext uri="{BB962C8B-B14F-4D97-AF65-F5344CB8AC3E}">
        <p14:creationId xmlns:p14="http://schemas.microsoft.com/office/powerpoint/2010/main" val="60385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0"/>
            <a:ext cx="12192000" cy="364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1295467" y="476673"/>
            <a:ext cx="9697077" cy="2985433"/>
          </a:xfrm>
          <a:prstGeom prst="rect">
            <a:avLst/>
          </a:prstGeom>
        </p:spPr>
        <p:txBody>
          <a:bodyPr wrap="square">
            <a:spAutoFit/>
          </a:bodyPr>
          <a:lstStyle/>
          <a:p>
            <a:pPr algn="ctr"/>
            <a:r>
              <a:rPr lang="nl-NL" sz="2400" b="1" dirty="0" smtClean="0">
                <a:solidFill>
                  <a:srgbClr val="DF3A07"/>
                </a:solidFill>
              </a:rPr>
              <a:t>INSTRUCTIE VOOR MONTEURS </a:t>
            </a:r>
          </a:p>
          <a:p>
            <a:pPr algn="ctr"/>
            <a:endParaRPr lang="nl-NL" sz="2400" b="1" dirty="0" smtClean="0">
              <a:solidFill>
                <a:srgbClr val="DF3A07"/>
              </a:solidFill>
            </a:endParaRPr>
          </a:p>
          <a:p>
            <a:pPr algn="ctr"/>
            <a:r>
              <a:rPr lang="nl-NL" sz="2400" b="1" dirty="0" smtClean="0">
                <a:solidFill>
                  <a:srgbClr val="DF3A07"/>
                </a:solidFill>
              </a:rPr>
              <a:t>Persproeven </a:t>
            </a:r>
            <a:r>
              <a:rPr lang="nl-NL" sz="2400" b="1" dirty="0">
                <a:solidFill>
                  <a:srgbClr val="DF3A07"/>
                </a:solidFill>
              </a:rPr>
              <a:t>en visuele controles  </a:t>
            </a:r>
            <a:endParaRPr lang="nl-NL" sz="2400" b="1" dirty="0" smtClean="0">
              <a:solidFill>
                <a:srgbClr val="DF3A07"/>
              </a:solidFill>
            </a:endParaRPr>
          </a:p>
          <a:p>
            <a:pPr algn="ctr"/>
            <a:r>
              <a:rPr lang="nl-NL" sz="2400" b="1" dirty="0" smtClean="0">
                <a:solidFill>
                  <a:srgbClr val="DF3A07"/>
                </a:solidFill>
              </a:rPr>
              <a:t>op </a:t>
            </a:r>
            <a:r>
              <a:rPr lang="nl-NL" sz="2400" b="1" dirty="0">
                <a:solidFill>
                  <a:srgbClr val="DF3A07"/>
                </a:solidFill>
              </a:rPr>
              <a:t>dichtheid van leidingwaterinstallaties </a:t>
            </a:r>
            <a:endParaRPr lang="nl-NL" sz="2400" b="1" dirty="0" smtClean="0">
              <a:solidFill>
                <a:srgbClr val="DF3A07"/>
              </a:solidFill>
            </a:endParaRPr>
          </a:p>
          <a:p>
            <a:pPr algn="ctr"/>
            <a:endParaRPr lang="nl-NL" sz="2000" dirty="0"/>
          </a:p>
          <a:p>
            <a:pPr algn="ctr"/>
            <a:endParaRPr lang="nl-NL" dirty="0" smtClean="0"/>
          </a:p>
          <a:p>
            <a:pPr algn="ctr"/>
            <a:r>
              <a:rPr lang="nl-NL" dirty="0" smtClean="0"/>
              <a:t>NEN </a:t>
            </a:r>
            <a:r>
              <a:rPr lang="nl-NL" dirty="0"/>
              <a:t>1006 (2015/A1: 2018) schrijft voor dat een leidingwaterinstallatie vóór dat deze in gebruik wordt genomen op dichtheid moet worden </a:t>
            </a:r>
            <a:r>
              <a:rPr lang="nl-NL" dirty="0" smtClean="0"/>
              <a:t>getest </a:t>
            </a:r>
            <a:r>
              <a:rPr lang="nl-NL" dirty="0"/>
              <a:t>en gecontroleerd. </a:t>
            </a:r>
            <a:endParaRPr lang="nl-NL" dirty="0" smtClean="0"/>
          </a:p>
          <a:p>
            <a:pPr algn="ctr"/>
            <a:r>
              <a:rPr lang="nl-NL" dirty="0" smtClean="0"/>
              <a:t>Waterwerkblad WB 2.3 (JAN 2018) beschrijft de persproef.   </a:t>
            </a:r>
            <a:endParaRPr lang="nl-NL" dirty="0"/>
          </a:p>
        </p:txBody>
      </p:sp>
      <p:pic>
        <p:nvPicPr>
          <p:cNvPr id="4" name="Picture 4" descr="Afbeeldingsresultaat voor afpersen waterleidingen">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650795" y="3950402"/>
            <a:ext cx="2698388"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335360" y="6174058"/>
            <a:ext cx="11329259" cy="461665"/>
          </a:xfrm>
          <a:prstGeom prst="rect">
            <a:avLst/>
          </a:prstGeom>
          <a:solidFill>
            <a:schemeClr val="bg1"/>
          </a:solidFill>
        </p:spPr>
        <p:txBody>
          <a:bodyPr wrap="square" rtlCol="0">
            <a:spAutoFit/>
          </a:bodyPr>
          <a:lstStyle/>
          <a:p>
            <a:pPr algn="ctr"/>
            <a:endParaRPr lang="nl-NL" sz="2400" b="1" dirty="0">
              <a:solidFill>
                <a:srgbClr val="DF3A07"/>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solidFill>
            <a:schemeClr val="bg1">
              <a:lumMod val="65000"/>
            </a:schemeClr>
          </a:solidFill>
          <a:ln>
            <a:noFill/>
          </a:ln>
          <a:effectLst/>
        </p:spPr>
      </p:pic>
      <p:sp>
        <p:nvSpPr>
          <p:cNvPr id="5" name="Tijdelijke aanduiding voor dianummer 4"/>
          <p:cNvSpPr>
            <a:spLocks noGrp="1"/>
          </p:cNvSpPr>
          <p:nvPr>
            <p:ph type="sldNum" sz="quarter" idx="12"/>
          </p:nvPr>
        </p:nvSpPr>
        <p:spPr/>
        <p:txBody>
          <a:bodyPr/>
          <a:lstStyle/>
          <a:p>
            <a:fld id="{8B7CAD2B-19C3-4162-9D9A-AC40502219B3}" type="slidenum">
              <a:rPr lang="nl-NL" smtClean="0"/>
              <a:t>2</a:t>
            </a:fld>
            <a:endParaRPr lang="nl-NL" dirty="0"/>
          </a:p>
        </p:txBody>
      </p:sp>
    </p:spTree>
    <p:extLst>
      <p:ext uri="{BB962C8B-B14F-4D97-AF65-F5344CB8AC3E}">
        <p14:creationId xmlns:p14="http://schemas.microsoft.com/office/powerpoint/2010/main" val="188670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11424" y="1700809"/>
            <a:ext cx="10465163" cy="2959272"/>
          </a:xfrm>
          <a:prstGeom prst="rect">
            <a:avLst/>
          </a:prstGeom>
        </p:spPr>
        <p:txBody>
          <a:bodyPr wrap="square">
            <a:spAutoFit/>
          </a:bodyPr>
          <a:lstStyle/>
          <a:p>
            <a:pPr lvl="0">
              <a:lnSpc>
                <a:spcPct val="115000"/>
              </a:lnSpc>
              <a:defRPr/>
            </a:pPr>
            <a:r>
              <a:rPr lang="nl-NL" b="1" dirty="0" smtClean="0">
                <a:solidFill>
                  <a:prstClr val="black"/>
                </a:solidFill>
                <a:ea typeface="Calibri"/>
                <a:cs typeface="Times New Roman"/>
              </a:rPr>
              <a:t>Indien niet binnen </a:t>
            </a:r>
            <a:r>
              <a:rPr lang="nl-NL" b="1" dirty="0">
                <a:solidFill>
                  <a:prstClr val="black"/>
                </a:solidFill>
                <a:ea typeface="Calibri"/>
                <a:cs typeface="Times New Roman"/>
              </a:rPr>
              <a:t>een week de installatie in gebruik </a:t>
            </a:r>
            <a:r>
              <a:rPr lang="nl-NL" b="1" dirty="0" smtClean="0">
                <a:solidFill>
                  <a:prstClr val="black"/>
                </a:solidFill>
                <a:ea typeface="Calibri"/>
                <a:cs typeface="Times New Roman"/>
              </a:rPr>
              <a:t>wordt genomen zijn beheersmaatregelen nodig: </a:t>
            </a:r>
            <a:endParaRPr lang="nl-NL" b="1" dirty="0">
              <a:solidFill>
                <a:prstClr val="black"/>
              </a:solidFill>
              <a:ea typeface="Calibri"/>
              <a:cs typeface="Times New Roman"/>
            </a:endParaRPr>
          </a:p>
          <a:p>
            <a:pPr marL="285750" indent="-285750">
              <a:lnSpc>
                <a:spcPct val="115000"/>
              </a:lnSpc>
              <a:spcAft>
                <a:spcPts val="0"/>
              </a:spcAft>
              <a:buFontTx/>
              <a:buChar char="-"/>
            </a:pPr>
            <a:r>
              <a:rPr lang="nl-NL" dirty="0" smtClean="0">
                <a:ea typeface="Calibri"/>
                <a:cs typeface="Times New Roman"/>
              </a:rPr>
              <a:t>het wekelijks verversen van de waterinhoud van de installatie, of </a:t>
            </a:r>
          </a:p>
          <a:p>
            <a:pPr marL="285750" indent="-285750">
              <a:lnSpc>
                <a:spcPct val="115000"/>
              </a:lnSpc>
              <a:spcAft>
                <a:spcPts val="0"/>
              </a:spcAft>
              <a:buFontTx/>
              <a:buChar char="-"/>
            </a:pPr>
            <a:r>
              <a:rPr lang="nl-NL" dirty="0" smtClean="0">
                <a:ea typeface="Calibri"/>
                <a:cs typeface="Times New Roman"/>
              </a:rPr>
              <a:t>de installatie volledig droogzetten en daags </a:t>
            </a:r>
            <a:r>
              <a:rPr lang="nl-NL" dirty="0">
                <a:ea typeface="Calibri"/>
                <a:cs typeface="Times New Roman"/>
              </a:rPr>
              <a:t>voor de ingebruikname </a:t>
            </a:r>
            <a:r>
              <a:rPr lang="nl-NL" dirty="0" smtClean="0">
                <a:ea typeface="Calibri"/>
                <a:cs typeface="Times New Roman"/>
              </a:rPr>
              <a:t>de installatie met aangesloten toestellen spoelen, of </a:t>
            </a:r>
          </a:p>
          <a:p>
            <a:pPr marL="285750" lvl="0" indent="-285750">
              <a:lnSpc>
                <a:spcPct val="115000"/>
              </a:lnSpc>
              <a:buFontTx/>
              <a:buChar char="-"/>
            </a:pPr>
            <a:r>
              <a:rPr lang="nl-NL" dirty="0" smtClean="0">
                <a:ea typeface="Calibri"/>
                <a:cs typeface="Times New Roman"/>
              </a:rPr>
              <a:t>bij een langere stilstand van het water, de installatie </a:t>
            </a:r>
            <a:r>
              <a:rPr lang="nl-NL" dirty="0" err="1" smtClean="0">
                <a:ea typeface="Calibri"/>
                <a:cs typeface="Times New Roman"/>
              </a:rPr>
              <a:t>vòòr</a:t>
            </a:r>
            <a:r>
              <a:rPr lang="nl-NL" dirty="0" smtClean="0">
                <a:ea typeface="Calibri"/>
                <a:cs typeface="Times New Roman"/>
              </a:rPr>
              <a:t> de ingebruikname reinigen incl. </a:t>
            </a:r>
            <a:r>
              <a:rPr lang="nl-NL" dirty="0" smtClean="0">
                <a:solidFill>
                  <a:prstClr val="black"/>
                </a:solidFill>
                <a:ea typeface="Calibri"/>
                <a:cs typeface="Times New Roman"/>
              </a:rPr>
              <a:t>monstername volgens WB 2.4 (jan. 2017).</a:t>
            </a:r>
          </a:p>
          <a:p>
            <a:pPr lvl="0">
              <a:lnSpc>
                <a:spcPct val="115000"/>
              </a:lnSpc>
            </a:pPr>
            <a:r>
              <a:rPr lang="nl-NL" dirty="0">
                <a:solidFill>
                  <a:prstClr val="black"/>
                </a:solidFill>
                <a:ea typeface="Calibri"/>
                <a:cs typeface="Times New Roman"/>
              </a:rPr>
              <a:t> </a:t>
            </a:r>
            <a:r>
              <a:rPr lang="nl-NL" dirty="0" smtClean="0">
                <a:solidFill>
                  <a:prstClr val="black"/>
                </a:solidFill>
                <a:ea typeface="Calibri"/>
                <a:cs typeface="Times New Roman"/>
              </a:rPr>
              <a:t>    Let op! Voor het reinigen moeten toestellen en bepaalde appendages worden losgekoppeld. Na</a:t>
            </a:r>
          </a:p>
          <a:p>
            <a:pPr lvl="0">
              <a:lnSpc>
                <a:spcPct val="115000"/>
              </a:lnSpc>
            </a:pPr>
            <a:r>
              <a:rPr lang="nl-NL" dirty="0" smtClean="0">
                <a:solidFill>
                  <a:prstClr val="black"/>
                </a:solidFill>
                <a:ea typeface="Calibri"/>
                <a:cs typeface="Times New Roman"/>
              </a:rPr>
              <a:t>     terugplaatsing volgt weer een visuele controle met drinkwater (onder heersende drinkwaterdruk).</a:t>
            </a:r>
            <a:endParaRPr lang="nl-NL" dirty="0">
              <a:ea typeface="Calibri"/>
              <a:cs typeface="Times New Roman"/>
            </a:endParaRPr>
          </a:p>
        </p:txBody>
      </p:sp>
      <p:sp>
        <p:nvSpPr>
          <p:cNvPr id="3" name="Rechthoek 2"/>
          <p:cNvSpPr/>
          <p:nvPr/>
        </p:nvSpPr>
        <p:spPr>
          <a:xfrm>
            <a:off x="1062824" y="332657"/>
            <a:ext cx="10081120" cy="830997"/>
          </a:xfrm>
          <a:prstGeom prst="rect">
            <a:avLst/>
          </a:prstGeom>
          <a:solidFill>
            <a:schemeClr val="accent6">
              <a:lumMod val="20000"/>
              <a:lumOff val="80000"/>
            </a:schemeClr>
          </a:solidFill>
        </p:spPr>
        <p:txBody>
          <a:bodyPr wrap="square">
            <a:spAutoFit/>
          </a:bodyPr>
          <a:lstStyle/>
          <a:p>
            <a:pPr algn="ctr">
              <a:spcAft>
                <a:spcPts val="0"/>
              </a:spcAft>
            </a:pPr>
            <a:r>
              <a:rPr lang="nl-NL" sz="2400" b="1" dirty="0">
                <a:solidFill>
                  <a:srgbClr val="DF3A07"/>
                </a:solidFill>
                <a:ea typeface="Calibri"/>
                <a:cs typeface="Times New Roman"/>
              </a:rPr>
              <a:t>Aandachtspunt na uitvoering persproeven en visuele controle met drinkwater</a:t>
            </a:r>
            <a:endParaRPr lang="nl-NL" sz="2400" dirty="0">
              <a:solidFill>
                <a:srgbClr val="DF3A07"/>
              </a:solidFill>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20</a:t>
            </a:fld>
            <a:endParaRPr lang="nl-NL" dirty="0"/>
          </a:p>
        </p:txBody>
      </p:sp>
    </p:spTree>
    <p:extLst>
      <p:ext uri="{BB962C8B-B14F-4D97-AF65-F5344CB8AC3E}">
        <p14:creationId xmlns:p14="http://schemas.microsoft.com/office/powerpoint/2010/main" val="134272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00410" y="836713"/>
            <a:ext cx="11411836" cy="5293757"/>
          </a:xfrm>
          <a:prstGeom prst="rect">
            <a:avLst/>
          </a:prstGeom>
          <a:noFill/>
        </p:spPr>
        <p:txBody>
          <a:bodyPr wrap="square" rtlCol="0">
            <a:spAutoFit/>
          </a:bodyPr>
          <a:lstStyle/>
          <a:p>
            <a:r>
              <a:rPr lang="nl-NL" dirty="0" smtClean="0"/>
              <a:t>Afhankelijk van de grootte van de leidingwaterinstallatie en de aanlegwijze en uitvoeringsmomenten van installatiedelen, kan tijdens de bouw-/installatiefase het leidingsysteem veelal niet in één keer worden afgeperst.</a:t>
            </a:r>
          </a:p>
          <a:p>
            <a:endParaRPr lang="nl-NL" dirty="0"/>
          </a:p>
          <a:p>
            <a:r>
              <a:rPr lang="nl-NL" dirty="0" smtClean="0"/>
              <a:t>Keuze voor persproefmethode (A, B, C1 of C2) kan per installatiedeel verschillend zijn. </a:t>
            </a:r>
          </a:p>
          <a:p>
            <a:endParaRPr lang="nl-NL" dirty="0"/>
          </a:p>
          <a:p>
            <a:r>
              <a:rPr lang="nl-NL" dirty="0" smtClean="0"/>
              <a:t>De totaalresultaten van de dichtheidsbeproevingen worden afgevinkt op het </a:t>
            </a:r>
            <a:r>
              <a:rPr lang="nl-NL" b="1" dirty="0" smtClean="0"/>
              <a:t>‘Opleveringsrapport leidingwaterinstallatie’ (Onderdeel 2: Beproevingen).   </a:t>
            </a:r>
          </a:p>
          <a:p>
            <a:endParaRPr lang="nl-NL" dirty="0" smtClean="0"/>
          </a:p>
          <a:p>
            <a:r>
              <a:rPr lang="nl-NL" dirty="0" smtClean="0"/>
              <a:t>Voor de vastlegging van de specifieke beoordelingen van de installatie of installatiedelen wordt gebruik gemaakt van:</a:t>
            </a:r>
          </a:p>
          <a:p>
            <a:r>
              <a:rPr lang="nl-NL" dirty="0" smtClean="0"/>
              <a:t>- </a:t>
            </a:r>
            <a:r>
              <a:rPr lang="nl-NL" b="1" dirty="0" smtClean="0"/>
              <a:t>Formulier bepaling dichtheid leidingwaterinstallatie  </a:t>
            </a:r>
            <a:r>
              <a:rPr lang="nl-NL" sz="1400" dirty="0" smtClean="0"/>
              <a:t>(persproeven met water, lucht of inert gas)</a:t>
            </a:r>
            <a:r>
              <a:rPr lang="nl-NL" b="1" dirty="0" smtClean="0"/>
              <a:t>  </a:t>
            </a:r>
          </a:p>
          <a:p>
            <a:r>
              <a:rPr lang="nl-NL" b="1" dirty="0" smtClean="0"/>
              <a:t>- </a:t>
            </a:r>
            <a:r>
              <a:rPr lang="nl-NL" b="1" dirty="0">
                <a:solidFill>
                  <a:prstClr val="black"/>
                </a:solidFill>
              </a:rPr>
              <a:t>Formulier bepaling dichtheid </a:t>
            </a:r>
            <a:r>
              <a:rPr lang="nl-NL" b="1" dirty="0" smtClean="0">
                <a:solidFill>
                  <a:prstClr val="black"/>
                </a:solidFill>
              </a:rPr>
              <a:t>leidingwaterinstallatie: persproeven met water</a:t>
            </a:r>
            <a:r>
              <a:rPr lang="nl-NL" b="1" dirty="0" smtClean="0"/>
              <a:t>     </a:t>
            </a:r>
          </a:p>
          <a:p>
            <a:r>
              <a:rPr lang="nl-NL" b="1" dirty="0" smtClean="0">
                <a:solidFill>
                  <a:prstClr val="black"/>
                </a:solidFill>
              </a:rPr>
              <a:t>- Formulier </a:t>
            </a:r>
            <a:r>
              <a:rPr lang="nl-NL" b="1" dirty="0">
                <a:solidFill>
                  <a:prstClr val="black"/>
                </a:solidFill>
              </a:rPr>
              <a:t>bepaling dichtheid </a:t>
            </a:r>
            <a:r>
              <a:rPr lang="nl-NL" b="1" dirty="0" smtClean="0">
                <a:solidFill>
                  <a:prstClr val="black"/>
                </a:solidFill>
              </a:rPr>
              <a:t>leidingwaterinstallatie: persproeven met lucht of inert gas </a:t>
            </a:r>
            <a:endParaRPr lang="nl-NL" sz="1400" b="1" dirty="0"/>
          </a:p>
          <a:p>
            <a:endParaRPr lang="nl-NL" sz="1400" dirty="0" smtClean="0"/>
          </a:p>
          <a:p>
            <a:r>
              <a:rPr lang="nl-NL" dirty="0" smtClean="0"/>
              <a:t>Het eerste formulier is geschikt voor alle persproefmethoden. Veelal werkt een bedrijf of met water of met lucht!! Daarom wordt dit complexe formulier verder niet gebruikt, behalve hier in de uitleg.</a:t>
            </a:r>
          </a:p>
          <a:p>
            <a:r>
              <a:rPr lang="nl-NL" dirty="0" smtClean="0"/>
              <a:t>Wanneer de leidingwaterinstallatie in één keer wordt afgeperst volstaat 1 formulier. </a:t>
            </a:r>
          </a:p>
          <a:p>
            <a:r>
              <a:rPr lang="nl-NL" dirty="0" smtClean="0"/>
              <a:t>In de praktijk zijn meerdere formulieren nodig in het geval van (meerdere) installatiedelen.</a:t>
            </a:r>
          </a:p>
        </p:txBody>
      </p:sp>
      <p:sp>
        <p:nvSpPr>
          <p:cNvPr id="4" name="Tekstvak 3"/>
          <p:cNvSpPr txBox="1"/>
          <p:nvPr/>
        </p:nvSpPr>
        <p:spPr>
          <a:xfrm>
            <a:off x="600412" y="332657"/>
            <a:ext cx="10997620" cy="461665"/>
          </a:xfrm>
          <a:prstGeom prst="rect">
            <a:avLst/>
          </a:prstGeom>
          <a:solidFill>
            <a:schemeClr val="accent6">
              <a:lumMod val="20000"/>
              <a:lumOff val="80000"/>
            </a:schemeClr>
          </a:solidFill>
        </p:spPr>
        <p:txBody>
          <a:bodyPr wrap="square" rtlCol="0">
            <a:spAutoFit/>
          </a:bodyPr>
          <a:lstStyle/>
          <a:p>
            <a:r>
              <a:rPr lang="nl-NL" sz="2400" b="1" dirty="0" smtClean="0">
                <a:solidFill>
                  <a:srgbClr val="DF3A07"/>
                </a:solidFill>
              </a:rPr>
              <a:t>       Gebruik van formulieren (testrapporten) t.b.v. Opleveringsrapport  </a:t>
            </a:r>
            <a:endParaRPr lang="nl-NL" sz="2400" b="1" dirty="0">
              <a:solidFill>
                <a:srgbClr val="DF3A07"/>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9" y="108716"/>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dianummer 2"/>
          <p:cNvSpPr>
            <a:spLocks noGrp="1"/>
          </p:cNvSpPr>
          <p:nvPr>
            <p:ph type="sldNum" sz="quarter" idx="12"/>
          </p:nvPr>
        </p:nvSpPr>
        <p:spPr/>
        <p:txBody>
          <a:bodyPr/>
          <a:lstStyle/>
          <a:p>
            <a:fld id="{8B7CAD2B-19C3-4162-9D9A-AC40502219B3}" type="slidenum">
              <a:rPr lang="nl-NL" smtClean="0"/>
              <a:t>21</a:t>
            </a:fld>
            <a:endParaRPr lang="nl-NL" dirty="0"/>
          </a:p>
        </p:txBody>
      </p:sp>
    </p:spTree>
    <p:extLst>
      <p:ext uri="{BB962C8B-B14F-4D97-AF65-F5344CB8AC3E}">
        <p14:creationId xmlns:p14="http://schemas.microsoft.com/office/powerpoint/2010/main" val="70022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220850" y="1661295"/>
            <a:ext cx="2428828" cy="861774"/>
          </a:xfrm>
          <a:prstGeom prst="rect">
            <a:avLst/>
          </a:prstGeom>
          <a:solidFill>
            <a:schemeClr val="bg1">
              <a:lumMod val="85000"/>
            </a:schemeClr>
          </a:solidFill>
        </p:spPr>
        <p:txBody>
          <a:bodyPr wrap="square" rtlCol="0">
            <a:spAutoFit/>
          </a:bodyPr>
          <a:lstStyle/>
          <a:p>
            <a:r>
              <a:rPr lang="nl-NL" sz="1200" dirty="0" smtClean="0">
                <a:solidFill>
                  <a:prstClr val="black"/>
                </a:solidFill>
              </a:rPr>
              <a:t>Gegevens van locatie en installatiebedrijf </a:t>
            </a:r>
          </a:p>
          <a:p>
            <a:r>
              <a:rPr lang="nl-NL" sz="1200" dirty="0" smtClean="0">
                <a:solidFill>
                  <a:prstClr val="black"/>
                </a:solidFill>
              </a:rPr>
              <a:t>komen op het Opleveringsrapport</a:t>
            </a:r>
            <a:r>
              <a:rPr lang="nl-NL" sz="1400" dirty="0" smtClean="0">
                <a:solidFill>
                  <a:prstClr val="black"/>
                </a:solidFill>
              </a:rPr>
              <a:t>.   </a:t>
            </a:r>
            <a:endParaRPr lang="nl-NL" sz="1400" dirty="0">
              <a:solidFill>
                <a:prstClr val="black"/>
              </a:solidFill>
            </a:endParaRPr>
          </a:p>
        </p:txBody>
      </p:sp>
      <p:grpSp>
        <p:nvGrpSpPr>
          <p:cNvPr id="2" name="Groep 1"/>
          <p:cNvGrpSpPr/>
          <p:nvPr/>
        </p:nvGrpSpPr>
        <p:grpSpPr>
          <a:xfrm>
            <a:off x="3152802" y="116348"/>
            <a:ext cx="5656177" cy="6683038"/>
            <a:chOff x="2112733" y="116348"/>
            <a:chExt cx="4636048" cy="619268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733" y="116348"/>
              <a:ext cx="438887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5976558" y="375668"/>
              <a:ext cx="268342" cy="215444"/>
            </a:xfrm>
            <a:prstGeom prst="rect">
              <a:avLst/>
            </a:prstGeom>
            <a:noFill/>
          </p:spPr>
          <p:txBody>
            <a:bodyPr wrap="none" rtlCol="0">
              <a:spAutoFit/>
            </a:bodyPr>
            <a:lstStyle/>
            <a:p>
              <a:r>
                <a:rPr lang="nl-NL" sz="800" dirty="0" smtClean="0">
                  <a:solidFill>
                    <a:srgbClr val="FF0000"/>
                  </a:solidFill>
                </a:rPr>
                <a:t>003</a:t>
              </a:r>
              <a:endParaRPr lang="nl-NL" sz="800" dirty="0">
                <a:solidFill>
                  <a:srgbClr val="FF0000"/>
                </a:solidFill>
              </a:endParaRPr>
            </a:p>
          </p:txBody>
        </p:sp>
        <p:cxnSp>
          <p:nvCxnSpPr>
            <p:cNvPr id="11" name="Rechte verbindingslijn 10"/>
            <p:cNvCxnSpPr/>
            <p:nvPr/>
          </p:nvCxnSpPr>
          <p:spPr>
            <a:xfrm flipH="1">
              <a:off x="6374860" y="474784"/>
              <a:ext cx="373921"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4480066" y="580925"/>
              <a:ext cx="2021537" cy="215444"/>
            </a:xfrm>
            <a:prstGeom prst="rect">
              <a:avLst/>
            </a:prstGeom>
            <a:noFill/>
          </p:spPr>
          <p:txBody>
            <a:bodyPr wrap="square" rtlCol="0">
              <a:spAutoFit/>
            </a:bodyPr>
            <a:lstStyle/>
            <a:p>
              <a:r>
                <a:rPr lang="nl-NL" sz="800" dirty="0" smtClean="0">
                  <a:solidFill>
                    <a:srgbClr val="FF0000"/>
                  </a:solidFill>
                </a:rPr>
                <a:t>toiletgr. 1</a:t>
              </a:r>
              <a:r>
                <a:rPr lang="nl-NL" sz="800" baseline="30000" dirty="0" smtClean="0">
                  <a:solidFill>
                    <a:srgbClr val="FF0000"/>
                  </a:solidFill>
                </a:rPr>
                <a:t>e</a:t>
              </a:r>
              <a:r>
                <a:rPr lang="nl-NL" sz="800" dirty="0" smtClean="0">
                  <a:solidFill>
                    <a:srgbClr val="FF0000"/>
                  </a:solidFill>
                </a:rPr>
                <a:t> verd.  - rechtervleugel   </a:t>
              </a:r>
              <a:endParaRPr lang="nl-NL" sz="800" dirty="0">
                <a:solidFill>
                  <a:srgbClr val="FF0000"/>
                </a:solidFill>
              </a:endParaRPr>
            </a:p>
          </p:txBody>
        </p:sp>
        <p:cxnSp>
          <p:nvCxnSpPr>
            <p:cNvPr id="13" name="Rechte verbindingslijn 12"/>
            <p:cNvCxnSpPr/>
            <p:nvPr/>
          </p:nvCxnSpPr>
          <p:spPr>
            <a:xfrm flipH="1">
              <a:off x="6376378" y="688647"/>
              <a:ext cx="37240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hteraccolade 13"/>
            <p:cNvSpPr/>
            <p:nvPr/>
          </p:nvSpPr>
          <p:spPr>
            <a:xfrm>
              <a:off x="5467649" y="2759038"/>
              <a:ext cx="1281131" cy="1257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15" name="Rechteraccolade 14"/>
            <p:cNvSpPr/>
            <p:nvPr/>
          </p:nvSpPr>
          <p:spPr>
            <a:xfrm>
              <a:off x="6101431" y="3407804"/>
              <a:ext cx="639079" cy="2160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16" name="Rechteraccolade 15"/>
            <p:cNvSpPr/>
            <p:nvPr/>
          </p:nvSpPr>
          <p:spPr>
            <a:xfrm>
              <a:off x="6101431" y="3688468"/>
              <a:ext cx="639079" cy="2059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17" name="Tekstvak 16"/>
            <p:cNvSpPr txBox="1"/>
            <p:nvPr/>
          </p:nvSpPr>
          <p:spPr>
            <a:xfrm>
              <a:off x="4297121" y="3058590"/>
              <a:ext cx="180579" cy="215444"/>
            </a:xfrm>
            <a:prstGeom prst="rect">
              <a:avLst/>
            </a:prstGeom>
            <a:noFill/>
          </p:spPr>
          <p:txBody>
            <a:bodyPr wrap="none" rtlCol="0">
              <a:spAutoFit/>
            </a:bodyPr>
            <a:lstStyle/>
            <a:p>
              <a:r>
                <a:rPr lang="nl-NL" sz="800" dirty="0" smtClean="0">
                  <a:solidFill>
                    <a:srgbClr val="FF0000"/>
                  </a:solidFill>
                </a:rPr>
                <a:t>√</a:t>
              </a:r>
              <a:endParaRPr lang="nl-NL" sz="800" dirty="0">
                <a:solidFill>
                  <a:srgbClr val="FF0000"/>
                </a:solidFill>
              </a:endParaRPr>
            </a:p>
          </p:txBody>
        </p:sp>
        <p:sp>
          <p:nvSpPr>
            <p:cNvPr id="18" name="Tekstvak 17"/>
            <p:cNvSpPr txBox="1"/>
            <p:nvPr/>
          </p:nvSpPr>
          <p:spPr>
            <a:xfrm>
              <a:off x="2915816" y="580925"/>
              <a:ext cx="925975" cy="215444"/>
            </a:xfrm>
            <a:prstGeom prst="rect">
              <a:avLst/>
            </a:prstGeom>
            <a:noFill/>
          </p:spPr>
          <p:txBody>
            <a:bodyPr wrap="none" rtlCol="0">
              <a:spAutoFit/>
            </a:bodyPr>
            <a:lstStyle/>
            <a:p>
              <a:r>
                <a:rPr lang="nl-NL" sz="800" dirty="0" smtClean="0">
                  <a:solidFill>
                    <a:srgbClr val="FF0000"/>
                  </a:solidFill>
                </a:rPr>
                <a:t>Kantoor ABC  (2019-3)</a:t>
              </a:r>
              <a:endParaRPr lang="nl-NL" sz="800" dirty="0">
                <a:solidFill>
                  <a:srgbClr val="FF0000"/>
                </a:solidFill>
              </a:endParaRPr>
            </a:p>
          </p:txBody>
        </p:sp>
        <p:sp>
          <p:nvSpPr>
            <p:cNvPr id="19" name="Tekstvak 18"/>
            <p:cNvSpPr txBox="1"/>
            <p:nvPr/>
          </p:nvSpPr>
          <p:spPr>
            <a:xfrm>
              <a:off x="2315615" y="1121720"/>
              <a:ext cx="180579" cy="215444"/>
            </a:xfrm>
            <a:prstGeom prst="rect">
              <a:avLst/>
            </a:prstGeom>
            <a:noFill/>
          </p:spPr>
          <p:txBody>
            <a:bodyPr wrap="none" rtlCol="0">
              <a:spAutoFit/>
            </a:bodyPr>
            <a:lstStyle/>
            <a:p>
              <a:r>
                <a:rPr lang="nl-NL" sz="800" dirty="0" smtClean="0">
                  <a:solidFill>
                    <a:srgbClr val="FF0000"/>
                  </a:solidFill>
                </a:rPr>
                <a:t>√</a:t>
              </a:r>
              <a:endParaRPr lang="nl-NL" sz="800" dirty="0">
                <a:solidFill>
                  <a:srgbClr val="FF0000"/>
                </a:solidFill>
              </a:endParaRPr>
            </a:p>
          </p:txBody>
        </p:sp>
        <p:sp>
          <p:nvSpPr>
            <p:cNvPr id="20" name="Tekstvak 19"/>
            <p:cNvSpPr txBox="1"/>
            <p:nvPr/>
          </p:nvSpPr>
          <p:spPr>
            <a:xfrm>
              <a:off x="3087697" y="1636286"/>
              <a:ext cx="698749" cy="215444"/>
            </a:xfrm>
            <a:prstGeom prst="rect">
              <a:avLst/>
            </a:prstGeom>
            <a:noFill/>
          </p:spPr>
          <p:txBody>
            <a:bodyPr wrap="none" rtlCol="0">
              <a:spAutoFit/>
            </a:bodyPr>
            <a:lstStyle/>
            <a:p>
              <a:r>
                <a:rPr lang="nl-NL" sz="800" dirty="0" smtClean="0">
                  <a:solidFill>
                    <a:srgbClr val="FF0000"/>
                  </a:solidFill>
                </a:rPr>
                <a:t>handpomp HP1 </a:t>
              </a:r>
              <a:endParaRPr lang="nl-NL" sz="800" dirty="0">
                <a:solidFill>
                  <a:srgbClr val="FF0000"/>
                </a:solidFill>
              </a:endParaRPr>
            </a:p>
          </p:txBody>
        </p:sp>
        <p:sp>
          <p:nvSpPr>
            <p:cNvPr id="21" name="Tekstvak 20"/>
            <p:cNvSpPr txBox="1"/>
            <p:nvPr/>
          </p:nvSpPr>
          <p:spPr>
            <a:xfrm>
              <a:off x="2969716" y="1731767"/>
              <a:ext cx="180579" cy="215444"/>
            </a:xfrm>
            <a:prstGeom prst="rect">
              <a:avLst/>
            </a:prstGeom>
            <a:noFill/>
          </p:spPr>
          <p:txBody>
            <a:bodyPr wrap="none" rtlCol="0">
              <a:spAutoFit/>
            </a:bodyPr>
            <a:lstStyle/>
            <a:p>
              <a:r>
                <a:rPr lang="nl-NL" sz="800" dirty="0" smtClean="0">
                  <a:solidFill>
                    <a:srgbClr val="FF0000"/>
                  </a:solidFill>
                </a:rPr>
                <a:t>√</a:t>
              </a:r>
              <a:endParaRPr lang="nl-NL" sz="800" dirty="0">
                <a:solidFill>
                  <a:srgbClr val="FF0000"/>
                </a:solidFill>
              </a:endParaRPr>
            </a:p>
          </p:txBody>
        </p:sp>
        <p:sp>
          <p:nvSpPr>
            <p:cNvPr id="22" name="Tekstvak 21"/>
            <p:cNvSpPr txBox="1"/>
            <p:nvPr/>
          </p:nvSpPr>
          <p:spPr>
            <a:xfrm>
              <a:off x="2399207" y="3058590"/>
              <a:ext cx="1301077" cy="215444"/>
            </a:xfrm>
            <a:prstGeom prst="rect">
              <a:avLst/>
            </a:prstGeom>
            <a:noFill/>
          </p:spPr>
          <p:txBody>
            <a:bodyPr wrap="none" rtlCol="0">
              <a:spAutoFit/>
            </a:bodyPr>
            <a:lstStyle/>
            <a:p>
              <a:r>
                <a:rPr lang="nl-NL" sz="800" dirty="0" smtClean="0">
                  <a:solidFill>
                    <a:srgbClr val="FF0000"/>
                  </a:solidFill>
                </a:rPr>
                <a:t>leidingen in wanden weggewerkt  </a:t>
              </a:r>
              <a:endParaRPr lang="nl-NL" sz="800" dirty="0">
                <a:solidFill>
                  <a:srgbClr val="FF0000"/>
                </a:solidFill>
              </a:endParaRPr>
            </a:p>
          </p:txBody>
        </p:sp>
        <p:sp>
          <p:nvSpPr>
            <p:cNvPr id="23" name="Tekstvak 22"/>
            <p:cNvSpPr txBox="1"/>
            <p:nvPr/>
          </p:nvSpPr>
          <p:spPr>
            <a:xfrm>
              <a:off x="2758119" y="3177262"/>
              <a:ext cx="535243" cy="215444"/>
            </a:xfrm>
            <a:prstGeom prst="rect">
              <a:avLst/>
            </a:prstGeom>
            <a:noFill/>
          </p:spPr>
          <p:txBody>
            <a:bodyPr wrap="none" rtlCol="0">
              <a:spAutoFit/>
            </a:bodyPr>
            <a:lstStyle/>
            <a:p>
              <a:r>
                <a:rPr lang="nl-NL" sz="800" dirty="0" smtClean="0">
                  <a:solidFill>
                    <a:srgbClr val="FF0000"/>
                  </a:solidFill>
                </a:rPr>
                <a:t>14-05-2019</a:t>
              </a:r>
              <a:endParaRPr lang="nl-NL" sz="800" dirty="0">
                <a:solidFill>
                  <a:srgbClr val="FF0000"/>
                </a:solidFill>
              </a:endParaRPr>
            </a:p>
          </p:txBody>
        </p:sp>
        <p:sp>
          <p:nvSpPr>
            <p:cNvPr id="24" name="Tekstvak 23"/>
            <p:cNvSpPr txBox="1"/>
            <p:nvPr/>
          </p:nvSpPr>
          <p:spPr>
            <a:xfrm>
              <a:off x="4533083" y="3179496"/>
              <a:ext cx="572513" cy="215444"/>
            </a:xfrm>
            <a:prstGeom prst="rect">
              <a:avLst/>
            </a:prstGeom>
            <a:noFill/>
          </p:spPr>
          <p:txBody>
            <a:bodyPr wrap="none" rtlCol="0">
              <a:spAutoFit/>
            </a:bodyPr>
            <a:lstStyle/>
            <a:p>
              <a:r>
                <a:rPr lang="nl-NL" sz="800" dirty="0" smtClean="0">
                  <a:solidFill>
                    <a:srgbClr val="FF0000"/>
                  </a:solidFill>
                </a:rPr>
                <a:t>A. Gerritsen </a:t>
              </a:r>
              <a:endParaRPr lang="nl-NL" sz="800" dirty="0">
                <a:solidFill>
                  <a:srgbClr val="FF0000"/>
                </a:solidFill>
              </a:endParaRPr>
            </a:p>
          </p:txBody>
        </p:sp>
        <p:sp>
          <p:nvSpPr>
            <p:cNvPr id="25" name="Tekstvak 24"/>
            <p:cNvSpPr txBox="1"/>
            <p:nvPr/>
          </p:nvSpPr>
          <p:spPr>
            <a:xfrm>
              <a:off x="2758119" y="3379948"/>
              <a:ext cx="535243" cy="215444"/>
            </a:xfrm>
            <a:prstGeom prst="rect">
              <a:avLst/>
            </a:prstGeom>
            <a:noFill/>
          </p:spPr>
          <p:txBody>
            <a:bodyPr wrap="none" rtlCol="0">
              <a:spAutoFit/>
            </a:bodyPr>
            <a:lstStyle/>
            <a:p>
              <a:r>
                <a:rPr lang="nl-NL" sz="800" dirty="0" smtClean="0">
                  <a:solidFill>
                    <a:srgbClr val="FF0000"/>
                  </a:solidFill>
                </a:rPr>
                <a:t>17-05-2019</a:t>
              </a:r>
              <a:endParaRPr lang="nl-NL" sz="800" dirty="0">
                <a:solidFill>
                  <a:srgbClr val="FF0000"/>
                </a:solidFill>
              </a:endParaRPr>
            </a:p>
          </p:txBody>
        </p:sp>
        <p:sp>
          <p:nvSpPr>
            <p:cNvPr id="26" name="Tekstvak 25"/>
            <p:cNvSpPr txBox="1"/>
            <p:nvPr/>
          </p:nvSpPr>
          <p:spPr>
            <a:xfrm>
              <a:off x="4003171" y="3287218"/>
              <a:ext cx="190197" cy="215444"/>
            </a:xfrm>
            <a:prstGeom prst="rect">
              <a:avLst/>
            </a:prstGeom>
            <a:noFill/>
          </p:spPr>
          <p:txBody>
            <a:bodyPr wrap="none" rtlCol="0">
              <a:spAutoFit/>
            </a:bodyPr>
            <a:lstStyle/>
            <a:p>
              <a:r>
                <a:rPr lang="nl-NL" sz="800" dirty="0" smtClean="0">
                  <a:solidFill>
                    <a:srgbClr val="FF0000"/>
                  </a:solidFill>
                </a:rPr>
                <a:t>A</a:t>
              </a:r>
              <a:endParaRPr lang="nl-NL" sz="800" dirty="0">
                <a:solidFill>
                  <a:srgbClr val="FF0000"/>
                </a:solidFill>
              </a:endParaRPr>
            </a:p>
          </p:txBody>
        </p:sp>
        <p:sp>
          <p:nvSpPr>
            <p:cNvPr id="27" name="Tekstvak 26"/>
            <p:cNvSpPr txBox="1"/>
            <p:nvPr/>
          </p:nvSpPr>
          <p:spPr>
            <a:xfrm>
              <a:off x="4533083" y="3300372"/>
              <a:ext cx="333264" cy="215444"/>
            </a:xfrm>
            <a:prstGeom prst="rect">
              <a:avLst/>
            </a:prstGeom>
            <a:noFill/>
          </p:spPr>
          <p:txBody>
            <a:bodyPr wrap="none" rtlCol="0">
              <a:spAutoFit/>
            </a:bodyPr>
            <a:lstStyle/>
            <a:p>
              <a:r>
                <a:rPr lang="nl-NL" sz="800" dirty="0" smtClean="0">
                  <a:solidFill>
                    <a:srgbClr val="FF0000"/>
                  </a:solidFill>
                </a:rPr>
                <a:t>13.00</a:t>
              </a:r>
              <a:endParaRPr lang="nl-NL" sz="800" dirty="0">
                <a:solidFill>
                  <a:srgbClr val="FF0000"/>
                </a:solidFill>
              </a:endParaRPr>
            </a:p>
          </p:txBody>
        </p:sp>
        <p:sp>
          <p:nvSpPr>
            <p:cNvPr id="28" name="Tekstvak 27"/>
            <p:cNvSpPr txBox="1"/>
            <p:nvPr/>
          </p:nvSpPr>
          <p:spPr>
            <a:xfrm>
              <a:off x="4536906" y="3488035"/>
              <a:ext cx="333264" cy="215444"/>
            </a:xfrm>
            <a:prstGeom prst="rect">
              <a:avLst/>
            </a:prstGeom>
            <a:noFill/>
          </p:spPr>
          <p:txBody>
            <a:bodyPr wrap="none" rtlCol="0">
              <a:spAutoFit/>
            </a:bodyPr>
            <a:lstStyle/>
            <a:p>
              <a:r>
                <a:rPr lang="nl-NL" sz="800" dirty="0" smtClean="0">
                  <a:solidFill>
                    <a:srgbClr val="FF0000"/>
                  </a:solidFill>
                </a:rPr>
                <a:t>13.10</a:t>
              </a:r>
              <a:endParaRPr lang="nl-NL" sz="800" dirty="0">
                <a:solidFill>
                  <a:srgbClr val="FF0000"/>
                </a:solidFill>
              </a:endParaRPr>
            </a:p>
          </p:txBody>
        </p:sp>
        <p:sp>
          <p:nvSpPr>
            <p:cNvPr id="29" name="Tekstvak 28"/>
            <p:cNvSpPr txBox="1"/>
            <p:nvPr/>
          </p:nvSpPr>
          <p:spPr>
            <a:xfrm>
              <a:off x="4584379" y="3595757"/>
              <a:ext cx="246702" cy="215444"/>
            </a:xfrm>
            <a:prstGeom prst="rect">
              <a:avLst/>
            </a:prstGeom>
            <a:noFill/>
          </p:spPr>
          <p:txBody>
            <a:bodyPr wrap="none" rtlCol="0">
              <a:spAutoFit/>
            </a:bodyPr>
            <a:lstStyle/>
            <a:p>
              <a:r>
                <a:rPr lang="nl-NL" sz="800" dirty="0" smtClean="0">
                  <a:solidFill>
                    <a:srgbClr val="FF0000"/>
                  </a:solidFill>
                </a:rPr>
                <a:t>2,6</a:t>
              </a:r>
              <a:endParaRPr lang="nl-NL" sz="800" dirty="0">
                <a:solidFill>
                  <a:srgbClr val="FF0000"/>
                </a:solidFill>
              </a:endParaRPr>
            </a:p>
          </p:txBody>
        </p:sp>
        <p:sp>
          <p:nvSpPr>
            <p:cNvPr id="30" name="Tekstvak 29"/>
            <p:cNvSpPr txBox="1"/>
            <p:nvPr/>
          </p:nvSpPr>
          <p:spPr>
            <a:xfrm>
              <a:off x="4588202" y="3786674"/>
              <a:ext cx="246702" cy="215444"/>
            </a:xfrm>
            <a:prstGeom prst="rect">
              <a:avLst/>
            </a:prstGeom>
            <a:noFill/>
          </p:spPr>
          <p:txBody>
            <a:bodyPr wrap="none" rtlCol="0">
              <a:spAutoFit/>
            </a:bodyPr>
            <a:lstStyle/>
            <a:p>
              <a:r>
                <a:rPr lang="nl-NL" sz="800" dirty="0" smtClean="0">
                  <a:solidFill>
                    <a:srgbClr val="FF0000"/>
                  </a:solidFill>
                </a:rPr>
                <a:t>2,6</a:t>
              </a:r>
              <a:endParaRPr lang="nl-NL" sz="800" dirty="0">
                <a:solidFill>
                  <a:srgbClr val="FF0000"/>
                </a:solidFill>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378" y="4131642"/>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kstvak 31"/>
            <p:cNvSpPr txBox="1"/>
            <p:nvPr/>
          </p:nvSpPr>
          <p:spPr>
            <a:xfrm>
              <a:off x="3066857" y="4154323"/>
              <a:ext cx="572513" cy="215444"/>
            </a:xfrm>
            <a:prstGeom prst="rect">
              <a:avLst/>
            </a:prstGeom>
            <a:noFill/>
          </p:spPr>
          <p:txBody>
            <a:bodyPr wrap="none" rtlCol="0">
              <a:spAutoFit/>
            </a:bodyPr>
            <a:lstStyle/>
            <a:p>
              <a:r>
                <a:rPr lang="nl-NL" sz="800" dirty="0" smtClean="0">
                  <a:solidFill>
                    <a:srgbClr val="FF0000"/>
                  </a:solidFill>
                </a:rPr>
                <a:t>J. Achterom </a:t>
              </a:r>
              <a:endParaRPr lang="nl-NL" sz="800" dirty="0">
                <a:solidFill>
                  <a:srgbClr val="FF0000"/>
                </a:solidFill>
              </a:endParaRPr>
            </a:p>
          </p:txBody>
        </p:sp>
      </p:grpSp>
      <p:sp>
        <p:nvSpPr>
          <p:cNvPr id="33" name="Tekstvak 32"/>
          <p:cNvSpPr txBox="1"/>
          <p:nvPr/>
        </p:nvSpPr>
        <p:spPr>
          <a:xfrm>
            <a:off x="143339" y="1321512"/>
            <a:ext cx="2848567" cy="276999"/>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vink het persmedium aan </a:t>
            </a:r>
            <a:endParaRPr lang="nl-NL" sz="1200" dirty="0">
              <a:solidFill>
                <a:prstClr val="black"/>
              </a:solidFill>
            </a:endParaRPr>
          </a:p>
        </p:txBody>
      </p:sp>
      <p:sp>
        <p:nvSpPr>
          <p:cNvPr id="34" name="Tekstvak 33"/>
          <p:cNvSpPr txBox="1"/>
          <p:nvPr/>
        </p:nvSpPr>
        <p:spPr>
          <a:xfrm>
            <a:off x="154413" y="1698014"/>
            <a:ext cx="2828707" cy="646331"/>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benoem soort persapparatuur, vul nummer van apparaat in en</a:t>
            </a:r>
          </a:p>
          <a:p>
            <a:r>
              <a:rPr lang="nl-NL" sz="1200" dirty="0" smtClean="0">
                <a:solidFill>
                  <a:prstClr val="black"/>
                </a:solidFill>
              </a:rPr>
              <a:t>vink de betreffende fase aan </a:t>
            </a:r>
            <a:endParaRPr lang="nl-NL" sz="1200" dirty="0">
              <a:solidFill>
                <a:prstClr val="black"/>
              </a:solidFill>
            </a:endParaRPr>
          </a:p>
        </p:txBody>
      </p:sp>
      <p:sp>
        <p:nvSpPr>
          <p:cNvPr id="35" name="Tekstvak 34"/>
          <p:cNvSpPr txBox="1"/>
          <p:nvPr/>
        </p:nvSpPr>
        <p:spPr>
          <a:xfrm>
            <a:off x="157662" y="3519878"/>
            <a:ext cx="2839780" cy="276999"/>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geef persmethode aan, bijv. A  </a:t>
            </a:r>
            <a:endParaRPr lang="nl-NL" sz="1200" dirty="0">
              <a:solidFill>
                <a:prstClr val="black"/>
              </a:solidFill>
            </a:endParaRPr>
          </a:p>
        </p:txBody>
      </p:sp>
      <p:sp>
        <p:nvSpPr>
          <p:cNvPr id="36" name="Rechthoek 35"/>
          <p:cNvSpPr/>
          <p:nvPr/>
        </p:nvSpPr>
        <p:spPr>
          <a:xfrm>
            <a:off x="165489" y="565537"/>
            <a:ext cx="2839780" cy="461665"/>
          </a:xfrm>
          <a:prstGeom prst="rect">
            <a:avLst/>
          </a:prstGeom>
          <a:solidFill>
            <a:schemeClr val="accent6">
              <a:lumMod val="20000"/>
              <a:lumOff val="80000"/>
            </a:schemeClr>
          </a:solidFill>
          <a:ln>
            <a:solidFill>
              <a:schemeClr val="tx1"/>
            </a:solidFill>
          </a:ln>
        </p:spPr>
        <p:txBody>
          <a:bodyPr wrap="square">
            <a:spAutoFit/>
          </a:bodyPr>
          <a:lstStyle/>
          <a:p>
            <a:r>
              <a:rPr lang="nl-NL" sz="1200" dirty="0" smtClean="0">
                <a:solidFill>
                  <a:prstClr val="black"/>
                </a:solidFill>
              </a:rPr>
              <a:t>vul projectnaam en/of -projectnummer in</a:t>
            </a:r>
            <a:endParaRPr lang="nl-NL" sz="1200" dirty="0">
              <a:solidFill>
                <a:prstClr val="black"/>
              </a:solidFill>
            </a:endParaRPr>
          </a:p>
        </p:txBody>
      </p:sp>
      <p:sp>
        <p:nvSpPr>
          <p:cNvPr id="37" name="Tekstvak 36"/>
          <p:cNvSpPr txBox="1"/>
          <p:nvPr/>
        </p:nvSpPr>
        <p:spPr>
          <a:xfrm>
            <a:off x="171025" y="2599377"/>
            <a:ext cx="2828707" cy="830997"/>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benoem de leidingen waarop de visuele controle betrekking </a:t>
            </a:r>
          </a:p>
          <a:p>
            <a:r>
              <a:rPr lang="nl-NL" sz="1200" dirty="0" smtClean="0"/>
              <a:t>heeft en vink de betreffende controle aan  </a:t>
            </a:r>
            <a:endParaRPr lang="nl-NL" sz="1200" dirty="0"/>
          </a:p>
        </p:txBody>
      </p:sp>
      <p:sp>
        <p:nvSpPr>
          <p:cNvPr id="38" name="Tekstvak 37"/>
          <p:cNvSpPr txBox="1"/>
          <p:nvPr/>
        </p:nvSpPr>
        <p:spPr>
          <a:xfrm>
            <a:off x="154413" y="4193549"/>
            <a:ext cx="2145139" cy="1015663"/>
          </a:xfrm>
          <a:prstGeom prst="rect">
            <a:avLst/>
          </a:prstGeom>
          <a:solidFill>
            <a:schemeClr val="accent6">
              <a:lumMod val="20000"/>
              <a:lumOff val="80000"/>
            </a:schemeClr>
          </a:solidFill>
          <a:ln>
            <a:solidFill>
              <a:schemeClr val="tx1"/>
            </a:solidFill>
          </a:ln>
        </p:spPr>
        <p:txBody>
          <a:bodyPr wrap="none" rtlCol="0">
            <a:spAutoFit/>
          </a:bodyPr>
          <a:lstStyle/>
          <a:p>
            <a:r>
              <a:rPr lang="nl-NL" sz="1200" dirty="0" smtClean="0"/>
              <a:t>fase 4 en 5 worden ingevuld </a:t>
            </a:r>
          </a:p>
          <a:p>
            <a:r>
              <a:rPr lang="nl-NL" sz="1200" dirty="0" smtClean="0"/>
              <a:t>aan het eind van het project</a:t>
            </a:r>
          </a:p>
          <a:p>
            <a:r>
              <a:rPr lang="nl-NL" sz="1200" dirty="0" smtClean="0"/>
              <a:t>op het formulier voor de </a:t>
            </a:r>
          </a:p>
          <a:p>
            <a:r>
              <a:rPr lang="nl-NL" sz="1200" dirty="0" smtClean="0"/>
              <a:t>gehele installatie; informatie </a:t>
            </a:r>
          </a:p>
          <a:p>
            <a:r>
              <a:rPr lang="nl-NL" sz="1200" dirty="0" smtClean="0"/>
              <a:t>kan worden toegevoegd. </a:t>
            </a:r>
            <a:endParaRPr lang="nl-NL" sz="1200" dirty="0"/>
          </a:p>
        </p:txBody>
      </p:sp>
      <p:sp>
        <p:nvSpPr>
          <p:cNvPr id="40" name="Tekstvak 39"/>
          <p:cNvSpPr txBox="1"/>
          <p:nvPr/>
        </p:nvSpPr>
        <p:spPr>
          <a:xfrm>
            <a:off x="8811993" y="682351"/>
            <a:ext cx="3320304" cy="830997"/>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geef aan of de installatie in één keer wordt afgeperst, of benoem de installatiedelen (eventueel per fase) waarop het formulier betrekking heeft </a:t>
            </a:r>
            <a:endParaRPr lang="nl-NL" sz="1200" dirty="0">
              <a:solidFill>
                <a:prstClr val="black"/>
              </a:solidFill>
            </a:endParaRPr>
          </a:p>
        </p:txBody>
      </p:sp>
      <p:sp>
        <p:nvSpPr>
          <p:cNvPr id="41" name="Tekstvak 40"/>
          <p:cNvSpPr txBox="1"/>
          <p:nvPr/>
        </p:nvSpPr>
        <p:spPr>
          <a:xfrm>
            <a:off x="8811994" y="3383779"/>
            <a:ext cx="3320303"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vul begintijd persproef in,  bijv. 13:00 </a:t>
            </a:r>
          </a:p>
          <a:p>
            <a:pPr lvl="0"/>
            <a:r>
              <a:rPr lang="nl-NL" sz="1200" dirty="0">
                <a:solidFill>
                  <a:prstClr val="black"/>
                </a:solidFill>
              </a:rPr>
              <a:t>vul eindtijd persproef in, bijv. 13:10 </a:t>
            </a:r>
            <a:endParaRPr lang="nl-NL" sz="1200" dirty="0"/>
          </a:p>
        </p:txBody>
      </p:sp>
      <p:sp>
        <p:nvSpPr>
          <p:cNvPr id="42" name="Tekstvak 41"/>
          <p:cNvSpPr txBox="1"/>
          <p:nvPr/>
        </p:nvSpPr>
        <p:spPr>
          <a:xfrm>
            <a:off x="8798888" y="3975809"/>
            <a:ext cx="3320303"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vul begindruk persproef in,  bijv. 2,6  </a:t>
            </a:r>
          </a:p>
          <a:p>
            <a:pPr lvl="0"/>
            <a:r>
              <a:rPr lang="nl-NL" sz="1200" dirty="0">
                <a:solidFill>
                  <a:prstClr val="black"/>
                </a:solidFill>
              </a:rPr>
              <a:t>vul </a:t>
            </a:r>
            <a:r>
              <a:rPr lang="nl-NL" sz="1200" dirty="0" smtClean="0">
                <a:solidFill>
                  <a:prstClr val="black"/>
                </a:solidFill>
              </a:rPr>
              <a:t>einddruk </a:t>
            </a:r>
            <a:r>
              <a:rPr lang="nl-NL" sz="1200" dirty="0">
                <a:solidFill>
                  <a:prstClr val="black"/>
                </a:solidFill>
              </a:rPr>
              <a:t>persproef in, bijv. </a:t>
            </a:r>
            <a:r>
              <a:rPr lang="nl-NL" sz="1200" dirty="0" smtClean="0">
                <a:solidFill>
                  <a:prstClr val="black"/>
                </a:solidFill>
              </a:rPr>
              <a:t>2,6</a:t>
            </a:r>
            <a:endParaRPr lang="nl-NL" sz="1200" dirty="0"/>
          </a:p>
        </p:txBody>
      </p:sp>
      <p:sp>
        <p:nvSpPr>
          <p:cNvPr id="43" name="Tekstvak 42"/>
          <p:cNvSpPr txBox="1"/>
          <p:nvPr/>
        </p:nvSpPr>
        <p:spPr>
          <a:xfrm>
            <a:off x="8811994" y="2691356"/>
            <a:ext cx="3294092"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vul omgevingstemperaturen in:</a:t>
            </a:r>
          </a:p>
          <a:p>
            <a:r>
              <a:rPr lang="nl-NL" sz="1200" i="1" dirty="0" smtClean="0"/>
              <a:t>alleen bij lekdichtheidsproef  C1/C2  </a:t>
            </a:r>
            <a:endParaRPr lang="nl-NL" sz="1200" i="1" dirty="0"/>
          </a:p>
        </p:txBody>
      </p:sp>
      <p:sp>
        <p:nvSpPr>
          <p:cNvPr id="44" name="Rechthoek 43"/>
          <p:cNvSpPr/>
          <p:nvPr/>
        </p:nvSpPr>
        <p:spPr>
          <a:xfrm>
            <a:off x="8811993" y="329707"/>
            <a:ext cx="2290424" cy="276999"/>
          </a:xfrm>
          <a:prstGeom prst="rect">
            <a:avLst/>
          </a:prstGeom>
          <a:solidFill>
            <a:schemeClr val="accent6">
              <a:lumMod val="20000"/>
              <a:lumOff val="80000"/>
            </a:schemeClr>
          </a:solidFill>
          <a:ln>
            <a:solidFill>
              <a:schemeClr val="tx1"/>
            </a:solidFill>
          </a:ln>
        </p:spPr>
        <p:txBody>
          <a:bodyPr wrap="square">
            <a:spAutoFit/>
          </a:bodyPr>
          <a:lstStyle/>
          <a:p>
            <a:r>
              <a:rPr lang="nl-NL" sz="1200" dirty="0" smtClean="0">
                <a:solidFill>
                  <a:prstClr val="black"/>
                </a:solidFill>
              </a:rPr>
              <a:t>vul formuliernummer in</a:t>
            </a:r>
            <a:endParaRPr lang="nl-NL" sz="1200" dirty="0">
              <a:solidFill>
                <a:prstClr val="black"/>
              </a:solidFill>
            </a:endParaRPr>
          </a:p>
        </p:txBody>
      </p:sp>
      <p:cxnSp>
        <p:nvCxnSpPr>
          <p:cNvPr id="45" name="Rechte verbindingslijn 44"/>
          <p:cNvCxnSpPr/>
          <p:nvPr/>
        </p:nvCxnSpPr>
        <p:spPr>
          <a:xfrm>
            <a:off x="3005268" y="733962"/>
            <a:ext cx="209885"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hteraccolade 46"/>
          <p:cNvSpPr/>
          <p:nvPr/>
        </p:nvSpPr>
        <p:spPr>
          <a:xfrm flipH="1">
            <a:off x="3005268" y="1283736"/>
            <a:ext cx="280962" cy="4890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cxnSp>
        <p:nvCxnSpPr>
          <p:cNvPr id="48" name="Rechte verbindingslijn 47"/>
          <p:cNvCxnSpPr/>
          <p:nvPr/>
        </p:nvCxnSpPr>
        <p:spPr>
          <a:xfrm flipV="1">
            <a:off x="2999732" y="1882070"/>
            <a:ext cx="224631" cy="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3027381" y="3383002"/>
            <a:ext cx="19698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a:off x="3027381" y="3691587"/>
            <a:ext cx="2478656"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165489" y="5295532"/>
            <a:ext cx="2496277" cy="646331"/>
          </a:xfrm>
          <a:prstGeom prst="rect">
            <a:avLst/>
          </a:prstGeom>
          <a:solidFill>
            <a:schemeClr val="accent6">
              <a:lumMod val="20000"/>
              <a:lumOff val="80000"/>
            </a:schemeClr>
          </a:solidFill>
          <a:ln>
            <a:solidFill>
              <a:schemeClr val="tx1"/>
            </a:solidFill>
          </a:ln>
        </p:spPr>
        <p:txBody>
          <a:bodyPr wrap="square" rtlCol="0">
            <a:spAutoFit/>
          </a:bodyPr>
          <a:lstStyle/>
          <a:p>
            <a:pPr lvl="0"/>
            <a:r>
              <a:rPr lang="nl-NL" sz="1200" dirty="0" smtClean="0">
                <a:solidFill>
                  <a:prstClr val="black"/>
                </a:solidFill>
              </a:rPr>
              <a:t>naam, datum en  handtekening </a:t>
            </a:r>
          </a:p>
          <a:p>
            <a:pPr lvl="0"/>
            <a:r>
              <a:rPr lang="nl-NL" sz="1200" dirty="0" smtClean="0">
                <a:solidFill>
                  <a:prstClr val="black"/>
                </a:solidFill>
              </a:rPr>
              <a:t>eindverantwoordelijke </a:t>
            </a:r>
            <a:r>
              <a:rPr lang="nl-NL" sz="1200" dirty="0">
                <a:solidFill>
                  <a:prstClr val="black"/>
                </a:solidFill>
              </a:rPr>
              <a:t>op </a:t>
            </a:r>
            <a:endParaRPr lang="nl-NL" sz="1200" dirty="0" smtClean="0">
              <a:solidFill>
                <a:prstClr val="black"/>
              </a:solidFill>
            </a:endParaRPr>
          </a:p>
          <a:p>
            <a:pPr lvl="0"/>
            <a:r>
              <a:rPr lang="nl-NL" sz="1200" dirty="0" smtClean="0">
                <a:solidFill>
                  <a:prstClr val="black"/>
                </a:solidFill>
              </a:rPr>
              <a:t>het ‘eind</a:t>
            </a:r>
            <a:r>
              <a:rPr lang="nl-NL" sz="1200" dirty="0">
                <a:solidFill>
                  <a:prstClr val="black"/>
                </a:solidFill>
              </a:rPr>
              <a:t>’-formulier </a:t>
            </a:r>
          </a:p>
        </p:txBody>
      </p:sp>
      <p:sp>
        <p:nvSpPr>
          <p:cNvPr id="55" name="Rechteraccolade 54"/>
          <p:cNvSpPr/>
          <p:nvPr/>
        </p:nvSpPr>
        <p:spPr>
          <a:xfrm flipH="1">
            <a:off x="2299550" y="4701380"/>
            <a:ext cx="924812" cy="4780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56" name="Rechteraccolade 55"/>
          <p:cNvSpPr/>
          <p:nvPr/>
        </p:nvSpPr>
        <p:spPr>
          <a:xfrm flipH="1" flipV="1">
            <a:off x="2639615" y="5295532"/>
            <a:ext cx="584748" cy="5134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31" y="20536"/>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p:txBody>
          <a:bodyPr/>
          <a:lstStyle/>
          <a:p>
            <a:fld id="{8B7CAD2B-19C3-4162-9D9A-AC40502219B3}" type="slidenum">
              <a:rPr lang="nl-NL" smtClean="0"/>
              <a:t>22</a:t>
            </a:fld>
            <a:endParaRPr lang="nl-NL" dirty="0"/>
          </a:p>
        </p:txBody>
      </p:sp>
    </p:spTree>
    <p:extLst>
      <p:ext uri="{BB962C8B-B14F-4D97-AF65-F5344CB8AC3E}">
        <p14:creationId xmlns:p14="http://schemas.microsoft.com/office/powerpoint/2010/main" val="312479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677" y="127189"/>
            <a:ext cx="4868985" cy="673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4" y="144112"/>
            <a:ext cx="4822092" cy="671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a:xfrm>
            <a:off x="136448" y="6161007"/>
            <a:ext cx="652906" cy="365125"/>
          </a:xfrm>
        </p:spPr>
        <p:txBody>
          <a:bodyPr/>
          <a:lstStyle/>
          <a:p>
            <a:fld id="{8B7CAD2B-19C3-4162-9D9A-AC40502219B3}" type="slidenum">
              <a:rPr lang="nl-NL" smtClean="0"/>
              <a:t>23</a:t>
            </a:fld>
            <a:endParaRPr lang="nl-NL" dirty="0"/>
          </a:p>
        </p:txBody>
      </p:sp>
    </p:spTree>
    <p:extLst>
      <p:ext uri="{BB962C8B-B14F-4D97-AF65-F5344CB8AC3E}">
        <p14:creationId xmlns:p14="http://schemas.microsoft.com/office/powerpoint/2010/main" val="102508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349208617"/>
              </p:ext>
            </p:extLst>
          </p:nvPr>
        </p:nvGraphicFramePr>
        <p:xfrm>
          <a:off x="561490" y="337574"/>
          <a:ext cx="11041226" cy="5225400"/>
        </p:xfrm>
        <a:graphic>
          <a:graphicData uri="http://schemas.openxmlformats.org/drawingml/2006/table">
            <a:tbl>
              <a:tblPr firstRow="1" firstCol="1" bandRow="1">
                <a:tableStyleId>{5C22544A-7EE6-4342-B048-85BDC9FD1C3A}</a:tableStyleId>
              </a:tblPr>
              <a:tblGrid>
                <a:gridCol w="640037">
                  <a:extLst>
                    <a:ext uri="{9D8B030D-6E8A-4147-A177-3AD203B41FA5}">
                      <a16:colId xmlns:a16="http://schemas.microsoft.com/office/drawing/2014/main" val="20000"/>
                    </a:ext>
                  </a:extLst>
                </a:gridCol>
                <a:gridCol w="10401189">
                  <a:extLst>
                    <a:ext uri="{9D8B030D-6E8A-4147-A177-3AD203B41FA5}">
                      <a16:colId xmlns:a16="http://schemas.microsoft.com/office/drawing/2014/main" val="20001"/>
                    </a:ext>
                  </a:extLst>
                </a:gridCol>
              </a:tblGrid>
              <a:tr h="288032">
                <a:tc gridSpan="2">
                  <a:txBody>
                    <a:bodyPr/>
                    <a:lstStyle/>
                    <a:p>
                      <a:pPr algn="ctr">
                        <a:lnSpc>
                          <a:spcPct val="115000"/>
                        </a:lnSpc>
                        <a:spcAft>
                          <a:spcPts val="0"/>
                        </a:spcAft>
                      </a:pPr>
                      <a:r>
                        <a:rPr lang="nl-NL" sz="1400" dirty="0" smtClean="0">
                          <a:effectLst/>
                        </a:rPr>
                        <a:t>Samenvatting WB 2.3: persmethode A </a:t>
                      </a:r>
                      <a:r>
                        <a:rPr lang="nl-NL" sz="1400" dirty="0">
                          <a:effectLst/>
                        </a:rPr>
                        <a:t>met drinkwater voor bepaling dichtheid leidingwaterinstallatie   </a:t>
                      </a:r>
                      <a:endParaRPr lang="nl-NL" sz="1400" dirty="0">
                        <a:effectLst/>
                        <a:latin typeface="Calibri"/>
                        <a:ea typeface="Calibri"/>
                        <a:cs typeface="Times New Roman"/>
                      </a:endParaRPr>
                    </a:p>
                  </a:txBody>
                  <a:tcPr marT="0" marB="0">
                    <a:solidFill>
                      <a:srgbClr val="EA8B00"/>
                    </a:solidFill>
                  </a:tcPr>
                </a:tc>
                <a:tc hMerge="1">
                  <a:txBody>
                    <a:bodyPr/>
                    <a:lstStyle/>
                    <a:p>
                      <a:endParaRPr lang="nl-NL"/>
                    </a:p>
                  </a:txBody>
                  <a:tcPr/>
                </a:tc>
                <a:extLst>
                  <a:ext uri="{0D108BD9-81ED-4DB2-BD59-A6C34878D82A}">
                    <a16:rowId xmlns:a16="http://schemas.microsoft.com/office/drawing/2014/main" val="10000"/>
                  </a:ext>
                </a:extLst>
              </a:tr>
              <a:tr h="449365">
                <a:tc>
                  <a:txBody>
                    <a:bodyPr/>
                    <a:lstStyle/>
                    <a:p>
                      <a:pPr>
                        <a:lnSpc>
                          <a:spcPct val="115000"/>
                        </a:lnSpc>
                        <a:spcAft>
                          <a:spcPts val="0"/>
                        </a:spcAft>
                      </a:pPr>
                      <a:r>
                        <a:rPr lang="nl-NL" sz="1200" dirty="0">
                          <a:effectLst/>
                        </a:rPr>
                        <a:t>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Leidingmaterialen:</a:t>
                      </a:r>
                      <a:r>
                        <a:rPr lang="nl-NL" sz="1200" dirty="0">
                          <a:effectLst/>
                        </a:rPr>
                        <a:t> </a:t>
                      </a:r>
                      <a:r>
                        <a:rPr lang="nl-NL" sz="1200" dirty="0" smtClean="0">
                          <a:effectLst/>
                        </a:rPr>
                        <a:t>metalen</a:t>
                      </a:r>
                      <a:r>
                        <a:rPr lang="nl-NL" sz="1200" dirty="0">
                          <a:effectLst/>
                        </a:rPr>
                        <a:t>, </a:t>
                      </a:r>
                      <a:r>
                        <a:rPr lang="nl-NL" sz="1200" dirty="0" smtClean="0">
                          <a:effectLst/>
                        </a:rPr>
                        <a:t>elastische </a:t>
                      </a:r>
                      <a:r>
                        <a:rPr lang="nl-NL" sz="1200" dirty="0">
                          <a:effectLst/>
                        </a:rPr>
                        <a:t>materialen (PVC-U en PVC-C), meerlagenbuis, visco elastische materialen (PE, PP, PE-X, PA, PB) en combinatie van visco elastische materialen met </a:t>
                      </a:r>
                      <a:r>
                        <a:rPr lang="nl-NL" sz="1200" dirty="0" smtClean="0">
                          <a:effectLst/>
                        </a:rPr>
                        <a:t>andere </a:t>
                      </a:r>
                      <a:r>
                        <a:rPr lang="nl-NL" sz="1200" dirty="0">
                          <a:effectLst/>
                        </a:rPr>
                        <a:t>materialen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1"/>
                  </a:ext>
                </a:extLst>
              </a:tr>
              <a:tr h="449365">
                <a:tc>
                  <a:txBody>
                    <a:bodyPr/>
                    <a:lstStyle/>
                    <a:p>
                      <a:pPr>
                        <a:lnSpc>
                          <a:spcPct val="115000"/>
                        </a:lnSpc>
                        <a:spcAft>
                          <a:spcPts val="0"/>
                        </a:spcAft>
                      </a:pPr>
                      <a:r>
                        <a:rPr lang="nl-NL" sz="1200" dirty="0">
                          <a:effectLst/>
                        </a:rPr>
                        <a:t>2</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Middellijnen</a:t>
                      </a:r>
                      <a:r>
                        <a:rPr lang="nl-NL" sz="1200" dirty="0" smtClean="0">
                          <a:effectLst/>
                        </a:rPr>
                        <a:t> </a:t>
                      </a:r>
                      <a:r>
                        <a:rPr lang="nl-NL" sz="1200" dirty="0">
                          <a:effectLst/>
                        </a:rPr>
                        <a:t>van PE, PP, PE-X, PA, PB en de combinatie van deze materialen met andere  materialen: </a:t>
                      </a:r>
                    </a:p>
                    <a:p>
                      <a:pPr>
                        <a:lnSpc>
                          <a:spcPct val="115000"/>
                        </a:lnSpc>
                        <a:spcAft>
                          <a:spcPts val="0"/>
                        </a:spcAft>
                      </a:pPr>
                      <a:r>
                        <a:rPr lang="nl-NL" sz="1200" u="sng" dirty="0">
                          <a:effectLst/>
                        </a:rPr>
                        <a:t>&lt;</a:t>
                      </a:r>
                      <a:r>
                        <a:rPr lang="nl-NL" sz="1200" dirty="0">
                          <a:effectLst/>
                        </a:rPr>
                        <a:t> 50 mm inwendig voor </a:t>
                      </a:r>
                      <a:r>
                        <a:rPr lang="nl-NL" sz="1200" dirty="0" smtClean="0">
                          <a:effectLst/>
                        </a:rPr>
                        <a:t>metalen of </a:t>
                      </a:r>
                      <a:r>
                        <a:rPr lang="nl-NL" sz="1200" u="sng" dirty="0" smtClean="0">
                          <a:effectLst/>
                        </a:rPr>
                        <a:t>&lt;</a:t>
                      </a:r>
                      <a:r>
                        <a:rPr lang="nl-NL" sz="1200" dirty="0" smtClean="0">
                          <a:effectLst/>
                        </a:rPr>
                        <a:t> </a:t>
                      </a:r>
                      <a:r>
                        <a:rPr lang="nl-NL" sz="1200" dirty="0">
                          <a:effectLst/>
                        </a:rPr>
                        <a:t>63 mm uitwendig voor </a:t>
                      </a:r>
                      <a:r>
                        <a:rPr lang="nl-NL" sz="1200" dirty="0" smtClean="0">
                          <a:effectLst/>
                        </a:rPr>
                        <a:t>kunststoffen. Overige materialen: alle middellijnen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2"/>
                  </a:ext>
                </a:extLst>
              </a:tr>
              <a:tr h="217890">
                <a:tc>
                  <a:txBody>
                    <a:bodyPr/>
                    <a:lstStyle/>
                    <a:p>
                      <a:pPr>
                        <a:lnSpc>
                          <a:spcPct val="115000"/>
                        </a:lnSpc>
                        <a:spcAft>
                          <a:spcPts val="0"/>
                        </a:spcAft>
                      </a:pPr>
                      <a:r>
                        <a:rPr lang="nl-NL" sz="1200" dirty="0">
                          <a:effectLst/>
                        </a:rPr>
                        <a:t>3</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Schone perspomp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3"/>
                  </a:ext>
                </a:extLst>
              </a:tr>
              <a:tr h="217890">
                <a:tc>
                  <a:txBody>
                    <a:bodyPr/>
                    <a:lstStyle/>
                    <a:p>
                      <a:pPr>
                        <a:lnSpc>
                          <a:spcPct val="115000"/>
                        </a:lnSpc>
                        <a:spcAft>
                          <a:spcPts val="0"/>
                        </a:spcAft>
                      </a:pPr>
                      <a:r>
                        <a:rPr lang="nl-NL" sz="1200" dirty="0">
                          <a:effectLst/>
                        </a:rPr>
                        <a:t>4</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Manometer</a:t>
                      </a:r>
                      <a:r>
                        <a:rPr lang="nl-NL" sz="1200" dirty="0" smtClean="0">
                          <a:effectLst/>
                        </a:rPr>
                        <a:t> (ook digitaal):  0 - 1,6 </a:t>
                      </a:r>
                      <a:r>
                        <a:rPr lang="nl-NL" sz="1200" dirty="0">
                          <a:effectLst/>
                        </a:rPr>
                        <a:t>MPa (16 bar) en </a:t>
                      </a:r>
                      <a:r>
                        <a:rPr lang="nl-NL" sz="1200" dirty="0" smtClean="0">
                          <a:effectLst/>
                        </a:rPr>
                        <a:t>afleesbaarheid gelijk </a:t>
                      </a:r>
                      <a:r>
                        <a:rPr lang="nl-NL" sz="1200" dirty="0">
                          <a:effectLst/>
                        </a:rPr>
                        <a:t>of kleiner dan 0,05 MPa (0,5 bar).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4"/>
                  </a:ext>
                </a:extLst>
              </a:tr>
              <a:tr h="217890">
                <a:tc>
                  <a:txBody>
                    <a:bodyPr/>
                    <a:lstStyle/>
                    <a:p>
                      <a:pPr>
                        <a:lnSpc>
                          <a:spcPct val="115000"/>
                        </a:lnSpc>
                        <a:spcAft>
                          <a:spcPts val="0"/>
                        </a:spcAft>
                      </a:pPr>
                      <a:r>
                        <a:rPr lang="nl-NL" sz="1200" dirty="0">
                          <a:effectLst/>
                        </a:rPr>
                        <a:t>5</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Mechanische filter voor deeltjes &gt; 150 </a:t>
                      </a:r>
                      <a:r>
                        <a:rPr lang="nl-NL" sz="1200" dirty="0" smtClean="0">
                          <a:effectLst/>
                        </a:rPr>
                        <a:t>µm  (</a:t>
                      </a:r>
                      <a:r>
                        <a:rPr lang="nl-NL" sz="1200" dirty="0">
                          <a:effectLst/>
                        </a:rPr>
                        <a:t>indien deze deeltjes in het drinkwater aanwezig zijn)</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5"/>
                  </a:ext>
                </a:extLst>
              </a:tr>
              <a:tr h="680841">
                <a:tc>
                  <a:txBody>
                    <a:bodyPr/>
                    <a:lstStyle/>
                    <a:p>
                      <a:pPr>
                        <a:lnSpc>
                          <a:spcPct val="115000"/>
                        </a:lnSpc>
                        <a:spcAft>
                          <a:spcPts val="0"/>
                        </a:spcAft>
                      </a:pPr>
                      <a:r>
                        <a:rPr lang="nl-NL" sz="1200" dirty="0">
                          <a:effectLst/>
                        </a:rPr>
                        <a:t>6</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Toestellen en bepaalde appendages loskoppelen </a:t>
                      </a:r>
                      <a:r>
                        <a:rPr lang="nl-NL" sz="1200" dirty="0" smtClean="0">
                          <a:effectLst/>
                        </a:rPr>
                        <a:t>(aansluitingen afdoppen/passtukken). Alle </a:t>
                      </a:r>
                      <a:r>
                        <a:rPr lang="nl-NL" sz="1200" dirty="0">
                          <a:effectLst/>
                        </a:rPr>
                        <a:t>uiteinden van leidingen voorzien van </a:t>
                      </a:r>
                      <a:r>
                        <a:rPr lang="nl-NL" sz="1200" dirty="0" smtClean="0">
                          <a:effectLst/>
                        </a:rPr>
                        <a:t>ontluchtingsstoppen </a:t>
                      </a:r>
                      <a:r>
                        <a:rPr lang="nl-NL" sz="1200" dirty="0">
                          <a:effectLst/>
                        </a:rPr>
                        <a:t>of (af)tapkranen (bestand tegen de persdruk).  </a:t>
                      </a:r>
                      <a:r>
                        <a:rPr lang="nl-NL" sz="1200" dirty="0" smtClean="0">
                          <a:effectLst/>
                        </a:rPr>
                        <a:t>                                                                                                                        Leidingen/installatie </a:t>
                      </a:r>
                      <a:r>
                        <a:rPr lang="nl-NL" sz="1200" dirty="0">
                          <a:effectLst/>
                        </a:rPr>
                        <a:t>geleidelijk vullen en </a:t>
                      </a:r>
                      <a:r>
                        <a:rPr lang="nl-NL" sz="1200" b="1" dirty="0">
                          <a:effectLst/>
                        </a:rPr>
                        <a:t>op alle uiteinden lucht laten ontsnappen</a:t>
                      </a:r>
                      <a:r>
                        <a:rPr lang="nl-NL" sz="1200" dirty="0">
                          <a:effectLst/>
                        </a:rPr>
                        <a:t>. </a:t>
                      </a:r>
                      <a:endParaRPr lang="nl-NL" sz="1200" dirty="0" smtClean="0">
                        <a:effectLst/>
                      </a:endParaRPr>
                    </a:p>
                    <a:p>
                      <a:pPr>
                        <a:lnSpc>
                          <a:spcPct val="115000"/>
                        </a:lnSpc>
                        <a:spcAft>
                          <a:spcPts val="0"/>
                        </a:spcAft>
                      </a:pPr>
                      <a:r>
                        <a:rPr lang="nl-NL" sz="1200" i="1" dirty="0" smtClean="0">
                          <a:effectLst/>
                        </a:rPr>
                        <a:t>Als </a:t>
                      </a:r>
                      <a:r>
                        <a:rPr lang="nl-NL" sz="1200" i="1" dirty="0">
                          <a:effectLst/>
                        </a:rPr>
                        <a:t>het leidingdeel of de installatie niet luchtvrij </a:t>
                      </a:r>
                      <a:r>
                        <a:rPr lang="nl-NL" sz="1200" i="1" dirty="0" smtClean="0">
                          <a:effectLst/>
                        </a:rPr>
                        <a:t>is, </a:t>
                      </a:r>
                      <a:r>
                        <a:rPr lang="nl-NL" sz="1200" i="1" dirty="0">
                          <a:effectLst/>
                        </a:rPr>
                        <a:t>dan zijn geen goede persproeven mogelijk. </a:t>
                      </a:r>
                      <a:endParaRPr lang="nl-NL" sz="1200" i="1"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6"/>
                  </a:ext>
                </a:extLst>
              </a:tr>
              <a:tr h="449365">
                <a:tc>
                  <a:txBody>
                    <a:bodyPr/>
                    <a:lstStyle/>
                    <a:p>
                      <a:pPr>
                        <a:lnSpc>
                          <a:spcPct val="115000"/>
                        </a:lnSpc>
                        <a:spcAft>
                          <a:spcPts val="0"/>
                        </a:spcAft>
                      </a:pPr>
                      <a:r>
                        <a:rPr lang="nl-NL" sz="1200" dirty="0">
                          <a:effectLst/>
                        </a:rPr>
                        <a:t>7</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Temperaturen (T):  </a:t>
                      </a:r>
                      <a:r>
                        <a:rPr lang="nl-NL" sz="1200" dirty="0">
                          <a:effectLst/>
                        </a:rPr>
                        <a:t>drinkwater  </a:t>
                      </a:r>
                      <a:r>
                        <a:rPr lang="nl-NL" sz="1200" u="sng" dirty="0">
                          <a:effectLst/>
                        </a:rPr>
                        <a:t>&gt;</a:t>
                      </a:r>
                      <a:r>
                        <a:rPr lang="nl-NL" sz="1200" dirty="0">
                          <a:effectLst/>
                        </a:rPr>
                        <a:t> 4 °C,  </a:t>
                      </a:r>
                      <a:r>
                        <a:rPr lang="nl-NL" sz="1200" u="sng" dirty="0">
                          <a:effectLst/>
                        </a:rPr>
                        <a:t>&lt;</a:t>
                      </a:r>
                      <a:r>
                        <a:rPr lang="nl-NL" sz="1200" dirty="0">
                          <a:effectLst/>
                        </a:rPr>
                        <a:t> 25 °C  en  omgeving  </a:t>
                      </a:r>
                      <a:r>
                        <a:rPr lang="nl-NL" sz="1200" u="sng" dirty="0">
                          <a:effectLst/>
                        </a:rPr>
                        <a:t>&gt;</a:t>
                      </a:r>
                      <a:r>
                        <a:rPr lang="nl-NL" sz="1200" dirty="0">
                          <a:effectLst/>
                        </a:rPr>
                        <a:t> 4 °C,  </a:t>
                      </a:r>
                      <a:r>
                        <a:rPr lang="nl-NL" sz="1200" u="sng" dirty="0">
                          <a:effectLst/>
                        </a:rPr>
                        <a:t>&lt;</a:t>
                      </a:r>
                      <a:r>
                        <a:rPr lang="nl-NL" sz="1200" dirty="0">
                          <a:effectLst/>
                        </a:rPr>
                        <a:t> 30 °C</a:t>
                      </a:r>
                    </a:p>
                    <a:p>
                      <a:pPr>
                        <a:lnSpc>
                          <a:spcPct val="115000"/>
                        </a:lnSpc>
                        <a:spcAft>
                          <a:spcPts val="0"/>
                        </a:spcAft>
                      </a:pPr>
                      <a:r>
                        <a:rPr lang="nl-NL" sz="1200" dirty="0">
                          <a:effectLst/>
                        </a:rPr>
                        <a:t>Bij ∆T </a:t>
                      </a:r>
                      <a:r>
                        <a:rPr lang="nl-NL" sz="1200" dirty="0" smtClean="0">
                          <a:effectLst/>
                        </a:rPr>
                        <a:t>drinkwater t.o.v. omgeving </a:t>
                      </a:r>
                      <a:r>
                        <a:rPr lang="nl-NL" sz="1200" dirty="0">
                          <a:effectLst/>
                        </a:rPr>
                        <a:t>&gt; 5°C, leiding/installatie vullen 30 min voorafgaand aan afpersen</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7"/>
                  </a:ext>
                </a:extLst>
              </a:tr>
              <a:tr h="680841">
                <a:tc>
                  <a:txBody>
                    <a:bodyPr/>
                    <a:lstStyle/>
                    <a:p>
                      <a:pPr>
                        <a:lnSpc>
                          <a:spcPct val="115000"/>
                        </a:lnSpc>
                        <a:spcAft>
                          <a:spcPts val="0"/>
                        </a:spcAft>
                      </a:pPr>
                      <a:r>
                        <a:rPr lang="nl-NL" sz="1200" dirty="0">
                          <a:effectLst/>
                        </a:rPr>
                        <a:t>8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Druk geleidelijk </a:t>
                      </a:r>
                      <a:r>
                        <a:rPr lang="nl-NL" sz="1200" b="1" dirty="0" smtClean="0">
                          <a:effectLst/>
                        </a:rPr>
                        <a:t>op </a:t>
                      </a:r>
                      <a:r>
                        <a:rPr lang="nl-NL" sz="1200" b="1" dirty="0">
                          <a:effectLst/>
                        </a:rPr>
                        <a:t>0,25 </a:t>
                      </a:r>
                      <a:r>
                        <a:rPr lang="nl-NL" sz="1200" b="1" u="sng" dirty="0" smtClean="0">
                          <a:effectLst/>
                        </a:rPr>
                        <a:t>+</a:t>
                      </a:r>
                      <a:r>
                        <a:rPr lang="nl-NL" sz="1200" b="1" dirty="0" smtClean="0">
                          <a:effectLst/>
                        </a:rPr>
                        <a:t> 0,05 MPa </a:t>
                      </a:r>
                      <a:r>
                        <a:rPr lang="nl-NL" sz="1200" b="1" dirty="0">
                          <a:effectLst/>
                        </a:rPr>
                        <a:t>(2,5 </a:t>
                      </a:r>
                      <a:r>
                        <a:rPr lang="nl-NL" sz="1200" b="1" u="sng" dirty="0" smtClean="0">
                          <a:effectLst/>
                        </a:rPr>
                        <a:t>+</a:t>
                      </a:r>
                      <a:r>
                        <a:rPr lang="nl-NL" sz="1200" b="1" dirty="0" smtClean="0">
                          <a:effectLst/>
                        </a:rPr>
                        <a:t> 0,5 bar</a:t>
                      </a:r>
                      <a:r>
                        <a:rPr lang="nl-NL" sz="1200" b="1" dirty="0">
                          <a:effectLst/>
                        </a:rPr>
                        <a:t>) </a:t>
                      </a:r>
                      <a:r>
                        <a:rPr lang="nl-NL" sz="1200" b="1" dirty="0" smtClean="0">
                          <a:effectLst/>
                        </a:rPr>
                        <a:t>brengen. Sluit het systeem. Controleer of de persdruk 10 min gehandhaafd blijft. </a:t>
                      </a:r>
                      <a:r>
                        <a:rPr lang="nl-NL" sz="1200" dirty="0" smtClean="0">
                          <a:effectLst/>
                        </a:rPr>
                        <a:t>Bij </a:t>
                      </a:r>
                      <a:r>
                        <a:rPr lang="nl-NL" sz="1200" dirty="0">
                          <a:effectLst/>
                        </a:rPr>
                        <a:t>geen drukafname </a:t>
                      </a:r>
                      <a:r>
                        <a:rPr lang="nl-NL" sz="1200" dirty="0" smtClean="0">
                          <a:effectLst/>
                        </a:rPr>
                        <a:t>zijn de </a:t>
                      </a:r>
                      <a:r>
                        <a:rPr lang="nl-NL" sz="1200" dirty="0">
                          <a:effectLst/>
                        </a:rPr>
                        <a:t>verbindingen lekdicht. </a:t>
                      </a:r>
                      <a:r>
                        <a:rPr lang="nl-NL" sz="1200" dirty="0" smtClean="0">
                          <a:effectLst/>
                        </a:rPr>
                        <a:t>Bij </a:t>
                      </a:r>
                      <a:r>
                        <a:rPr lang="nl-NL" sz="1200" dirty="0">
                          <a:effectLst/>
                        </a:rPr>
                        <a:t>twijfel de druk aflaten en procedure herhalen. Bij drukafname lekkage(s) achterhalen en herstellen en persproef herhalen.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8"/>
                  </a:ext>
                </a:extLst>
              </a:tr>
              <a:tr h="680841">
                <a:tc>
                  <a:txBody>
                    <a:bodyPr/>
                    <a:lstStyle/>
                    <a:p>
                      <a:pPr>
                        <a:lnSpc>
                          <a:spcPct val="115000"/>
                        </a:lnSpc>
                        <a:spcAft>
                          <a:spcPts val="0"/>
                        </a:spcAft>
                      </a:pPr>
                      <a:r>
                        <a:rPr lang="nl-NL" sz="1200" dirty="0">
                          <a:effectLst/>
                        </a:rPr>
                        <a:t>9</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Druk geleidelijk verder opvoeren tot 1,1 </a:t>
                      </a:r>
                      <a:r>
                        <a:rPr lang="nl-NL" sz="1200" b="1" dirty="0" smtClean="0">
                          <a:effectLst/>
                        </a:rPr>
                        <a:t>maal max</a:t>
                      </a:r>
                      <a:r>
                        <a:rPr lang="nl-NL" sz="1200" b="1" dirty="0">
                          <a:effectLst/>
                        </a:rPr>
                        <a:t>. werkdruk, doch </a:t>
                      </a:r>
                      <a:r>
                        <a:rPr lang="nl-NL" sz="1200" b="1" u="sng" dirty="0">
                          <a:effectLst/>
                        </a:rPr>
                        <a:t>&gt;</a:t>
                      </a:r>
                      <a:r>
                        <a:rPr lang="nl-NL" sz="1200" b="1" dirty="0">
                          <a:effectLst/>
                        </a:rPr>
                        <a:t> 1,1 </a:t>
                      </a:r>
                      <a:r>
                        <a:rPr lang="nl-NL" sz="1200" b="1" u="sng" dirty="0" smtClean="0">
                          <a:effectLst/>
                        </a:rPr>
                        <a:t>+</a:t>
                      </a:r>
                      <a:r>
                        <a:rPr lang="nl-NL" sz="1200" b="1" dirty="0" smtClean="0">
                          <a:effectLst/>
                        </a:rPr>
                        <a:t> 0,05 MPa </a:t>
                      </a:r>
                      <a:r>
                        <a:rPr lang="nl-NL" sz="1200" b="1" dirty="0">
                          <a:effectLst/>
                        </a:rPr>
                        <a:t>(11 </a:t>
                      </a:r>
                      <a:r>
                        <a:rPr lang="nl-NL" sz="1200" b="1" u="sng" dirty="0" smtClean="0">
                          <a:effectLst/>
                        </a:rPr>
                        <a:t>+</a:t>
                      </a:r>
                      <a:r>
                        <a:rPr lang="nl-NL" sz="1200" b="1" dirty="0" smtClean="0">
                          <a:effectLst/>
                        </a:rPr>
                        <a:t> 0,5 bar).</a:t>
                      </a:r>
                    </a:p>
                    <a:p>
                      <a:pPr>
                        <a:lnSpc>
                          <a:spcPct val="115000"/>
                        </a:lnSpc>
                        <a:spcAft>
                          <a:spcPts val="0"/>
                        </a:spcAft>
                      </a:pPr>
                      <a:r>
                        <a:rPr lang="nl-NL" sz="1200" b="1" dirty="0" smtClean="0">
                          <a:effectLst/>
                        </a:rPr>
                        <a:t>Sluit het systeem. Controleer of de persdruk 10 min gehandhaafd blijft. </a:t>
                      </a:r>
                      <a:r>
                        <a:rPr lang="nl-NL" sz="1200" b="0" dirty="0" smtClean="0">
                          <a:effectLst/>
                        </a:rPr>
                        <a:t>B</a:t>
                      </a:r>
                      <a:r>
                        <a:rPr lang="nl-NL" sz="1200" dirty="0" smtClean="0">
                          <a:effectLst/>
                        </a:rPr>
                        <a:t>ij </a:t>
                      </a:r>
                      <a:r>
                        <a:rPr lang="nl-NL" sz="1200" dirty="0">
                          <a:effectLst/>
                        </a:rPr>
                        <a:t>geen drukafname zijn de verbindingen drukbestendig. Bij twijfel de druk aflaten en procedure herhalen. Bij drukafname lekkage(s) </a:t>
                      </a:r>
                      <a:r>
                        <a:rPr lang="nl-NL" sz="1200" dirty="0" smtClean="0">
                          <a:effectLst/>
                        </a:rPr>
                        <a:t>achterhalen, herstellen </a:t>
                      </a:r>
                      <a:r>
                        <a:rPr lang="nl-NL" sz="1200" dirty="0">
                          <a:effectLst/>
                        </a:rPr>
                        <a:t>en persproef </a:t>
                      </a:r>
                      <a:r>
                        <a:rPr lang="nl-NL" sz="1200" dirty="0" smtClean="0">
                          <a:effectLst/>
                        </a:rPr>
                        <a:t>herhalen.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9"/>
                  </a:ext>
                </a:extLst>
              </a:tr>
              <a:tr h="259801">
                <a:tc>
                  <a:txBody>
                    <a:bodyPr/>
                    <a:lstStyle/>
                    <a:p>
                      <a:pPr>
                        <a:lnSpc>
                          <a:spcPct val="115000"/>
                        </a:lnSpc>
                        <a:spcAft>
                          <a:spcPts val="0"/>
                        </a:spcAft>
                      </a:pPr>
                      <a:r>
                        <a:rPr lang="nl-NL" sz="1200" dirty="0">
                          <a:effectLst/>
                        </a:rPr>
                        <a:t>10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Leidingen/installatie </a:t>
                      </a:r>
                      <a:r>
                        <a:rPr lang="nl-NL" sz="1200" b="1" dirty="0" smtClean="0">
                          <a:effectLst/>
                        </a:rPr>
                        <a:t>droogzetten</a:t>
                      </a:r>
                      <a:r>
                        <a:rPr lang="nl-NL" sz="1200" dirty="0" smtClean="0">
                          <a:effectLst/>
                        </a:rPr>
                        <a:t> </a:t>
                      </a:r>
                      <a:r>
                        <a:rPr lang="nl-NL" sz="1200" dirty="0">
                          <a:effectLst/>
                        </a:rPr>
                        <a:t>tenzij de installatie binnen een week na de persproeven in gebruik wordt genomen.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10"/>
                  </a:ext>
                </a:extLst>
              </a:tr>
              <a:tr h="254982">
                <a:tc>
                  <a:txBody>
                    <a:bodyPr/>
                    <a:lstStyle/>
                    <a:p>
                      <a:pPr>
                        <a:lnSpc>
                          <a:spcPct val="115000"/>
                        </a:lnSpc>
                        <a:spcAft>
                          <a:spcPts val="0"/>
                        </a:spcAft>
                      </a:pPr>
                      <a:r>
                        <a:rPr lang="nl-NL" sz="1200" dirty="0">
                          <a:effectLst/>
                        </a:rPr>
                        <a:t>11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Vul </a:t>
                      </a:r>
                      <a:r>
                        <a:rPr lang="nl-NL" sz="1200" b="1" dirty="0" smtClean="0">
                          <a:effectLst/>
                        </a:rPr>
                        <a:t>voor zover mogelijk het </a:t>
                      </a:r>
                      <a:r>
                        <a:rPr lang="nl-NL" sz="1200" b="1" dirty="0">
                          <a:effectLst/>
                        </a:rPr>
                        <a:t>formulier in </a:t>
                      </a:r>
                      <a:r>
                        <a:rPr lang="nl-NL" sz="1200" dirty="0">
                          <a:effectLst/>
                        </a:rPr>
                        <a:t>voor de bepaling van de dichtheid van het </a:t>
                      </a:r>
                      <a:r>
                        <a:rPr lang="nl-NL" sz="1200" dirty="0" smtClean="0">
                          <a:effectLst/>
                        </a:rPr>
                        <a:t>betreffende </a:t>
                      </a:r>
                      <a:r>
                        <a:rPr lang="nl-NL" sz="1200" dirty="0">
                          <a:effectLst/>
                        </a:rPr>
                        <a:t>installatiedeel </a:t>
                      </a:r>
                      <a:r>
                        <a:rPr lang="nl-NL" sz="1200" dirty="0" smtClean="0">
                          <a:effectLst/>
                        </a:rPr>
                        <a:t>of </a:t>
                      </a:r>
                      <a:r>
                        <a:rPr lang="nl-NL" sz="1200" dirty="0">
                          <a:effectLst/>
                        </a:rPr>
                        <a:t>van de gehele installatie.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11"/>
                  </a:ext>
                </a:extLst>
              </a:tr>
              <a:tr h="217890">
                <a:tc>
                  <a:txBody>
                    <a:bodyPr/>
                    <a:lstStyle/>
                    <a:p>
                      <a:pPr>
                        <a:lnSpc>
                          <a:spcPct val="115000"/>
                        </a:lnSpc>
                        <a:spcAft>
                          <a:spcPts val="0"/>
                        </a:spcAft>
                      </a:pPr>
                      <a:r>
                        <a:rPr lang="nl-NL" sz="1200" dirty="0">
                          <a:effectLst/>
                        </a:rPr>
                        <a:t>12</a:t>
                      </a:r>
                      <a:r>
                        <a:rPr lang="nl-NL" sz="1000" dirty="0">
                          <a:effectLst/>
                        </a:rPr>
                        <a:t> </a:t>
                      </a:r>
                      <a:endParaRPr lang="nl-NL" sz="11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Volledige informatie over eisen en uitvoering </a:t>
                      </a:r>
                      <a:r>
                        <a:rPr lang="nl-NL" sz="1200" dirty="0" smtClean="0">
                          <a:effectLst/>
                        </a:rPr>
                        <a:t>persproef </a:t>
                      </a:r>
                      <a:r>
                        <a:rPr lang="nl-NL" sz="1200" dirty="0">
                          <a:effectLst/>
                        </a:rPr>
                        <a:t>staat in Waterwerkblad WB 2.3 (jan. 2018)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12"/>
                  </a:ext>
                </a:extLst>
              </a:tr>
            </a:tbl>
          </a:graphicData>
        </a:graphic>
      </p:graphicFrame>
      <p:sp>
        <p:nvSpPr>
          <p:cNvPr id="3" name="Rectangle 1"/>
          <p:cNvSpPr>
            <a:spLocks noChangeArrowheads="1"/>
          </p:cNvSpPr>
          <p:nvPr/>
        </p:nvSpPr>
        <p:spPr bwMode="auto">
          <a:xfrm>
            <a:off x="2197100" y="1794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ltLang="nl-NL" dirty="0" smtClean="0">
              <a:solidFill>
                <a:prstClr val="black"/>
              </a:solidFill>
              <a:latin typeface="Arial" pitchFamily="34" charset="0"/>
              <a:cs typeface="Arial" pitchFamily="34" charset="0"/>
            </a:endParaRPr>
          </a:p>
        </p:txBody>
      </p:sp>
      <p:sp>
        <p:nvSpPr>
          <p:cNvPr id="4" name="Tekstvak 3"/>
          <p:cNvSpPr txBox="1"/>
          <p:nvPr/>
        </p:nvSpPr>
        <p:spPr>
          <a:xfrm>
            <a:off x="405855" y="5806769"/>
            <a:ext cx="740908" cy="1015663"/>
          </a:xfrm>
          <a:prstGeom prst="rect">
            <a:avLst/>
          </a:prstGeom>
          <a:noFill/>
        </p:spPr>
        <p:txBody>
          <a:bodyPr wrap="none" rtlCol="0">
            <a:spAutoFit/>
          </a:bodyPr>
          <a:lstStyle/>
          <a:p>
            <a:r>
              <a:rPr lang="nl-NL" sz="6000" b="1" dirty="0" smtClean="0">
                <a:solidFill>
                  <a:srgbClr val="EA8B00"/>
                </a:solidFill>
              </a:rPr>
              <a:t>A</a:t>
            </a:r>
            <a:endParaRPr lang="nl-NL" sz="6000" b="1" dirty="0">
              <a:solidFill>
                <a:srgbClr val="EA8B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8" y="96259"/>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3"/>
          <p:cNvSpPr txBox="1">
            <a:spLocks/>
          </p:cNvSpPr>
          <p:nvPr/>
        </p:nvSpPr>
        <p:spPr>
          <a:xfrm>
            <a:off x="64988" y="6314600"/>
            <a:ext cx="652906" cy="365125"/>
          </a:xfrm>
          <a:prstGeom prst="rect">
            <a:avLst/>
          </a:prstGeom>
        </p:spPr>
        <p:txBody>
          <a:bodyPr vert="horz" lIns="0" tIns="0" rIns="0" bIns="0" rtlCol="0" anchor="ctr">
            <a:noAutofit/>
          </a:bodyPr>
          <a:lstStyle>
            <a:defPPr>
              <a:defRPr lang="nl-NL"/>
            </a:defPPr>
            <a:lvl1pPr marL="0" algn="l" defTabSz="914400" rtl="0" eaLnBrk="1" latinLnBrk="0" hangingPunct="1">
              <a:defRPr sz="12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CAD2B-19C3-4162-9D9A-AC40502219B3}" type="slidenum">
              <a:rPr lang="nl-NL" smtClean="0"/>
              <a:pPr/>
              <a:t>24</a:t>
            </a:fld>
            <a:endParaRPr lang="nl-NL" dirty="0"/>
          </a:p>
        </p:txBody>
      </p:sp>
    </p:spTree>
    <p:extLst>
      <p:ext uri="{BB962C8B-B14F-4D97-AF65-F5344CB8AC3E}">
        <p14:creationId xmlns:p14="http://schemas.microsoft.com/office/powerpoint/2010/main" val="69235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911424" y="809406"/>
            <a:ext cx="10454003" cy="5774527"/>
            <a:chOff x="49850" y="94196"/>
            <a:chExt cx="7840502" cy="5774527"/>
          </a:xfrm>
        </p:grpSpPr>
        <p:cxnSp>
          <p:nvCxnSpPr>
            <p:cNvPr id="3" name="Rechte verbindingslijn 2"/>
            <p:cNvCxnSpPr/>
            <p:nvPr/>
          </p:nvCxnSpPr>
          <p:spPr>
            <a:xfrm>
              <a:off x="2038545" y="558836"/>
              <a:ext cx="0" cy="273630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2042509" y="3283554"/>
              <a:ext cx="4320079"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2038546" y="2143012"/>
              <a:ext cx="216426"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V="1">
              <a:off x="2254971" y="2126298"/>
              <a:ext cx="0" cy="11521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2254972" y="2143012"/>
              <a:ext cx="1606403" cy="7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hthoek 22"/>
            <p:cNvSpPr/>
            <p:nvPr/>
          </p:nvSpPr>
          <p:spPr>
            <a:xfrm>
              <a:off x="1966537" y="1422932"/>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40" name="Rechte verbindingslijn 39"/>
            <p:cNvCxnSpPr/>
            <p:nvPr/>
          </p:nvCxnSpPr>
          <p:spPr>
            <a:xfrm flipH="1">
              <a:off x="2038545" y="2143012"/>
              <a:ext cx="8640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372494" y="1993578"/>
              <a:ext cx="1384033" cy="307777"/>
            </a:xfrm>
            <a:prstGeom prst="rect">
              <a:avLst/>
            </a:prstGeom>
            <a:noFill/>
          </p:spPr>
          <p:txBody>
            <a:bodyPr wrap="none" rtlCol="0">
              <a:spAutoFit/>
            </a:bodyPr>
            <a:lstStyle/>
            <a:p>
              <a:r>
                <a:rPr lang="nl-NL" sz="1400" dirty="0" smtClean="0">
                  <a:solidFill>
                    <a:prstClr val="black"/>
                  </a:solidFill>
                </a:rPr>
                <a:t>0,25 MPa  (2,5 bar) *</a:t>
              </a:r>
              <a:endParaRPr lang="nl-NL" sz="1400" dirty="0">
                <a:solidFill>
                  <a:prstClr val="black"/>
                </a:solidFill>
              </a:endParaRPr>
            </a:p>
          </p:txBody>
        </p:sp>
        <p:cxnSp>
          <p:nvCxnSpPr>
            <p:cNvPr id="45" name="Rechte verbindingslijn 44"/>
            <p:cNvCxnSpPr/>
            <p:nvPr/>
          </p:nvCxnSpPr>
          <p:spPr>
            <a:xfrm flipH="1">
              <a:off x="2076166" y="1134900"/>
              <a:ext cx="20866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349612" y="981011"/>
              <a:ext cx="1430536" cy="307777"/>
            </a:xfrm>
            <a:prstGeom prst="rect">
              <a:avLst/>
            </a:prstGeom>
            <a:noFill/>
          </p:spPr>
          <p:txBody>
            <a:bodyPr wrap="none" rtlCol="0">
              <a:spAutoFit/>
            </a:bodyPr>
            <a:lstStyle/>
            <a:p>
              <a:r>
                <a:rPr lang="nl-NL" sz="1400" u="sng" dirty="0" smtClean="0">
                  <a:solidFill>
                    <a:prstClr val="black"/>
                  </a:solidFill>
                </a:rPr>
                <a:t>&gt;</a:t>
              </a:r>
              <a:r>
                <a:rPr lang="nl-NL" sz="1400" dirty="0" smtClean="0">
                  <a:solidFill>
                    <a:prstClr val="black"/>
                  </a:solidFill>
                </a:rPr>
                <a:t>  1,1 MPa  (11 bar)**</a:t>
              </a:r>
              <a:endParaRPr lang="nl-NL" sz="1400" dirty="0">
                <a:solidFill>
                  <a:prstClr val="black"/>
                </a:solidFill>
              </a:endParaRPr>
            </a:p>
          </p:txBody>
        </p:sp>
        <p:sp>
          <p:nvSpPr>
            <p:cNvPr id="56" name="Tekstvak 55"/>
            <p:cNvSpPr txBox="1"/>
            <p:nvPr/>
          </p:nvSpPr>
          <p:spPr>
            <a:xfrm rot="16200000">
              <a:off x="1380726" y="443811"/>
              <a:ext cx="930063" cy="230833"/>
            </a:xfrm>
            <a:prstGeom prst="rect">
              <a:avLst/>
            </a:prstGeom>
            <a:noFill/>
          </p:spPr>
          <p:txBody>
            <a:bodyPr wrap="none" rtlCol="0">
              <a:spAutoFit/>
            </a:bodyPr>
            <a:lstStyle/>
            <a:p>
              <a:r>
                <a:rPr lang="nl-NL" sz="1400" dirty="0" smtClean="0">
                  <a:solidFill>
                    <a:prstClr val="black"/>
                  </a:solidFill>
                </a:rPr>
                <a:t>persdruk </a:t>
              </a:r>
              <a:endParaRPr lang="nl-NL" sz="1400" dirty="0">
                <a:solidFill>
                  <a:prstClr val="black"/>
                </a:solidFill>
              </a:endParaRPr>
            </a:p>
          </p:txBody>
        </p:sp>
        <p:sp>
          <p:nvSpPr>
            <p:cNvPr id="58" name="Tekstvak 57"/>
            <p:cNvSpPr txBox="1"/>
            <p:nvPr/>
          </p:nvSpPr>
          <p:spPr>
            <a:xfrm>
              <a:off x="1779566" y="3124537"/>
              <a:ext cx="213039" cy="307777"/>
            </a:xfrm>
            <a:prstGeom prst="rect">
              <a:avLst/>
            </a:prstGeom>
            <a:noFill/>
          </p:spPr>
          <p:txBody>
            <a:bodyPr wrap="none" rtlCol="0">
              <a:spAutoFit/>
            </a:bodyPr>
            <a:lstStyle/>
            <a:p>
              <a:r>
                <a:rPr lang="nl-NL" sz="1400" dirty="0" smtClean="0">
                  <a:solidFill>
                    <a:prstClr val="black"/>
                  </a:solidFill>
                </a:rPr>
                <a:t>0</a:t>
              </a:r>
              <a:endParaRPr lang="nl-NL" sz="1400" dirty="0">
                <a:solidFill>
                  <a:prstClr val="black"/>
                </a:solidFill>
              </a:endParaRPr>
            </a:p>
          </p:txBody>
        </p:sp>
        <p:cxnSp>
          <p:nvCxnSpPr>
            <p:cNvPr id="67" name="Rechte verbindingslijn 66"/>
            <p:cNvCxnSpPr/>
            <p:nvPr/>
          </p:nvCxnSpPr>
          <p:spPr>
            <a:xfrm>
              <a:off x="2038545" y="3324825"/>
              <a:ext cx="0" cy="787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a:off x="2254971" y="3679283"/>
              <a:ext cx="1" cy="4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flipV="1">
              <a:off x="2042509" y="4020092"/>
              <a:ext cx="212463"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flipH="1">
              <a:off x="2074549" y="3295140"/>
              <a:ext cx="180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kstvak 102"/>
            <p:cNvSpPr txBox="1"/>
            <p:nvPr/>
          </p:nvSpPr>
          <p:spPr>
            <a:xfrm>
              <a:off x="1930269" y="4093313"/>
              <a:ext cx="441467" cy="307777"/>
            </a:xfrm>
            <a:prstGeom prst="rect">
              <a:avLst/>
            </a:prstGeom>
            <a:noFill/>
          </p:spPr>
          <p:txBody>
            <a:bodyPr wrap="none" rtlCol="0">
              <a:spAutoFit/>
            </a:bodyPr>
            <a:lstStyle/>
            <a:p>
              <a:r>
                <a:rPr lang="nl-NL" sz="1400" dirty="0" smtClean="0">
                  <a:solidFill>
                    <a:prstClr val="black"/>
                  </a:solidFill>
                </a:rPr>
                <a:t>t</a:t>
              </a:r>
              <a:r>
                <a:rPr lang="nl-NL" sz="1600" baseline="-25000" dirty="0" smtClean="0">
                  <a:solidFill>
                    <a:prstClr val="black"/>
                  </a:solidFill>
                </a:rPr>
                <a:t>∆p0-1</a:t>
              </a:r>
              <a:endParaRPr lang="nl-NL" sz="1600" baseline="-25000" dirty="0">
                <a:solidFill>
                  <a:prstClr val="black"/>
                </a:solidFill>
              </a:endParaRPr>
            </a:p>
          </p:txBody>
        </p:sp>
        <p:cxnSp>
          <p:nvCxnSpPr>
            <p:cNvPr id="111" name="Rechte verbindingslijn 110"/>
            <p:cNvCxnSpPr/>
            <p:nvPr/>
          </p:nvCxnSpPr>
          <p:spPr>
            <a:xfrm flipH="1">
              <a:off x="2164759" y="5130060"/>
              <a:ext cx="5725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flipV="1">
              <a:off x="2164759" y="4401090"/>
              <a:ext cx="0" cy="72897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Rechte verbindingslijn 128"/>
            <p:cNvCxnSpPr/>
            <p:nvPr/>
          </p:nvCxnSpPr>
          <p:spPr>
            <a:xfrm flipV="1">
              <a:off x="2254970" y="4020091"/>
              <a:ext cx="1627206" cy="2"/>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1" name="Tekstvak 130"/>
            <p:cNvSpPr txBox="1"/>
            <p:nvPr/>
          </p:nvSpPr>
          <p:spPr>
            <a:xfrm>
              <a:off x="2413865" y="3503444"/>
              <a:ext cx="1293864" cy="954107"/>
            </a:xfrm>
            <a:prstGeom prst="rect">
              <a:avLst/>
            </a:prstGeom>
            <a:noFill/>
          </p:spPr>
          <p:txBody>
            <a:bodyPr wrap="none" rtlCol="0">
              <a:spAutoFit/>
            </a:bodyPr>
            <a:lstStyle/>
            <a:p>
              <a:pPr algn="ctr"/>
              <a:r>
                <a:rPr lang="nl-NL" sz="1400" dirty="0" smtClean="0">
                  <a:solidFill>
                    <a:prstClr val="black"/>
                  </a:solidFill>
                </a:rPr>
                <a:t>handhaving druk</a:t>
              </a:r>
            </a:p>
            <a:p>
              <a:pPr algn="ctr"/>
              <a:r>
                <a:rPr lang="nl-NL" sz="1400" dirty="0" smtClean="0">
                  <a:solidFill>
                    <a:prstClr val="black"/>
                  </a:solidFill>
                </a:rPr>
                <a:t>gedurende 10 min:</a:t>
              </a:r>
            </a:p>
            <a:p>
              <a:pPr algn="ctr"/>
              <a:endParaRPr lang="nl-NL" sz="1400" dirty="0">
                <a:solidFill>
                  <a:prstClr val="black"/>
                </a:solidFill>
              </a:endParaRPr>
            </a:p>
            <a:p>
              <a:pPr algn="ctr"/>
              <a:r>
                <a:rPr lang="nl-NL" sz="1400" dirty="0" smtClean="0">
                  <a:solidFill>
                    <a:prstClr val="black"/>
                  </a:solidFill>
                </a:rPr>
                <a:t> </a:t>
              </a:r>
              <a:endParaRPr lang="nl-NL" sz="1400" dirty="0">
                <a:solidFill>
                  <a:prstClr val="black"/>
                </a:solidFill>
              </a:endParaRPr>
            </a:p>
          </p:txBody>
        </p:sp>
        <p:cxnSp>
          <p:nvCxnSpPr>
            <p:cNvPr id="21" name="Rechte verbindingslijn 20"/>
            <p:cNvCxnSpPr/>
            <p:nvPr/>
          </p:nvCxnSpPr>
          <p:spPr>
            <a:xfrm>
              <a:off x="4043025" y="1134900"/>
              <a:ext cx="15508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3861375" y="1134900"/>
              <a:ext cx="181650" cy="9913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3861375" y="2143012"/>
              <a:ext cx="0" cy="1136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5593893" y="1134900"/>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kstvak 54"/>
            <p:cNvSpPr txBox="1"/>
            <p:nvPr/>
          </p:nvSpPr>
          <p:spPr>
            <a:xfrm>
              <a:off x="5887175" y="3293068"/>
              <a:ext cx="347691" cy="307777"/>
            </a:xfrm>
            <a:prstGeom prst="rect">
              <a:avLst/>
            </a:prstGeom>
            <a:noFill/>
          </p:spPr>
          <p:txBody>
            <a:bodyPr wrap="none" rtlCol="0">
              <a:spAutoFit/>
            </a:bodyPr>
            <a:lstStyle/>
            <a:p>
              <a:r>
                <a:rPr lang="nl-NL" sz="1400" dirty="0" smtClean="0">
                  <a:solidFill>
                    <a:prstClr val="black"/>
                  </a:solidFill>
                </a:rPr>
                <a:t>tijd </a:t>
              </a:r>
              <a:endParaRPr lang="nl-NL" sz="1400" dirty="0">
                <a:solidFill>
                  <a:prstClr val="black"/>
                </a:solidFill>
              </a:endParaRPr>
            </a:p>
          </p:txBody>
        </p:sp>
        <p:cxnSp>
          <p:nvCxnSpPr>
            <p:cNvPr id="90" name="Rechte verbindingslijn 89"/>
            <p:cNvCxnSpPr/>
            <p:nvPr/>
          </p:nvCxnSpPr>
          <p:spPr>
            <a:xfrm>
              <a:off x="4043025" y="1134900"/>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Rechte verbindingslijn 96"/>
            <p:cNvCxnSpPr/>
            <p:nvPr/>
          </p:nvCxnSpPr>
          <p:spPr>
            <a:xfrm>
              <a:off x="3882176" y="3731358"/>
              <a:ext cx="0" cy="3814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p:nvCxnSpPr>
          <p:spPr>
            <a:xfrm>
              <a:off x="4043025" y="3659762"/>
              <a:ext cx="0" cy="4530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p:nvCxnSpPr>
          <p:spPr>
            <a:xfrm>
              <a:off x="3952200" y="2143755"/>
              <a:ext cx="23839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p:nvCxnSpPr>
          <p:spPr>
            <a:xfrm>
              <a:off x="5530734" y="113490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kstvak 115"/>
            <p:cNvSpPr txBox="1"/>
            <p:nvPr/>
          </p:nvSpPr>
          <p:spPr>
            <a:xfrm>
              <a:off x="3767552" y="4081799"/>
              <a:ext cx="441467" cy="307777"/>
            </a:xfrm>
            <a:prstGeom prst="rect">
              <a:avLst/>
            </a:prstGeom>
            <a:noFill/>
          </p:spPr>
          <p:txBody>
            <a:bodyPr wrap="none" rtlCol="0">
              <a:spAutoFit/>
            </a:bodyPr>
            <a:lstStyle/>
            <a:p>
              <a:r>
                <a:rPr lang="nl-NL" sz="1400" dirty="0" smtClean="0">
                  <a:solidFill>
                    <a:prstClr val="black"/>
                  </a:solidFill>
                </a:rPr>
                <a:t>t</a:t>
              </a:r>
              <a:r>
                <a:rPr lang="nl-NL" sz="1600" baseline="-25000" dirty="0" smtClean="0">
                  <a:solidFill>
                    <a:prstClr val="black"/>
                  </a:solidFill>
                </a:rPr>
                <a:t>∆p1-2</a:t>
              </a:r>
              <a:endParaRPr lang="nl-NL" sz="1600" baseline="-25000" dirty="0">
                <a:solidFill>
                  <a:prstClr val="black"/>
                </a:solidFill>
              </a:endParaRPr>
            </a:p>
          </p:txBody>
        </p:sp>
        <p:cxnSp>
          <p:nvCxnSpPr>
            <p:cNvPr id="117" name="Rechte verbindingslijn 116"/>
            <p:cNvCxnSpPr/>
            <p:nvPr/>
          </p:nvCxnSpPr>
          <p:spPr>
            <a:xfrm flipV="1">
              <a:off x="3872248" y="4020091"/>
              <a:ext cx="212463"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Rechte verbindingslijn 125"/>
            <p:cNvCxnSpPr/>
            <p:nvPr/>
          </p:nvCxnSpPr>
          <p:spPr>
            <a:xfrm>
              <a:off x="3964613" y="4401090"/>
              <a:ext cx="0" cy="728970"/>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p:nvCxnSpPr>
          <p:spPr>
            <a:xfrm flipH="1">
              <a:off x="5602742" y="3634127"/>
              <a:ext cx="1" cy="1131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p:nvCxnSpPr>
          <p:spPr>
            <a:xfrm>
              <a:off x="4043025" y="4020091"/>
              <a:ext cx="1559717"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6" name="Tekstvak 135"/>
            <p:cNvSpPr txBox="1"/>
            <p:nvPr/>
          </p:nvSpPr>
          <p:spPr>
            <a:xfrm>
              <a:off x="4182483" y="3496873"/>
              <a:ext cx="1256594" cy="523220"/>
            </a:xfrm>
            <a:prstGeom prst="rect">
              <a:avLst/>
            </a:prstGeom>
            <a:noFill/>
          </p:spPr>
          <p:txBody>
            <a:bodyPr wrap="none" rtlCol="0">
              <a:spAutoFit/>
            </a:bodyPr>
            <a:lstStyle/>
            <a:p>
              <a:pPr algn="ctr"/>
              <a:r>
                <a:rPr lang="nl-NL" sz="1400" dirty="0" smtClean="0">
                  <a:solidFill>
                    <a:prstClr val="black"/>
                  </a:solidFill>
                </a:rPr>
                <a:t>handhaving druk</a:t>
              </a:r>
            </a:p>
            <a:p>
              <a:pPr algn="ctr"/>
              <a:r>
                <a:rPr lang="nl-NL" sz="1400" dirty="0" smtClean="0">
                  <a:solidFill>
                    <a:prstClr val="black"/>
                  </a:solidFill>
                </a:rPr>
                <a:t>gedurende 10 min:</a:t>
              </a:r>
              <a:endParaRPr lang="nl-NL" sz="1400" dirty="0">
                <a:solidFill>
                  <a:prstClr val="black"/>
                </a:solidFill>
              </a:endParaRPr>
            </a:p>
          </p:txBody>
        </p:sp>
        <p:sp>
          <p:nvSpPr>
            <p:cNvPr id="143" name="Rechthoek 142"/>
            <p:cNvSpPr/>
            <p:nvPr/>
          </p:nvSpPr>
          <p:spPr>
            <a:xfrm>
              <a:off x="3861374" y="1477635"/>
              <a:ext cx="1934761" cy="152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4" name="Tekstvak 143"/>
            <p:cNvSpPr txBox="1"/>
            <p:nvPr/>
          </p:nvSpPr>
          <p:spPr>
            <a:xfrm>
              <a:off x="6336176" y="1989867"/>
              <a:ext cx="269545" cy="307777"/>
            </a:xfrm>
            <a:prstGeom prst="rect">
              <a:avLst/>
            </a:prstGeom>
            <a:noFill/>
          </p:spPr>
          <p:txBody>
            <a:bodyPr wrap="none" rtlCol="0">
              <a:spAutoFit/>
            </a:bodyPr>
            <a:lstStyle/>
            <a:p>
              <a:r>
                <a:rPr lang="nl-NL" sz="1400" dirty="0" smtClean="0">
                  <a:solidFill>
                    <a:prstClr val="black"/>
                  </a:solidFill>
                </a:rPr>
                <a:t>p</a:t>
              </a:r>
              <a:r>
                <a:rPr lang="nl-NL" sz="1600" baseline="-25000" dirty="0" smtClean="0">
                  <a:solidFill>
                    <a:prstClr val="black"/>
                  </a:solidFill>
                </a:rPr>
                <a:t>1</a:t>
              </a:r>
              <a:endParaRPr lang="nl-NL" sz="1600" baseline="-25000" dirty="0">
                <a:solidFill>
                  <a:prstClr val="black"/>
                </a:solidFill>
              </a:endParaRPr>
            </a:p>
          </p:txBody>
        </p:sp>
        <p:sp>
          <p:nvSpPr>
            <p:cNvPr id="145" name="Tekstvak 144"/>
            <p:cNvSpPr txBox="1"/>
            <p:nvPr/>
          </p:nvSpPr>
          <p:spPr>
            <a:xfrm>
              <a:off x="6319229" y="966486"/>
              <a:ext cx="269545" cy="307777"/>
            </a:xfrm>
            <a:prstGeom prst="rect">
              <a:avLst/>
            </a:prstGeom>
            <a:noFill/>
          </p:spPr>
          <p:txBody>
            <a:bodyPr wrap="none" rtlCol="0">
              <a:spAutoFit/>
            </a:bodyPr>
            <a:lstStyle/>
            <a:p>
              <a:r>
                <a:rPr lang="nl-NL" sz="1400" dirty="0" smtClean="0">
                  <a:solidFill>
                    <a:prstClr val="black"/>
                  </a:solidFill>
                </a:rPr>
                <a:t>p</a:t>
              </a:r>
              <a:r>
                <a:rPr lang="nl-NL" sz="1600" baseline="-25000" dirty="0" smtClean="0">
                  <a:solidFill>
                    <a:prstClr val="black"/>
                  </a:solidFill>
                </a:rPr>
                <a:t>2</a:t>
              </a:r>
              <a:endParaRPr lang="nl-NL" sz="1600" baseline="-25000" dirty="0">
                <a:solidFill>
                  <a:prstClr val="black"/>
                </a:solidFill>
              </a:endParaRPr>
            </a:p>
          </p:txBody>
        </p:sp>
        <p:sp>
          <p:nvSpPr>
            <p:cNvPr id="146" name="Tekstvak 145"/>
            <p:cNvSpPr txBox="1"/>
            <p:nvPr/>
          </p:nvSpPr>
          <p:spPr>
            <a:xfrm>
              <a:off x="2747256" y="4029325"/>
              <a:ext cx="744434" cy="553998"/>
            </a:xfrm>
            <a:prstGeom prst="rect">
              <a:avLst/>
            </a:prstGeom>
            <a:noFill/>
          </p:spPr>
          <p:txBody>
            <a:bodyPr wrap="none" rtlCol="0">
              <a:spAutoFit/>
            </a:bodyPr>
            <a:lstStyle/>
            <a:p>
              <a:pPr algn="ctr"/>
              <a:r>
                <a:rPr lang="nl-NL" sz="1400" dirty="0" smtClean="0">
                  <a:solidFill>
                    <a:prstClr val="black"/>
                  </a:solidFill>
                </a:rPr>
                <a:t>∆p</a:t>
              </a:r>
              <a:r>
                <a:rPr lang="nl-NL" sz="1600" baseline="-25000" dirty="0" smtClean="0">
                  <a:solidFill>
                    <a:prstClr val="black"/>
                  </a:solidFill>
                </a:rPr>
                <a:t>1</a:t>
              </a:r>
              <a:r>
                <a:rPr lang="nl-NL" sz="1600" dirty="0" smtClean="0">
                  <a:solidFill>
                    <a:prstClr val="black"/>
                  </a:solidFill>
                </a:rPr>
                <a:t> </a:t>
              </a:r>
              <a:r>
                <a:rPr lang="nl-NL" sz="1400" dirty="0" smtClean="0">
                  <a:solidFill>
                    <a:prstClr val="black"/>
                  </a:solidFill>
                </a:rPr>
                <a:t>=</a:t>
              </a:r>
              <a:r>
                <a:rPr lang="nl-NL" sz="1600" dirty="0" smtClean="0">
                  <a:solidFill>
                    <a:prstClr val="black"/>
                  </a:solidFill>
                </a:rPr>
                <a:t> </a:t>
              </a:r>
              <a:r>
                <a:rPr lang="nl-NL" sz="1400" dirty="0" smtClean="0">
                  <a:solidFill>
                    <a:prstClr val="black"/>
                  </a:solidFill>
                </a:rPr>
                <a:t>0 = </a:t>
              </a:r>
            </a:p>
            <a:p>
              <a:pPr algn="ctr"/>
              <a:r>
                <a:rPr lang="nl-NL" sz="1400" dirty="0" smtClean="0">
                  <a:solidFill>
                    <a:prstClr val="black"/>
                  </a:solidFill>
                </a:rPr>
                <a:t>lekdicht </a:t>
              </a:r>
              <a:endParaRPr lang="nl-NL" sz="1400" dirty="0">
                <a:solidFill>
                  <a:prstClr val="black"/>
                </a:solidFill>
              </a:endParaRPr>
            </a:p>
          </p:txBody>
        </p:sp>
        <p:sp>
          <p:nvSpPr>
            <p:cNvPr id="152" name="Tekstvak 151"/>
            <p:cNvSpPr txBox="1"/>
            <p:nvPr/>
          </p:nvSpPr>
          <p:spPr>
            <a:xfrm>
              <a:off x="4383658" y="3999643"/>
              <a:ext cx="1018548" cy="553998"/>
            </a:xfrm>
            <a:prstGeom prst="rect">
              <a:avLst/>
            </a:prstGeom>
            <a:noFill/>
          </p:spPr>
          <p:txBody>
            <a:bodyPr wrap="none" rtlCol="0">
              <a:spAutoFit/>
            </a:bodyPr>
            <a:lstStyle/>
            <a:p>
              <a:pPr algn="ctr"/>
              <a:r>
                <a:rPr lang="nl-NL" sz="1400" dirty="0" smtClean="0">
                  <a:solidFill>
                    <a:prstClr val="black"/>
                  </a:solidFill>
                </a:rPr>
                <a:t>∆p</a:t>
              </a:r>
              <a:r>
                <a:rPr lang="nl-NL" sz="1600" baseline="-25000" dirty="0" smtClean="0">
                  <a:solidFill>
                    <a:prstClr val="black"/>
                  </a:solidFill>
                </a:rPr>
                <a:t>2</a:t>
              </a:r>
              <a:r>
                <a:rPr lang="nl-NL" sz="1600" dirty="0" smtClean="0">
                  <a:solidFill>
                    <a:prstClr val="black"/>
                  </a:solidFill>
                </a:rPr>
                <a:t> </a:t>
              </a:r>
              <a:r>
                <a:rPr lang="nl-NL" sz="1400" dirty="0" smtClean="0">
                  <a:solidFill>
                    <a:prstClr val="black"/>
                  </a:solidFill>
                </a:rPr>
                <a:t>=</a:t>
              </a:r>
              <a:r>
                <a:rPr lang="nl-NL" sz="1400" baseline="-25000" dirty="0" smtClean="0">
                  <a:solidFill>
                    <a:prstClr val="black"/>
                  </a:solidFill>
                </a:rPr>
                <a:t> </a:t>
              </a:r>
              <a:r>
                <a:rPr lang="nl-NL" sz="1400" dirty="0" smtClean="0">
                  <a:solidFill>
                    <a:prstClr val="black"/>
                  </a:solidFill>
                </a:rPr>
                <a:t>0 = </a:t>
              </a:r>
            </a:p>
            <a:p>
              <a:pPr algn="ctr"/>
              <a:r>
                <a:rPr lang="nl-NL" sz="1400" dirty="0" smtClean="0">
                  <a:solidFill>
                    <a:prstClr val="black"/>
                  </a:solidFill>
                </a:rPr>
                <a:t>drukbestendig </a:t>
              </a:r>
              <a:endParaRPr lang="nl-NL" sz="1400" dirty="0">
                <a:solidFill>
                  <a:prstClr val="black"/>
                </a:solidFill>
              </a:endParaRPr>
            </a:p>
          </p:txBody>
        </p:sp>
        <p:cxnSp>
          <p:nvCxnSpPr>
            <p:cNvPr id="156" name="Rechte verbindingslijn 155"/>
            <p:cNvCxnSpPr/>
            <p:nvPr/>
          </p:nvCxnSpPr>
          <p:spPr>
            <a:xfrm>
              <a:off x="2038545" y="4457551"/>
              <a:ext cx="0" cy="1410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p:cNvCxnSpPr/>
            <p:nvPr/>
          </p:nvCxnSpPr>
          <p:spPr>
            <a:xfrm>
              <a:off x="5593893" y="5517232"/>
              <a:ext cx="0" cy="350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p:cNvCxnSpPr/>
            <p:nvPr/>
          </p:nvCxnSpPr>
          <p:spPr>
            <a:xfrm>
              <a:off x="2038545" y="5692606"/>
              <a:ext cx="3564198"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3" name="Tekstvak 162"/>
            <p:cNvSpPr txBox="1"/>
            <p:nvPr/>
          </p:nvSpPr>
          <p:spPr>
            <a:xfrm>
              <a:off x="2944307" y="5356703"/>
              <a:ext cx="693940" cy="307777"/>
            </a:xfrm>
            <a:prstGeom prst="rect">
              <a:avLst/>
            </a:prstGeom>
            <a:noFill/>
          </p:spPr>
          <p:txBody>
            <a:bodyPr wrap="none" rtlCol="0">
              <a:spAutoFit/>
            </a:bodyPr>
            <a:lstStyle/>
            <a:p>
              <a:r>
                <a:rPr lang="nl-NL" sz="1400" dirty="0" smtClean="0">
                  <a:solidFill>
                    <a:prstClr val="black"/>
                  </a:solidFill>
                </a:rPr>
                <a:t>&gt; 20 min.</a:t>
              </a:r>
              <a:endParaRPr lang="nl-NL" sz="1400" dirty="0">
                <a:solidFill>
                  <a:prstClr val="black"/>
                </a:solidFill>
              </a:endParaRPr>
            </a:p>
          </p:txBody>
        </p:sp>
        <p:cxnSp>
          <p:nvCxnSpPr>
            <p:cNvPr id="165" name="Rechte verbindingslijn 164"/>
            <p:cNvCxnSpPr/>
            <p:nvPr/>
          </p:nvCxnSpPr>
          <p:spPr>
            <a:xfrm>
              <a:off x="1931176" y="1376151"/>
              <a:ext cx="3882144" cy="131185"/>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67" name="Rechte verbindingslijn 166"/>
            <p:cNvCxnSpPr/>
            <p:nvPr/>
          </p:nvCxnSpPr>
          <p:spPr>
            <a:xfrm>
              <a:off x="1913991" y="1494940"/>
              <a:ext cx="3882144" cy="13565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52" name="Tekstvak 51"/>
            <p:cNvSpPr txBox="1"/>
            <p:nvPr/>
          </p:nvSpPr>
          <p:spPr>
            <a:xfrm>
              <a:off x="4127598" y="4837672"/>
              <a:ext cx="3008275" cy="584775"/>
            </a:xfrm>
            <a:prstGeom prst="rect">
              <a:avLst/>
            </a:prstGeom>
            <a:noFill/>
          </p:spPr>
          <p:txBody>
            <a:bodyPr wrap="none" rtlCol="0">
              <a:spAutoFit/>
            </a:bodyPr>
            <a:lstStyle/>
            <a:p>
              <a:r>
                <a:rPr lang="nl-NL" sz="1400" dirty="0" smtClean="0">
                  <a:solidFill>
                    <a:prstClr val="black"/>
                  </a:solidFill>
                </a:rPr>
                <a:t>max. snelheid voor het (verder) op druk brengen</a:t>
              </a:r>
            </a:p>
            <a:p>
              <a:r>
                <a:rPr lang="nl-NL" sz="1400" dirty="0" smtClean="0">
                  <a:solidFill>
                    <a:prstClr val="black"/>
                  </a:solidFill>
                </a:rPr>
                <a:t>van de installatie: 100 kPa (1 bar/s)  </a:t>
              </a:r>
              <a:r>
                <a:rPr lang="nl-NL" dirty="0" smtClean="0">
                  <a:solidFill>
                    <a:prstClr val="black"/>
                  </a:solidFill>
                </a:rPr>
                <a:t>  </a:t>
              </a:r>
              <a:endParaRPr lang="nl-NL" dirty="0">
                <a:solidFill>
                  <a:prstClr val="black"/>
                </a:solidFill>
              </a:endParaRPr>
            </a:p>
          </p:txBody>
        </p:sp>
        <p:sp>
          <p:nvSpPr>
            <p:cNvPr id="2" name="Tekstvak 1"/>
            <p:cNvSpPr txBox="1"/>
            <p:nvPr/>
          </p:nvSpPr>
          <p:spPr>
            <a:xfrm>
              <a:off x="49850" y="5130059"/>
              <a:ext cx="1618472" cy="738664"/>
            </a:xfrm>
            <a:prstGeom prst="rect">
              <a:avLst/>
            </a:prstGeom>
            <a:noFill/>
          </p:spPr>
          <p:txBody>
            <a:bodyPr wrap="none" rtlCol="0">
              <a:spAutoFit/>
            </a:bodyPr>
            <a:lstStyle/>
            <a:p>
              <a:r>
                <a:rPr lang="nl-NL" sz="1400" dirty="0" smtClean="0">
                  <a:solidFill>
                    <a:prstClr val="black"/>
                  </a:solidFill>
                </a:rPr>
                <a:t>*   +/- 0,02 MPa (0,2 bar)</a:t>
              </a:r>
            </a:p>
            <a:p>
              <a:r>
                <a:rPr lang="nl-NL" sz="1400" dirty="0" smtClean="0">
                  <a:solidFill>
                    <a:prstClr val="black"/>
                  </a:solidFill>
                </a:rPr>
                <a:t>**  +/- </a:t>
              </a:r>
              <a:r>
                <a:rPr lang="nl-NL" sz="1400" dirty="0">
                  <a:solidFill>
                    <a:prstClr val="black"/>
                  </a:solidFill>
                </a:rPr>
                <a:t>0,05 MPa (0,5 bar)</a:t>
              </a:r>
              <a:endParaRPr lang="nl-NL" sz="1400" dirty="0" smtClean="0">
                <a:solidFill>
                  <a:prstClr val="black"/>
                </a:solidFill>
              </a:endParaRPr>
            </a:p>
            <a:p>
              <a:r>
                <a:rPr lang="nl-NL" sz="1400" dirty="0" smtClean="0">
                  <a:solidFill>
                    <a:prstClr val="black"/>
                  </a:solidFill>
                </a:rPr>
                <a:t> </a:t>
              </a:r>
              <a:endParaRPr lang="nl-NL" sz="1400" dirty="0">
                <a:solidFill>
                  <a:prstClr val="black"/>
                </a:solidFill>
              </a:endParaRPr>
            </a:p>
          </p:txBody>
        </p:sp>
      </p:grpSp>
      <p:sp>
        <p:nvSpPr>
          <p:cNvPr id="59" name="Tekstvak 58"/>
          <p:cNvSpPr txBox="1"/>
          <p:nvPr/>
        </p:nvSpPr>
        <p:spPr>
          <a:xfrm>
            <a:off x="626609" y="172142"/>
            <a:ext cx="11329259" cy="461665"/>
          </a:xfrm>
          <a:prstGeom prst="rect">
            <a:avLst/>
          </a:prstGeom>
          <a:solidFill>
            <a:schemeClr val="accent6">
              <a:lumMod val="20000"/>
              <a:lumOff val="80000"/>
            </a:schemeClr>
          </a:solidFill>
        </p:spPr>
        <p:txBody>
          <a:bodyPr wrap="square" rtlCol="0">
            <a:spAutoFit/>
          </a:bodyPr>
          <a:lstStyle/>
          <a:p>
            <a:pPr algn="ctr"/>
            <a:endParaRPr lang="nl-NL" sz="2400" b="1" dirty="0">
              <a:solidFill>
                <a:srgbClr val="DF3A07"/>
              </a:solidFill>
            </a:endParaRPr>
          </a:p>
        </p:txBody>
      </p:sp>
      <p:sp>
        <p:nvSpPr>
          <p:cNvPr id="61" name="Tekstvak 60"/>
          <p:cNvSpPr txBox="1"/>
          <p:nvPr/>
        </p:nvSpPr>
        <p:spPr>
          <a:xfrm>
            <a:off x="3386502" y="165078"/>
            <a:ext cx="4721998" cy="461665"/>
          </a:xfrm>
          <a:prstGeom prst="rect">
            <a:avLst/>
          </a:prstGeom>
          <a:noFill/>
        </p:spPr>
        <p:txBody>
          <a:bodyPr wrap="none" rtlCol="0">
            <a:spAutoFit/>
          </a:bodyPr>
          <a:lstStyle/>
          <a:p>
            <a:r>
              <a:rPr lang="nl-NL" sz="2400" b="1" dirty="0" smtClean="0">
                <a:solidFill>
                  <a:srgbClr val="DF3A07"/>
                </a:solidFill>
              </a:rPr>
              <a:t>Testmethode A met drinkwater </a:t>
            </a:r>
            <a:endParaRPr lang="nl-NL" sz="2400" b="1" dirty="0">
              <a:solidFill>
                <a:srgbClr val="DF3A07"/>
              </a:solidFill>
            </a:endParaRPr>
          </a:p>
        </p:txBody>
      </p:sp>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ianummer 5"/>
          <p:cNvSpPr>
            <a:spLocks noGrp="1"/>
          </p:cNvSpPr>
          <p:nvPr>
            <p:ph type="sldNum" sz="quarter" idx="12"/>
          </p:nvPr>
        </p:nvSpPr>
        <p:spPr>
          <a:xfrm>
            <a:off x="64988" y="6271724"/>
            <a:ext cx="652906" cy="365125"/>
          </a:xfrm>
        </p:spPr>
        <p:txBody>
          <a:bodyPr/>
          <a:lstStyle/>
          <a:p>
            <a:fld id="{8B7CAD2B-19C3-4162-9D9A-AC40502219B3}" type="slidenum">
              <a:rPr lang="nl-NL" smtClean="0"/>
              <a:t>25</a:t>
            </a:fld>
            <a:endParaRPr lang="nl-NL" dirty="0"/>
          </a:p>
        </p:txBody>
      </p:sp>
    </p:spTree>
    <p:extLst>
      <p:ext uri="{BB962C8B-B14F-4D97-AF65-F5344CB8AC3E}">
        <p14:creationId xmlns:p14="http://schemas.microsoft.com/office/powerpoint/2010/main" val="376959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170733277"/>
              </p:ext>
            </p:extLst>
          </p:nvPr>
        </p:nvGraphicFramePr>
        <p:xfrm>
          <a:off x="656492" y="385428"/>
          <a:ext cx="10945218" cy="5086106"/>
        </p:xfrm>
        <a:graphic>
          <a:graphicData uri="http://schemas.openxmlformats.org/drawingml/2006/table">
            <a:tbl>
              <a:tblPr firstRow="1" firstCol="1" bandRow="1">
                <a:tableStyleId>{5C22544A-7EE6-4342-B048-85BDC9FD1C3A}</a:tableStyleId>
              </a:tblPr>
              <a:tblGrid>
                <a:gridCol w="634471">
                  <a:extLst>
                    <a:ext uri="{9D8B030D-6E8A-4147-A177-3AD203B41FA5}">
                      <a16:colId xmlns:a16="http://schemas.microsoft.com/office/drawing/2014/main" val="20000"/>
                    </a:ext>
                  </a:extLst>
                </a:gridCol>
                <a:gridCol w="10310747">
                  <a:extLst>
                    <a:ext uri="{9D8B030D-6E8A-4147-A177-3AD203B41FA5}">
                      <a16:colId xmlns:a16="http://schemas.microsoft.com/office/drawing/2014/main" val="20001"/>
                    </a:ext>
                  </a:extLst>
                </a:gridCol>
              </a:tblGrid>
              <a:tr h="288032">
                <a:tc gridSpan="2">
                  <a:txBody>
                    <a:bodyPr/>
                    <a:lstStyle/>
                    <a:p>
                      <a:pPr algn="ctr">
                        <a:lnSpc>
                          <a:spcPct val="115000"/>
                        </a:lnSpc>
                        <a:spcAft>
                          <a:spcPts val="0"/>
                        </a:spcAft>
                      </a:pPr>
                      <a:r>
                        <a:rPr lang="nl-NL" sz="1400" dirty="0">
                          <a:effectLst/>
                        </a:rPr>
                        <a:t>Samenvatting </a:t>
                      </a:r>
                      <a:r>
                        <a:rPr lang="nl-NL" sz="1400" dirty="0" smtClean="0">
                          <a:effectLst/>
                        </a:rPr>
                        <a:t>WB 2.3: </a:t>
                      </a:r>
                      <a:r>
                        <a:rPr lang="nl-NL" sz="1400" dirty="0">
                          <a:effectLst/>
                        </a:rPr>
                        <a:t>persmethode </a:t>
                      </a:r>
                      <a:r>
                        <a:rPr lang="nl-NL" sz="1400" dirty="0" smtClean="0">
                          <a:effectLst/>
                        </a:rPr>
                        <a:t>B </a:t>
                      </a:r>
                      <a:r>
                        <a:rPr lang="nl-NL" sz="1400" dirty="0">
                          <a:effectLst/>
                        </a:rPr>
                        <a:t>met drinkwater voor bepaling dichtheid leidingwaterinstallatie   </a:t>
                      </a:r>
                      <a:endParaRPr lang="nl-NL" sz="1400" dirty="0">
                        <a:effectLst/>
                        <a:latin typeface="Calibri"/>
                        <a:ea typeface="Calibri"/>
                        <a:cs typeface="Times New Roman"/>
                      </a:endParaRPr>
                    </a:p>
                  </a:txBody>
                  <a:tcPr marT="0" marB="0">
                    <a:solidFill>
                      <a:srgbClr val="EA8B00"/>
                    </a:solidFill>
                  </a:tcPr>
                </a:tc>
                <a:tc hMerge="1">
                  <a:txBody>
                    <a:bodyPr/>
                    <a:lstStyle/>
                    <a:p>
                      <a:endParaRPr lang="nl-NL"/>
                    </a:p>
                  </a:txBody>
                  <a:tcPr/>
                </a:tc>
                <a:extLst>
                  <a:ext uri="{0D108BD9-81ED-4DB2-BD59-A6C34878D82A}">
                    <a16:rowId xmlns:a16="http://schemas.microsoft.com/office/drawing/2014/main" val="10000"/>
                  </a:ext>
                </a:extLst>
              </a:tr>
              <a:tr h="307442">
                <a:tc>
                  <a:txBody>
                    <a:bodyPr/>
                    <a:lstStyle/>
                    <a:p>
                      <a:pPr>
                        <a:lnSpc>
                          <a:spcPct val="115000"/>
                        </a:lnSpc>
                        <a:spcAft>
                          <a:spcPts val="0"/>
                        </a:spcAft>
                      </a:pPr>
                      <a:r>
                        <a:rPr lang="nl-NL" sz="1200" dirty="0">
                          <a:effectLst/>
                        </a:rPr>
                        <a:t>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Leidingmaterialen:</a:t>
                      </a:r>
                      <a:r>
                        <a:rPr lang="nl-NL" sz="1200" dirty="0">
                          <a:effectLst/>
                        </a:rPr>
                        <a:t>  </a:t>
                      </a:r>
                      <a:r>
                        <a:rPr lang="nl-NL" sz="1200" dirty="0" smtClean="0">
                          <a:effectLst/>
                        </a:rPr>
                        <a:t>visco </a:t>
                      </a:r>
                      <a:r>
                        <a:rPr lang="nl-NL" sz="1200" dirty="0">
                          <a:effectLst/>
                        </a:rPr>
                        <a:t>elastische materialen (PE, PP, PE-X, PA, PB) en combinatie van visco elastische materialen met andere </a:t>
                      </a:r>
                      <a:r>
                        <a:rPr lang="nl-NL" sz="1200" dirty="0" smtClean="0">
                          <a:effectLst/>
                        </a:rPr>
                        <a:t>materialen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1"/>
                  </a:ext>
                </a:extLst>
              </a:tr>
              <a:tr h="270715">
                <a:tc>
                  <a:txBody>
                    <a:bodyPr/>
                    <a:lstStyle/>
                    <a:p>
                      <a:pPr>
                        <a:lnSpc>
                          <a:spcPct val="115000"/>
                        </a:lnSpc>
                        <a:spcAft>
                          <a:spcPts val="0"/>
                        </a:spcAft>
                      </a:pPr>
                      <a:r>
                        <a:rPr lang="nl-NL" sz="1200" dirty="0">
                          <a:effectLst/>
                        </a:rPr>
                        <a:t>2</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Middellijnen:  </a:t>
                      </a:r>
                      <a:r>
                        <a:rPr lang="nl-NL" sz="1200" dirty="0" smtClean="0">
                          <a:effectLst/>
                        </a:rPr>
                        <a:t>&gt; </a:t>
                      </a:r>
                      <a:r>
                        <a:rPr lang="nl-NL" sz="1200" dirty="0">
                          <a:effectLst/>
                        </a:rPr>
                        <a:t>63 mm uitwendig </a:t>
                      </a:r>
                      <a:r>
                        <a:rPr lang="nl-NL" sz="1200" dirty="0" smtClean="0">
                          <a:effectLst/>
                        </a:rPr>
                        <a:t>(kunststoffen)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2"/>
                  </a:ext>
                </a:extLst>
              </a:tr>
              <a:tr h="244674">
                <a:tc>
                  <a:txBody>
                    <a:bodyPr/>
                    <a:lstStyle/>
                    <a:p>
                      <a:pPr>
                        <a:lnSpc>
                          <a:spcPct val="115000"/>
                        </a:lnSpc>
                        <a:spcAft>
                          <a:spcPts val="0"/>
                        </a:spcAft>
                      </a:pPr>
                      <a:r>
                        <a:rPr lang="nl-NL" sz="1200" dirty="0">
                          <a:effectLst/>
                        </a:rPr>
                        <a:t>3</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Schone perspomp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3"/>
                  </a:ext>
                </a:extLst>
              </a:tr>
              <a:tr h="217890">
                <a:tc>
                  <a:txBody>
                    <a:bodyPr/>
                    <a:lstStyle/>
                    <a:p>
                      <a:pPr>
                        <a:lnSpc>
                          <a:spcPct val="115000"/>
                        </a:lnSpc>
                        <a:spcAft>
                          <a:spcPts val="0"/>
                        </a:spcAft>
                      </a:pPr>
                      <a:r>
                        <a:rPr lang="nl-NL" sz="1200" dirty="0">
                          <a:effectLst/>
                        </a:rPr>
                        <a:t>4</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Manometer </a:t>
                      </a:r>
                      <a:r>
                        <a:rPr lang="nl-NL" sz="1200" b="0" dirty="0" smtClean="0">
                          <a:effectLst/>
                        </a:rPr>
                        <a:t>(ook digitaal)</a:t>
                      </a:r>
                      <a:r>
                        <a:rPr lang="nl-NL" sz="1200" b="1" dirty="0" smtClean="0">
                          <a:effectLst/>
                        </a:rPr>
                        <a:t> :  </a:t>
                      </a:r>
                      <a:r>
                        <a:rPr lang="nl-NL" sz="1200" dirty="0" smtClean="0">
                          <a:effectLst/>
                        </a:rPr>
                        <a:t>0 - 1,6 </a:t>
                      </a:r>
                      <a:r>
                        <a:rPr lang="nl-NL" sz="1200" dirty="0">
                          <a:effectLst/>
                        </a:rPr>
                        <a:t>MPa (16 bar) en </a:t>
                      </a:r>
                      <a:r>
                        <a:rPr lang="nl-NL" sz="1200" dirty="0" smtClean="0">
                          <a:effectLst/>
                        </a:rPr>
                        <a:t>afleesbaarheid gelijk </a:t>
                      </a:r>
                      <a:r>
                        <a:rPr lang="nl-NL" sz="1200" dirty="0">
                          <a:effectLst/>
                        </a:rPr>
                        <a:t>of kleiner dan 0,05 MPa (0,5 bar).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4"/>
                  </a:ext>
                </a:extLst>
              </a:tr>
              <a:tr h="217890">
                <a:tc>
                  <a:txBody>
                    <a:bodyPr/>
                    <a:lstStyle/>
                    <a:p>
                      <a:pPr>
                        <a:lnSpc>
                          <a:spcPct val="115000"/>
                        </a:lnSpc>
                        <a:spcAft>
                          <a:spcPts val="0"/>
                        </a:spcAft>
                      </a:pPr>
                      <a:r>
                        <a:rPr lang="nl-NL" sz="1200" dirty="0">
                          <a:effectLst/>
                        </a:rPr>
                        <a:t>5</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Mechanische filter voor deeltjes &gt; 150 µm  (indien deze deeltjes in het drinkwater aanwezig zijn)</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5"/>
                  </a:ext>
                </a:extLst>
              </a:tr>
              <a:tr h="680841">
                <a:tc>
                  <a:txBody>
                    <a:bodyPr/>
                    <a:lstStyle/>
                    <a:p>
                      <a:pPr>
                        <a:lnSpc>
                          <a:spcPct val="115000"/>
                        </a:lnSpc>
                        <a:spcAft>
                          <a:spcPts val="0"/>
                        </a:spcAft>
                      </a:pPr>
                      <a:r>
                        <a:rPr lang="nl-NL" sz="1200" dirty="0">
                          <a:effectLst/>
                        </a:rPr>
                        <a:t>6</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Toestellen en bepaalde appendages loskoppelen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(aansluitingen afdoppen/passtukken). </a:t>
                      </a:r>
                      <a:r>
                        <a:rPr lang="nl-NL" sz="1200" dirty="0" smtClean="0">
                          <a:effectLst/>
                        </a:rPr>
                        <a:t>Alle </a:t>
                      </a:r>
                      <a:r>
                        <a:rPr lang="nl-NL" sz="1200" dirty="0">
                          <a:effectLst/>
                        </a:rPr>
                        <a:t>uiteinden van leidingen voorzien van </a:t>
                      </a:r>
                      <a:r>
                        <a:rPr lang="nl-NL" sz="1200" dirty="0" smtClean="0">
                          <a:effectLst/>
                        </a:rPr>
                        <a:t>ontluchtingsstoppen </a:t>
                      </a:r>
                      <a:r>
                        <a:rPr lang="nl-NL" sz="1200" dirty="0">
                          <a:effectLst/>
                        </a:rPr>
                        <a:t>of (af)tapkranen (bestand tegen de persdruk).  </a:t>
                      </a:r>
                      <a:r>
                        <a:rPr lang="nl-NL" sz="1200" dirty="0" smtClean="0">
                          <a:effectLst/>
                        </a:rPr>
                        <a:t>                                                                                                                           Leidingen/installatie </a:t>
                      </a:r>
                      <a:r>
                        <a:rPr lang="nl-NL" sz="1200" dirty="0">
                          <a:effectLst/>
                        </a:rPr>
                        <a:t>geleidelijk vullen en </a:t>
                      </a:r>
                      <a:r>
                        <a:rPr lang="nl-NL" sz="1200" b="1" dirty="0">
                          <a:effectLst/>
                        </a:rPr>
                        <a:t>op alle uiteinden lucht laten ontsnappen</a:t>
                      </a:r>
                      <a:r>
                        <a:rPr lang="nl-NL" sz="1200" dirty="0">
                          <a:effectLst/>
                        </a:rPr>
                        <a:t>. </a:t>
                      </a:r>
                      <a:endParaRPr lang="nl-NL" sz="1200" dirty="0" smtClean="0">
                        <a:effectLst/>
                      </a:endParaRPr>
                    </a:p>
                    <a:p>
                      <a:pPr>
                        <a:lnSpc>
                          <a:spcPct val="115000"/>
                        </a:lnSpc>
                        <a:spcAft>
                          <a:spcPts val="0"/>
                        </a:spcAft>
                      </a:pPr>
                      <a:r>
                        <a:rPr lang="nl-NL" sz="1200" i="1" dirty="0" smtClean="0">
                          <a:effectLst/>
                        </a:rPr>
                        <a:t>Als </a:t>
                      </a:r>
                      <a:r>
                        <a:rPr lang="nl-NL" sz="1200" i="1" dirty="0">
                          <a:effectLst/>
                        </a:rPr>
                        <a:t>het leidingdeel of de installatie niet luchtvrij </a:t>
                      </a:r>
                      <a:r>
                        <a:rPr lang="nl-NL" sz="1200" i="1" dirty="0" smtClean="0">
                          <a:effectLst/>
                        </a:rPr>
                        <a:t>is, </a:t>
                      </a:r>
                      <a:r>
                        <a:rPr lang="nl-NL" sz="1200" i="1" dirty="0">
                          <a:effectLst/>
                        </a:rPr>
                        <a:t>dan zijn geen goede persproeven mogelijk. </a:t>
                      </a:r>
                      <a:endParaRPr lang="nl-NL" sz="1200" i="1"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6"/>
                  </a:ext>
                </a:extLst>
              </a:tr>
              <a:tr h="449365">
                <a:tc>
                  <a:txBody>
                    <a:bodyPr/>
                    <a:lstStyle/>
                    <a:p>
                      <a:pPr>
                        <a:lnSpc>
                          <a:spcPct val="115000"/>
                        </a:lnSpc>
                        <a:spcAft>
                          <a:spcPts val="0"/>
                        </a:spcAft>
                      </a:pPr>
                      <a:r>
                        <a:rPr lang="nl-NL" sz="1200" dirty="0">
                          <a:effectLst/>
                        </a:rPr>
                        <a:t>7</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Temperaturen (T):  </a:t>
                      </a:r>
                      <a:r>
                        <a:rPr lang="nl-NL" sz="1200" dirty="0">
                          <a:effectLst/>
                        </a:rPr>
                        <a:t>drinkwater  </a:t>
                      </a:r>
                      <a:r>
                        <a:rPr lang="nl-NL" sz="1200" u="sng" dirty="0">
                          <a:effectLst/>
                        </a:rPr>
                        <a:t>&gt;</a:t>
                      </a:r>
                      <a:r>
                        <a:rPr lang="nl-NL" sz="1200" dirty="0">
                          <a:effectLst/>
                        </a:rPr>
                        <a:t> 4 °C,  </a:t>
                      </a:r>
                      <a:r>
                        <a:rPr lang="nl-NL" sz="1200" u="sng" dirty="0">
                          <a:effectLst/>
                        </a:rPr>
                        <a:t>&lt;</a:t>
                      </a:r>
                      <a:r>
                        <a:rPr lang="nl-NL" sz="1200" dirty="0">
                          <a:effectLst/>
                        </a:rPr>
                        <a:t> 25 °C  en  omgeving  </a:t>
                      </a:r>
                      <a:r>
                        <a:rPr lang="nl-NL" sz="1200" u="sng" dirty="0">
                          <a:effectLst/>
                        </a:rPr>
                        <a:t>&gt;</a:t>
                      </a:r>
                      <a:r>
                        <a:rPr lang="nl-NL" sz="1200" dirty="0">
                          <a:effectLst/>
                        </a:rPr>
                        <a:t> 4 °C,  </a:t>
                      </a:r>
                      <a:r>
                        <a:rPr lang="nl-NL" sz="1200" u="sng" dirty="0">
                          <a:effectLst/>
                        </a:rPr>
                        <a:t>&lt;</a:t>
                      </a:r>
                      <a:r>
                        <a:rPr lang="nl-NL" sz="1200" dirty="0">
                          <a:effectLst/>
                        </a:rPr>
                        <a:t> 30 °C</a:t>
                      </a:r>
                    </a:p>
                    <a:p>
                      <a:pPr>
                        <a:lnSpc>
                          <a:spcPct val="115000"/>
                        </a:lnSpc>
                        <a:spcAft>
                          <a:spcPts val="0"/>
                        </a:spcAft>
                      </a:pPr>
                      <a:r>
                        <a:rPr lang="nl-NL" sz="1200" dirty="0">
                          <a:effectLst/>
                        </a:rPr>
                        <a:t>Bij ∆T </a:t>
                      </a:r>
                      <a:r>
                        <a:rPr lang="nl-NL" sz="1200" dirty="0" smtClean="0">
                          <a:effectLst/>
                        </a:rPr>
                        <a:t>drinkwater t.o.v. omgeving </a:t>
                      </a:r>
                      <a:r>
                        <a:rPr lang="nl-NL" sz="1200" dirty="0">
                          <a:effectLst/>
                        </a:rPr>
                        <a:t>&gt; 5°C, leiding/installatie vullen 30 min voorafgaand aan afpersen</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7"/>
                  </a:ext>
                </a:extLst>
              </a:tr>
              <a:tr h="850552">
                <a:tc>
                  <a:txBody>
                    <a:bodyPr/>
                    <a:lstStyle/>
                    <a:p>
                      <a:pPr>
                        <a:lnSpc>
                          <a:spcPct val="115000"/>
                        </a:lnSpc>
                        <a:spcAft>
                          <a:spcPts val="0"/>
                        </a:spcAft>
                      </a:pPr>
                      <a:r>
                        <a:rPr lang="nl-NL" sz="1200" dirty="0">
                          <a:effectLst/>
                        </a:rPr>
                        <a:t>8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Druk geleidelijk </a:t>
                      </a:r>
                      <a:r>
                        <a:rPr lang="nl-NL" sz="1200" b="1" dirty="0" smtClean="0">
                          <a:effectLst/>
                        </a:rPr>
                        <a:t>op 0,25 </a:t>
                      </a:r>
                      <a:r>
                        <a:rPr lang="nl-NL" sz="1200" b="1" u="sng" dirty="0" smtClean="0">
                          <a:effectLst/>
                        </a:rPr>
                        <a:t>+</a:t>
                      </a:r>
                      <a:r>
                        <a:rPr lang="nl-NL" sz="1200" b="1" dirty="0" smtClean="0">
                          <a:effectLst/>
                        </a:rPr>
                        <a:t> 0,05 MPa </a:t>
                      </a:r>
                      <a:r>
                        <a:rPr lang="nl-NL" sz="1200" b="1" dirty="0">
                          <a:effectLst/>
                        </a:rPr>
                        <a:t>(2,5 </a:t>
                      </a:r>
                      <a:r>
                        <a:rPr lang="nl-NL" sz="1200" b="1" u="sng" dirty="0" smtClean="0">
                          <a:effectLst/>
                        </a:rPr>
                        <a:t>+</a:t>
                      </a:r>
                      <a:r>
                        <a:rPr lang="nl-NL" sz="1200" b="1" dirty="0" smtClean="0">
                          <a:effectLst/>
                        </a:rPr>
                        <a:t> 0,5 bar</a:t>
                      </a:r>
                      <a:r>
                        <a:rPr lang="nl-NL" sz="1200" b="1" dirty="0">
                          <a:effectLst/>
                        </a:rPr>
                        <a:t>) </a:t>
                      </a:r>
                      <a:r>
                        <a:rPr lang="nl-NL" sz="1200" b="1" dirty="0" smtClean="0">
                          <a:effectLst/>
                        </a:rPr>
                        <a:t>brengen.  Sluit het systeem.  Herstel gedurende 20 min zo nodig de persdruk. Controleer daarna of persdruk 10 min gehandhaafd blijft.  </a:t>
                      </a:r>
                    </a:p>
                    <a:p>
                      <a:pPr>
                        <a:lnSpc>
                          <a:spcPct val="115000"/>
                        </a:lnSpc>
                        <a:spcAft>
                          <a:spcPts val="0"/>
                        </a:spcAft>
                      </a:pPr>
                      <a:r>
                        <a:rPr lang="nl-NL" sz="1200" dirty="0" smtClean="0">
                          <a:effectLst/>
                        </a:rPr>
                        <a:t>Bij </a:t>
                      </a:r>
                      <a:r>
                        <a:rPr lang="nl-NL" sz="1200" dirty="0">
                          <a:effectLst/>
                        </a:rPr>
                        <a:t>geen drukafname zijn </a:t>
                      </a:r>
                      <a:r>
                        <a:rPr lang="nl-NL" sz="1200" dirty="0" smtClean="0">
                          <a:effectLst/>
                        </a:rPr>
                        <a:t>de </a:t>
                      </a:r>
                      <a:r>
                        <a:rPr lang="nl-NL" sz="1200" dirty="0">
                          <a:effectLst/>
                        </a:rPr>
                        <a:t>verbindingen lekdicht. </a:t>
                      </a:r>
                      <a:r>
                        <a:rPr lang="nl-NL" sz="1200" dirty="0" smtClean="0">
                          <a:effectLst/>
                        </a:rPr>
                        <a:t>Bij </a:t>
                      </a:r>
                      <a:r>
                        <a:rPr lang="nl-NL" sz="1200" dirty="0">
                          <a:effectLst/>
                        </a:rPr>
                        <a:t>twijfel de druk aflaten en procedure herhalen. Bij drukafname lekkage(s) achterhalen en herstellen en persproef herhalen.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8"/>
                  </a:ext>
                </a:extLst>
              </a:tr>
              <a:tr h="680841">
                <a:tc>
                  <a:txBody>
                    <a:bodyPr/>
                    <a:lstStyle/>
                    <a:p>
                      <a:pPr>
                        <a:lnSpc>
                          <a:spcPct val="115000"/>
                        </a:lnSpc>
                        <a:spcAft>
                          <a:spcPts val="0"/>
                        </a:spcAft>
                      </a:pPr>
                      <a:r>
                        <a:rPr lang="nl-NL" sz="1200" dirty="0">
                          <a:effectLst/>
                        </a:rPr>
                        <a:t>9</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Druk geleidelijk verder opvoeren tot 1,1 maal max. werkdruk, doch </a:t>
                      </a:r>
                      <a:r>
                        <a:rPr lang="nl-NL" sz="1200" b="1" u="sng" dirty="0">
                          <a:effectLst/>
                        </a:rPr>
                        <a:t>&gt;</a:t>
                      </a:r>
                      <a:r>
                        <a:rPr lang="nl-NL" sz="1200" b="1" dirty="0">
                          <a:effectLst/>
                        </a:rPr>
                        <a:t> 1,1 </a:t>
                      </a:r>
                      <a:r>
                        <a:rPr lang="nl-NL" sz="1200" b="1" u="sng" dirty="0" smtClean="0">
                          <a:effectLst/>
                        </a:rPr>
                        <a:t>+</a:t>
                      </a:r>
                      <a:r>
                        <a:rPr lang="nl-NL" sz="1200" b="1" dirty="0" smtClean="0">
                          <a:effectLst/>
                        </a:rPr>
                        <a:t> 0,05 MPa </a:t>
                      </a:r>
                      <a:r>
                        <a:rPr lang="nl-NL" sz="1200" b="1" dirty="0">
                          <a:effectLst/>
                        </a:rPr>
                        <a:t>(11 </a:t>
                      </a:r>
                      <a:r>
                        <a:rPr lang="nl-NL" sz="1200" b="1" u="sng" dirty="0" smtClean="0">
                          <a:effectLst/>
                        </a:rPr>
                        <a:t>+</a:t>
                      </a:r>
                      <a:r>
                        <a:rPr lang="nl-NL" sz="1200" b="1" dirty="0" smtClean="0">
                          <a:effectLst/>
                        </a:rPr>
                        <a:t> 0,5 bar). Sluit het systeem. Herstel gedurende 20 min zo nodig de persdruk. Controleer daarna of de persdruk 10 min gehandhaafd blijft. </a:t>
                      </a:r>
                      <a:r>
                        <a:rPr lang="nl-NL" sz="1200" dirty="0" smtClean="0">
                          <a:effectLst/>
                        </a:rPr>
                        <a:t>Bij </a:t>
                      </a:r>
                      <a:r>
                        <a:rPr lang="nl-NL" sz="1200" dirty="0">
                          <a:effectLst/>
                        </a:rPr>
                        <a:t>geen drukafname zijn de verbindingen drukbestendig. Bij twijfel de druk aflaten en procedure herhalen. Bij drukafname lekkage(s) </a:t>
                      </a:r>
                      <a:r>
                        <a:rPr lang="nl-NL" sz="1200" dirty="0" smtClean="0">
                          <a:effectLst/>
                        </a:rPr>
                        <a:t>achterhalen, herstellen </a:t>
                      </a:r>
                      <a:r>
                        <a:rPr lang="nl-NL" sz="1200" dirty="0">
                          <a:effectLst/>
                        </a:rPr>
                        <a:t>en persproef </a:t>
                      </a:r>
                      <a:r>
                        <a:rPr lang="nl-NL" sz="1200" dirty="0" smtClean="0">
                          <a:effectLst/>
                        </a:rPr>
                        <a:t>herhalen.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9"/>
                  </a:ext>
                </a:extLst>
              </a:tr>
              <a:tr h="258498">
                <a:tc>
                  <a:txBody>
                    <a:bodyPr/>
                    <a:lstStyle/>
                    <a:p>
                      <a:pPr>
                        <a:lnSpc>
                          <a:spcPct val="115000"/>
                        </a:lnSpc>
                        <a:spcAft>
                          <a:spcPts val="0"/>
                        </a:spcAft>
                      </a:pPr>
                      <a:r>
                        <a:rPr lang="nl-NL" sz="1200" dirty="0">
                          <a:effectLst/>
                        </a:rPr>
                        <a:t>10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Leidingen/installatie </a:t>
                      </a:r>
                      <a:r>
                        <a:rPr lang="nl-NL" sz="1200" b="1" dirty="0" smtClean="0">
                          <a:effectLst/>
                        </a:rPr>
                        <a:t>droogzetten</a:t>
                      </a:r>
                      <a:r>
                        <a:rPr lang="nl-NL" sz="1200" dirty="0" smtClean="0">
                          <a:effectLst/>
                        </a:rPr>
                        <a:t> </a:t>
                      </a:r>
                      <a:r>
                        <a:rPr lang="nl-NL" sz="1200" dirty="0">
                          <a:effectLst/>
                        </a:rPr>
                        <a:t>tenzij de installatie binnen een week na de persproeven in gebruik wordt genomen.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10"/>
                  </a:ext>
                </a:extLst>
              </a:tr>
              <a:tr h="241069">
                <a:tc>
                  <a:txBody>
                    <a:bodyPr/>
                    <a:lstStyle/>
                    <a:p>
                      <a:pPr>
                        <a:lnSpc>
                          <a:spcPct val="115000"/>
                        </a:lnSpc>
                        <a:spcAft>
                          <a:spcPts val="0"/>
                        </a:spcAft>
                      </a:pPr>
                      <a:r>
                        <a:rPr lang="nl-NL" sz="1200" dirty="0">
                          <a:effectLst/>
                        </a:rPr>
                        <a:t>11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Vul </a:t>
                      </a:r>
                      <a:r>
                        <a:rPr lang="nl-NL" sz="1200" b="1" dirty="0" smtClean="0">
                          <a:effectLst/>
                        </a:rPr>
                        <a:t>voor zover mogelijk het </a:t>
                      </a:r>
                      <a:r>
                        <a:rPr lang="nl-NL" sz="1200" b="1" dirty="0">
                          <a:effectLst/>
                        </a:rPr>
                        <a:t>formulier in </a:t>
                      </a:r>
                      <a:r>
                        <a:rPr lang="nl-NL" sz="1200" dirty="0">
                          <a:effectLst/>
                        </a:rPr>
                        <a:t>voor de bepaling van de dichtheid van het betreffende </a:t>
                      </a:r>
                      <a:r>
                        <a:rPr lang="nl-NL" sz="1200" dirty="0" smtClean="0">
                          <a:effectLst/>
                        </a:rPr>
                        <a:t>installatiedeel of </a:t>
                      </a:r>
                      <a:r>
                        <a:rPr lang="nl-NL" sz="1200" dirty="0">
                          <a:effectLst/>
                        </a:rPr>
                        <a:t>van de gehele installatie.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11"/>
                  </a:ext>
                </a:extLst>
              </a:tr>
              <a:tr h="217890">
                <a:tc>
                  <a:txBody>
                    <a:bodyPr/>
                    <a:lstStyle/>
                    <a:p>
                      <a:pPr>
                        <a:lnSpc>
                          <a:spcPct val="115000"/>
                        </a:lnSpc>
                        <a:spcAft>
                          <a:spcPts val="0"/>
                        </a:spcAft>
                      </a:pPr>
                      <a:r>
                        <a:rPr lang="nl-NL" sz="1200" dirty="0">
                          <a:effectLst/>
                        </a:rPr>
                        <a:t>12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Volledige informatie over eisen en uitvoering </a:t>
                      </a:r>
                      <a:r>
                        <a:rPr lang="nl-NL" sz="1200" dirty="0" smtClean="0">
                          <a:effectLst/>
                        </a:rPr>
                        <a:t>persproef </a:t>
                      </a:r>
                      <a:r>
                        <a:rPr lang="nl-NL" sz="1200" dirty="0">
                          <a:effectLst/>
                        </a:rPr>
                        <a:t>staat in Waterwerkblad WB 2.3 (jan. 2018)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12"/>
                  </a:ext>
                </a:extLst>
              </a:tr>
            </a:tbl>
          </a:graphicData>
        </a:graphic>
      </p:graphicFrame>
      <p:sp>
        <p:nvSpPr>
          <p:cNvPr id="3" name="Rectangle 1"/>
          <p:cNvSpPr>
            <a:spLocks noChangeArrowheads="1"/>
          </p:cNvSpPr>
          <p:nvPr/>
        </p:nvSpPr>
        <p:spPr bwMode="auto">
          <a:xfrm>
            <a:off x="2197100" y="1794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ltLang="nl-NL" dirty="0" smtClean="0">
              <a:solidFill>
                <a:prstClr val="black"/>
              </a:solidFill>
              <a:latin typeface="Arial" pitchFamily="34" charset="0"/>
              <a:cs typeface="Arial" pitchFamily="34" charset="0"/>
            </a:endParaRPr>
          </a:p>
        </p:txBody>
      </p:sp>
      <p:sp>
        <p:nvSpPr>
          <p:cNvPr id="6" name="Tekstvak 5"/>
          <p:cNvSpPr txBox="1"/>
          <p:nvPr/>
        </p:nvSpPr>
        <p:spPr>
          <a:xfrm>
            <a:off x="491824" y="5806768"/>
            <a:ext cx="740908" cy="1015663"/>
          </a:xfrm>
          <a:prstGeom prst="rect">
            <a:avLst/>
          </a:prstGeom>
          <a:noFill/>
        </p:spPr>
        <p:txBody>
          <a:bodyPr wrap="none" rtlCol="0">
            <a:spAutoFit/>
          </a:bodyPr>
          <a:lstStyle/>
          <a:p>
            <a:r>
              <a:rPr lang="nl-NL" sz="6000" b="1" dirty="0" smtClean="0">
                <a:solidFill>
                  <a:srgbClr val="EA8B00"/>
                </a:solidFill>
              </a:rPr>
              <a:t>B</a:t>
            </a:r>
            <a:endParaRPr lang="nl-NL" sz="6000" b="1" dirty="0">
              <a:solidFill>
                <a:srgbClr val="EA8B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a:xfrm>
            <a:off x="64988" y="6314600"/>
            <a:ext cx="652906" cy="365125"/>
          </a:xfrm>
        </p:spPr>
        <p:txBody>
          <a:bodyPr/>
          <a:lstStyle/>
          <a:p>
            <a:fld id="{8B7CAD2B-19C3-4162-9D9A-AC40502219B3}" type="slidenum">
              <a:rPr lang="nl-NL" smtClean="0"/>
              <a:t>26</a:t>
            </a:fld>
            <a:endParaRPr lang="nl-NL" dirty="0"/>
          </a:p>
        </p:txBody>
      </p:sp>
    </p:spTree>
    <p:extLst>
      <p:ext uri="{BB962C8B-B14F-4D97-AF65-F5344CB8AC3E}">
        <p14:creationId xmlns:p14="http://schemas.microsoft.com/office/powerpoint/2010/main" val="218134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kstvak 77"/>
          <p:cNvSpPr txBox="1"/>
          <p:nvPr/>
        </p:nvSpPr>
        <p:spPr>
          <a:xfrm>
            <a:off x="890569" y="97563"/>
            <a:ext cx="10644939" cy="461665"/>
          </a:xfrm>
          <a:prstGeom prst="rect">
            <a:avLst/>
          </a:prstGeom>
          <a:solidFill>
            <a:schemeClr val="accent6">
              <a:lumMod val="20000"/>
              <a:lumOff val="80000"/>
            </a:schemeClr>
          </a:solidFill>
        </p:spPr>
        <p:txBody>
          <a:bodyPr wrap="square" rtlCol="0">
            <a:spAutoFit/>
          </a:bodyPr>
          <a:lstStyle/>
          <a:p>
            <a:pPr algn="ctr"/>
            <a:endParaRPr lang="nl-NL" sz="2400" b="1" dirty="0">
              <a:solidFill>
                <a:srgbClr val="DF3A07"/>
              </a:solidFill>
            </a:endParaRPr>
          </a:p>
        </p:txBody>
      </p:sp>
      <p:sp>
        <p:nvSpPr>
          <p:cNvPr id="80" name="Tekstvak 79"/>
          <p:cNvSpPr txBox="1"/>
          <p:nvPr/>
        </p:nvSpPr>
        <p:spPr>
          <a:xfrm>
            <a:off x="3687229" y="97562"/>
            <a:ext cx="4744825" cy="461665"/>
          </a:xfrm>
          <a:prstGeom prst="rect">
            <a:avLst/>
          </a:prstGeom>
          <a:noFill/>
        </p:spPr>
        <p:txBody>
          <a:bodyPr wrap="none" rtlCol="0">
            <a:spAutoFit/>
          </a:bodyPr>
          <a:lstStyle/>
          <a:p>
            <a:r>
              <a:rPr lang="nl-NL" sz="2400" b="1" dirty="0" smtClean="0">
                <a:solidFill>
                  <a:srgbClr val="DF3A07"/>
                </a:solidFill>
              </a:rPr>
              <a:t>Testmethode B met drinkwater </a:t>
            </a:r>
            <a:endParaRPr lang="nl-NL" sz="2400" b="1" dirty="0">
              <a:solidFill>
                <a:srgbClr val="DF3A07"/>
              </a:solidFill>
            </a:endParaRPr>
          </a:p>
        </p:txBody>
      </p:sp>
      <p:grpSp>
        <p:nvGrpSpPr>
          <p:cNvPr id="9" name="Groep 8"/>
          <p:cNvGrpSpPr/>
          <p:nvPr/>
        </p:nvGrpSpPr>
        <p:grpSpPr>
          <a:xfrm>
            <a:off x="0" y="126514"/>
            <a:ext cx="11276250" cy="6546653"/>
            <a:chOff x="0" y="126514"/>
            <a:chExt cx="11276250" cy="6546653"/>
          </a:xfrm>
        </p:grpSpPr>
        <p:sp>
          <p:nvSpPr>
            <p:cNvPr id="46" name="Tekstvak 45"/>
            <p:cNvSpPr txBox="1"/>
            <p:nvPr/>
          </p:nvSpPr>
          <p:spPr>
            <a:xfrm>
              <a:off x="630783" y="1437657"/>
              <a:ext cx="1957074" cy="307777"/>
            </a:xfrm>
            <a:prstGeom prst="rect">
              <a:avLst/>
            </a:prstGeom>
            <a:noFill/>
          </p:spPr>
          <p:txBody>
            <a:bodyPr wrap="none" rtlCol="0">
              <a:spAutoFit/>
            </a:bodyPr>
            <a:lstStyle/>
            <a:p>
              <a:r>
                <a:rPr lang="nl-NL" sz="1400" u="sng" dirty="0" smtClean="0">
                  <a:solidFill>
                    <a:prstClr val="black"/>
                  </a:solidFill>
                </a:rPr>
                <a:t>&gt;</a:t>
              </a:r>
              <a:r>
                <a:rPr lang="nl-NL" sz="1400" dirty="0" smtClean="0">
                  <a:solidFill>
                    <a:prstClr val="black"/>
                  </a:solidFill>
                </a:rPr>
                <a:t>  1,1 MPa  (11 bar) **</a:t>
              </a:r>
              <a:endParaRPr lang="nl-NL" sz="1400" dirty="0">
                <a:solidFill>
                  <a:prstClr val="black"/>
                </a:solidFill>
              </a:endParaRPr>
            </a:p>
          </p:txBody>
        </p:sp>
        <p:sp>
          <p:nvSpPr>
            <p:cNvPr id="56" name="Tekstvak 55"/>
            <p:cNvSpPr txBox="1"/>
            <p:nvPr/>
          </p:nvSpPr>
          <p:spPr>
            <a:xfrm rot="16200000">
              <a:off x="2447835" y="920287"/>
              <a:ext cx="930063" cy="307777"/>
            </a:xfrm>
            <a:prstGeom prst="rect">
              <a:avLst/>
            </a:prstGeom>
            <a:noFill/>
          </p:spPr>
          <p:txBody>
            <a:bodyPr wrap="none" rtlCol="0">
              <a:spAutoFit/>
            </a:bodyPr>
            <a:lstStyle/>
            <a:p>
              <a:r>
                <a:rPr lang="nl-NL" sz="1400" dirty="0" smtClean="0">
                  <a:solidFill>
                    <a:prstClr val="black"/>
                  </a:solidFill>
                </a:rPr>
                <a:t>persdruk </a:t>
              </a:r>
              <a:endParaRPr lang="nl-NL" sz="1400" dirty="0">
                <a:solidFill>
                  <a:prstClr val="black"/>
                </a:solidFill>
              </a:endParaRPr>
            </a:p>
          </p:txBody>
        </p:sp>
        <p:cxnSp>
          <p:nvCxnSpPr>
            <p:cNvPr id="67" name="Rechte verbindingslijn 66"/>
            <p:cNvCxnSpPr/>
            <p:nvPr/>
          </p:nvCxnSpPr>
          <p:spPr>
            <a:xfrm>
              <a:off x="7063746" y="4567524"/>
              <a:ext cx="0" cy="3939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a:off x="3273436" y="3885369"/>
              <a:ext cx="0" cy="298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flipV="1">
              <a:off x="3273437" y="3915744"/>
              <a:ext cx="363167"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3" name="Tekstvak 102"/>
            <p:cNvSpPr txBox="1"/>
            <p:nvPr/>
          </p:nvSpPr>
          <p:spPr>
            <a:xfrm>
              <a:off x="2912867" y="4233232"/>
              <a:ext cx="588623" cy="307777"/>
            </a:xfrm>
            <a:prstGeom prst="rect">
              <a:avLst/>
            </a:prstGeom>
            <a:noFill/>
          </p:spPr>
          <p:txBody>
            <a:bodyPr wrap="none" rtlCol="0">
              <a:spAutoFit/>
            </a:bodyPr>
            <a:lstStyle/>
            <a:p>
              <a:r>
                <a:rPr lang="nl-NL" sz="1400" dirty="0" smtClean="0">
                  <a:solidFill>
                    <a:prstClr val="black"/>
                  </a:solidFill>
                </a:rPr>
                <a:t>t</a:t>
              </a:r>
              <a:r>
                <a:rPr lang="nl-NL" sz="1600" baseline="-25000" dirty="0" smtClean="0">
                  <a:solidFill>
                    <a:prstClr val="black"/>
                  </a:solidFill>
                </a:rPr>
                <a:t>∆p0-1</a:t>
              </a:r>
              <a:endParaRPr lang="nl-NL" sz="1600" baseline="-25000" dirty="0">
                <a:solidFill>
                  <a:prstClr val="black"/>
                </a:solidFill>
              </a:endParaRPr>
            </a:p>
          </p:txBody>
        </p:sp>
        <p:cxnSp>
          <p:nvCxnSpPr>
            <p:cNvPr id="111" name="Rechte verbindingslijn 110"/>
            <p:cNvCxnSpPr/>
            <p:nvPr/>
          </p:nvCxnSpPr>
          <p:spPr>
            <a:xfrm flipH="1">
              <a:off x="3455020" y="6073345"/>
              <a:ext cx="76341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flipV="1">
              <a:off x="3424950" y="4577855"/>
              <a:ext cx="0" cy="149549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1" name="Tekstvak 130"/>
            <p:cNvSpPr txBox="1"/>
            <p:nvPr/>
          </p:nvSpPr>
          <p:spPr>
            <a:xfrm>
              <a:off x="5538019" y="3993722"/>
              <a:ext cx="1159292" cy="954107"/>
            </a:xfrm>
            <a:prstGeom prst="rect">
              <a:avLst/>
            </a:prstGeom>
            <a:noFill/>
          </p:spPr>
          <p:txBody>
            <a:bodyPr wrap="none" rtlCol="0">
              <a:spAutoFit/>
            </a:bodyPr>
            <a:lstStyle/>
            <a:p>
              <a:pPr algn="ctr"/>
              <a:r>
                <a:rPr lang="nl-NL" sz="1400" dirty="0" smtClean="0">
                  <a:solidFill>
                    <a:prstClr val="black"/>
                  </a:solidFill>
                </a:rPr>
                <a:t>handhaving </a:t>
              </a:r>
            </a:p>
            <a:p>
              <a:pPr algn="ctr"/>
              <a:r>
                <a:rPr lang="nl-NL" sz="1400" dirty="0" smtClean="0">
                  <a:solidFill>
                    <a:prstClr val="black"/>
                  </a:solidFill>
                </a:rPr>
                <a:t>druk</a:t>
              </a:r>
            </a:p>
            <a:p>
              <a:pPr algn="ctr"/>
              <a:r>
                <a:rPr lang="nl-NL" sz="1400" dirty="0" smtClean="0">
                  <a:solidFill>
                    <a:prstClr val="black"/>
                  </a:solidFill>
                </a:rPr>
                <a:t>gedurende  </a:t>
              </a:r>
            </a:p>
            <a:p>
              <a:pPr algn="ctr"/>
              <a:r>
                <a:rPr lang="nl-NL" sz="1400" dirty="0" smtClean="0">
                  <a:solidFill>
                    <a:prstClr val="black"/>
                  </a:solidFill>
                </a:rPr>
                <a:t>10 min: </a:t>
              </a:r>
              <a:endParaRPr lang="nl-NL" sz="1400" dirty="0">
                <a:solidFill>
                  <a:prstClr val="black"/>
                </a:solidFill>
              </a:endParaRPr>
            </a:p>
          </p:txBody>
        </p:sp>
        <p:sp>
          <p:nvSpPr>
            <p:cNvPr id="73" name="Tekstvak 72"/>
            <p:cNvSpPr txBox="1"/>
            <p:nvPr/>
          </p:nvSpPr>
          <p:spPr>
            <a:xfrm>
              <a:off x="6950661" y="5780958"/>
              <a:ext cx="4011034" cy="584775"/>
            </a:xfrm>
            <a:prstGeom prst="rect">
              <a:avLst/>
            </a:prstGeom>
            <a:noFill/>
          </p:spPr>
          <p:txBody>
            <a:bodyPr wrap="none" rtlCol="0">
              <a:spAutoFit/>
            </a:bodyPr>
            <a:lstStyle/>
            <a:p>
              <a:r>
                <a:rPr lang="nl-NL" sz="1400" dirty="0" smtClean="0">
                  <a:solidFill>
                    <a:prstClr val="black"/>
                  </a:solidFill>
                </a:rPr>
                <a:t>max. snelheid voor het (verder) op druk brengen</a:t>
              </a:r>
            </a:p>
            <a:p>
              <a:r>
                <a:rPr lang="nl-NL" sz="1400" dirty="0" smtClean="0">
                  <a:solidFill>
                    <a:prstClr val="black"/>
                  </a:solidFill>
                </a:rPr>
                <a:t>van de installatie: 100 kPa (1 bar/s)  </a:t>
              </a:r>
              <a:r>
                <a:rPr lang="nl-NL" dirty="0" smtClean="0">
                  <a:solidFill>
                    <a:prstClr val="black"/>
                  </a:solidFill>
                </a:rPr>
                <a:t>  </a:t>
              </a:r>
              <a:endParaRPr lang="nl-NL" dirty="0">
                <a:solidFill>
                  <a:prstClr val="black"/>
                </a:solidFill>
              </a:endParaRPr>
            </a:p>
          </p:txBody>
        </p:sp>
        <p:cxnSp>
          <p:nvCxnSpPr>
            <p:cNvPr id="97" name="Rechte verbindingslijn 96"/>
            <p:cNvCxnSpPr/>
            <p:nvPr/>
          </p:nvCxnSpPr>
          <p:spPr>
            <a:xfrm>
              <a:off x="3273436" y="4615052"/>
              <a:ext cx="0" cy="2058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p:nvCxnSpPr>
          <p:spPr>
            <a:xfrm>
              <a:off x="7054479" y="3880704"/>
              <a:ext cx="0" cy="338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kstvak 115"/>
            <p:cNvSpPr txBox="1"/>
            <p:nvPr/>
          </p:nvSpPr>
          <p:spPr>
            <a:xfrm>
              <a:off x="6683085" y="4183855"/>
              <a:ext cx="952111" cy="307777"/>
            </a:xfrm>
            <a:prstGeom prst="rect">
              <a:avLst/>
            </a:prstGeom>
            <a:noFill/>
          </p:spPr>
          <p:txBody>
            <a:bodyPr wrap="square" rtlCol="0">
              <a:spAutoFit/>
            </a:bodyPr>
            <a:lstStyle/>
            <a:p>
              <a:r>
                <a:rPr lang="nl-NL" sz="1400" dirty="0" smtClean="0">
                  <a:solidFill>
                    <a:prstClr val="black"/>
                  </a:solidFill>
                </a:rPr>
                <a:t>t</a:t>
              </a:r>
              <a:r>
                <a:rPr lang="nl-NL" sz="1600" baseline="-25000" dirty="0" smtClean="0">
                  <a:solidFill>
                    <a:prstClr val="black"/>
                  </a:solidFill>
                </a:rPr>
                <a:t>∆p1-2</a:t>
              </a:r>
              <a:endParaRPr lang="nl-NL" sz="1600" baseline="-25000" dirty="0">
                <a:solidFill>
                  <a:prstClr val="black"/>
                </a:solidFill>
              </a:endParaRPr>
            </a:p>
          </p:txBody>
        </p:sp>
        <p:cxnSp>
          <p:nvCxnSpPr>
            <p:cNvPr id="117" name="Rechte verbindingslijn 116"/>
            <p:cNvCxnSpPr/>
            <p:nvPr/>
          </p:nvCxnSpPr>
          <p:spPr>
            <a:xfrm flipV="1">
              <a:off x="6701242" y="3915747"/>
              <a:ext cx="353237"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Rechte verbindingslijn 125"/>
            <p:cNvCxnSpPr/>
            <p:nvPr/>
          </p:nvCxnSpPr>
          <p:spPr>
            <a:xfrm flipH="1">
              <a:off x="6891684" y="4594779"/>
              <a:ext cx="1" cy="1478566"/>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p:nvCxnSpPr>
          <p:spPr>
            <a:xfrm>
              <a:off x="7054479" y="1628257"/>
              <a:ext cx="0" cy="21298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p:nvCxnSpPr>
          <p:spPr>
            <a:xfrm>
              <a:off x="8746556" y="3944364"/>
              <a:ext cx="1343288"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Tekstvak 145"/>
            <p:cNvSpPr txBox="1"/>
            <p:nvPr/>
          </p:nvSpPr>
          <p:spPr>
            <a:xfrm>
              <a:off x="5575372" y="4881066"/>
              <a:ext cx="968535" cy="523220"/>
            </a:xfrm>
            <a:prstGeom prst="rect">
              <a:avLst/>
            </a:prstGeom>
            <a:noFill/>
          </p:spPr>
          <p:txBody>
            <a:bodyPr wrap="none" rtlCol="0">
              <a:spAutoFit/>
            </a:bodyPr>
            <a:lstStyle/>
            <a:p>
              <a:pPr algn="ctr"/>
              <a:r>
                <a:rPr lang="nl-NL" sz="1400" dirty="0" smtClean="0">
                  <a:solidFill>
                    <a:prstClr val="black"/>
                  </a:solidFill>
                </a:rPr>
                <a:t>∆p</a:t>
              </a:r>
              <a:r>
                <a:rPr lang="nl-NL" sz="1400" baseline="-25000" dirty="0" smtClean="0">
                  <a:solidFill>
                    <a:prstClr val="black"/>
                  </a:solidFill>
                </a:rPr>
                <a:t>1</a:t>
              </a:r>
              <a:r>
                <a:rPr lang="nl-NL" sz="1400" dirty="0" smtClean="0">
                  <a:solidFill>
                    <a:prstClr val="black"/>
                  </a:solidFill>
                </a:rPr>
                <a:t> = 0 = </a:t>
              </a:r>
            </a:p>
            <a:p>
              <a:pPr algn="ctr"/>
              <a:r>
                <a:rPr lang="nl-NL" sz="1400" dirty="0" smtClean="0">
                  <a:solidFill>
                    <a:prstClr val="black"/>
                  </a:solidFill>
                </a:rPr>
                <a:t>lekdicht </a:t>
              </a:r>
              <a:endParaRPr lang="nl-NL" sz="1400" dirty="0">
                <a:solidFill>
                  <a:prstClr val="black"/>
                </a:solidFill>
              </a:endParaRPr>
            </a:p>
          </p:txBody>
        </p:sp>
        <p:cxnSp>
          <p:nvCxnSpPr>
            <p:cNvPr id="3" name="Rechte verbindingslijn 2"/>
            <p:cNvCxnSpPr/>
            <p:nvPr/>
          </p:nvCxnSpPr>
          <p:spPr>
            <a:xfrm>
              <a:off x="3273438" y="1023867"/>
              <a:ext cx="0" cy="273630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3280235" y="3748585"/>
              <a:ext cx="7408581"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3273439" y="2608787"/>
              <a:ext cx="405023" cy="1151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V="1">
              <a:off x="3644590" y="2625500"/>
              <a:ext cx="4941" cy="1117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hoek 22"/>
            <p:cNvSpPr/>
            <p:nvPr/>
          </p:nvSpPr>
          <p:spPr>
            <a:xfrm>
              <a:off x="3149950" y="1887963"/>
              <a:ext cx="37046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40" name="Rechte verbindingslijn 39"/>
            <p:cNvCxnSpPr/>
            <p:nvPr/>
          </p:nvCxnSpPr>
          <p:spPr>
            <a:xfrm flipH="1">
              <a:off x="3273438" y="2608043"/>
              <a:ext cx="216690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707325" y="2455459"/>
              <a:ext cx="1845377" cy="307777"/>
            </a:xfrm>
            <a:prstGeom prst="rect">
              <a:avLst/>
            </a:prstGeom>
            <a:noFill/>
          </p:spPr>
          <p:txBody>
            <a:bodyPr wrap="none" rtlCol="0">
              <a:spAutoFit/>
            </a:bodyPr>
            <a:lstStyle/>
            <a:p>
              <a:r>
                <a:rPr lang="nl-NL" sz="1400" dirty="0" smtClean="0">
                  <a:solidFill>
                    <a:prstClr val="black"/>
                  </a:solidFill>
                </a:rPr>
                <a:t>0,25 MPa  (2,5 bar) *</a:t>
              </a:r>
              <a:endParaRPr lang="nl-NL" sz="1400" dirty="0">
                <a:solidFill>
                  <a:prstClr val="black"/>
                </a:solidFill>
              </a:endParaRPr>
            </a:p>
          </p:txBody>
        </p:sp>
        <p:cxnSp>
          <p:nvCxnSpPr>
            <p:cNvPr id="45" name="Rechte verbindingslijn 44"/>
            <p:cNvCxnSpPr/>
            <p:nvPr/>
          </p:nvCxnSpPr>
          <p:spPr>
            <a:xfrm flipH="1">
              <a:off x="3337954" y="1599931"/>
              <a:ext cx="55244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kstvak 57"/>
            <p:cNvSpPr txBox="1"/>
            <p:nvPr/>
          </p:nvSpPr>
          <p:spPr>
            <a:xfrm>
              <a:off x="2832016" y="3572927"/>
              <a:ext cx="284052" cy="307777"/>
            </a:xfrm>
            <a:prstGeom prst="rect">
              <a:avLst/>
            </a:prstGeom>
            <a:noFill/>
          </p:spPr>
          <p:txBody>
            <a:bodyPr wrap="none" rtlCol="0">
              <a:spAutoFit/>
            </a:bodyPr>
            <a:lstStyle/>
            <a:p>
              <a:r>
                <a:rPr lang="nl-NL" sz="1400" dirty="0" smtClean="0">
                  <a:solidFill>
                    <a:prstClr val="black"/>
                  </a:solidFill>
                </a:rPr>
                <a:t>0</a:t>
              </a:r>
              <a:endParaRPr lang="nl-NL" sz="1400" dirty="0">
                <a:solidFill>
                  <a:prstClr val="black"/>
                </a:solidFill>
              </a:endParaRPr>
            </a:p>
          </p:txBody>
        </p:sp>
        <p:cxnSp>
          <p:nvCxnSpPr>
            <p:cNvPr id="82" name="Rechte verbindingslijn 81"/>
            <p:cNvCxnSpPr/>
            <p:nvPr/>
          </p:nvCxnSpPr>
          <p:spPr>
            <a:xfrm flipH="1">
              <a:off x="3335182" y="3760171"/>
              <a:ext cx="3094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8752335" y="1599931"/>
              <a:ext cx="17193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6735926" y="1591544"/>
              <a:ext cx="327820" cy="10339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7899887" y="1648743"/>
              <a:ext cx="0" cy="21093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8752335" y="1662810"/>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kstvak 54"/>
            <p:cNvSpPr txBox="1"/>
            <p:nvPr/>
          </p:nvSpPr>
          <p:spPr>
            <a:xfrm>
              <a:off x="10812662" y="3586752"/>
              <a:ext cx="463588" cy="307777"/>
            </a:xfrm>
            <a:prstGeom prst="rect">
              <a:avLst/>
            </a:prstGeom>
            <a:noFill/>
          </p:spPr>
          <p:txBody>
            <a:bodyPr wrap="none" rtlCol="0">
              <a:spAutoFit/>
            </a:bodyPr>
            <a:lstStyle/>
            <a:p>
              <a:r>
                <a:rPr lang="nl-NL" sz="1400" dirty="0" smtClean="0">
                  <a:solidFill>
                    <a:prstClr val="black"/>
                  </a:solidFill>
                </a:rPr>
                <a:t>tijd </a:t>
              </a:r>
              <a:endParaRPr lang="nl-NL" sz="1400" dirty="0">
                <a:solidFill>
                  <a:prstClr val="black"/>
                </a:solidFill>
              </a:endParaRPr>
            </a:p>
          </p:txBody>
        </p:sp>
        <p:cxnSp>
          <p:nvCxnSpPr>
            <p:cNvPr id="90" name="Rechte verbindingslijn 89"/>
            <p:cNvCxnSpPr/>
            <p:nvPr/>
          </p:nvCxnSpPr>
          <p:spPr>
            <a:xfrm>
              <a:off x="6710956" y="1599931"/>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Rechte verbindingslijn 104"/>
            <p:cNvCxnSpPr/>
            <p:nvPr/>
          </p:nvCxnSpPr>
          <p:spPr>
            <a:xfrm>
              <a:off x="6555199" y="2608786"/>
              <a:ext cx="408832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4" name="Tekstvak 143"/>
            <p:cNvSpPr txBox="1"/>
            <p:nvPr/>
          </p:nvSpPr>
          <p:spPr>
            <a:xfrm>
              <a:off x="10643522" y="2454899"/>
              <a:ext cx="359394" cy="307777"/>
            </a:xfrm>
            <a:prstGeom prst="rect">
              <a:avLst/>
            </a:prstGeom>
            <a:noFill/>
          </p:spPr>
          <p:txBody>
            <a:bodyPr wrap="none" rtlCol="0">
              <a:spAutoFit/>
            </a:bodyPr>
            <a:lstStyle/>
            <a:p>
              <a:r>
                <a:rPr lang="nl-NL" sz="1400" dirty="0" smtClean="0">
                  <a:solidFill>
                    <a:prstClr val="black"/>
                  </a:solidFill>
                </a:rPr>
                <a:t>p</a:t>
              </a:r>
              <a:r>
                <a:rPr lang="nl-NL" sz="1600" baseline="-25000" dirty="0" smtClean="0">
                  <a:solidFill>
                    <a:prstClr val="black"/>
                  </a:solidFill>
                </a:rPr>
                <a:t>1</a:t>
              </a:r>
              <a:endParaRPr lang="nl-NL" sz="1600" baseline="-25000" dirty="0">
                <a:solidFill>
                  <a:prstClr val="black"/>
                </a:solidFill>
              </a:endParaRPr>
            </a:p>
          </p:txBody>
        </p:sp>
        <p:sp>
          <p:nvSpPr>
            <p:cNvPr id="145" name="Tekstvak 144"/>
            <p:cNvSpPr txBox="1"/>
            <p:nvPr/>
          </p:nvSpPr>
          <p:spPr>
            <a:xfrm>
              <a:off x="10614460" y="1431518"/>
              <a:ext cx="359394" cy="307777"/>
            </a:xfrm>
            <a:prstGeom prst="rect">
              <a:avLst/>
            </a:prstGeom>
            <a:noFill/>
          </p:spPr>
          <p:txBody>
            <a:bodyPr wrap="none" rtlCol="0">
              <a:spAutoFit/>
            </a:bodyPr>
            <a:lstStyle/>
            <a:p>
              <a:r>
                <a:rPr lang="nl-NL" sz="1400" dirty="0" smtClean="0">
                  <a:solidFill>
                    <a:prstClr val="black"/>
                  </a:solidFill>
                </a:rPr>
                <a:t>p</a:t>
              </a:r>
              <a:r>
                <a:rPr lang="nl-NL" sz="1600" baseline="-25000" dirty="0" smtClean="0">
                  <a:solidFill>
                    <a:prstClr val="black"/>
                  </a:solidFill>
                </a:rPr>
                <a:t>2</a:t>
              </a:r>
              <a:endParaRPr lang="nl-NL" sz="1600" baseline="-25000" dirty="0">
                <a:solidFill>
                  <a:prstClr val="black"/>
                </a:solidFill>
              </a:endParaRPr>
            </a:p>
          </p:txBody>
        </p:sp>
        <p:cxnSp>
          <p:nvCxnSpPr>
            <p:cNvPr id="4" name="Rechte verbindingslijn 3"/>
            <p:cNvCxnSpPr/>
            <p:nvPr/>
          </p:nvCxnSpPr>
          <p:spPr>
            <a:xfrm>
              <a:off x="4530910" y="2625500"/>
              <a:ext cx="0" cy="1117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363950" y="2608786"/>
              <a:ext cx="0" cy="11346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H="1">
              <a:off x="10082140" y="1661141"/>
              <a:ext cx="7704" cy="20990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H="1">
              <a:off x="5383358" y="2628234"/>
              <a:ext cx="13525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flipH="1">
              <a:off x="5353167" y="3944364"/>
              <a:ext cx="1" cy="1544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flipH="1">
              <a:off x="6710957" y="3818483"/>
              <a:ext cx="1" cy="15108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5354330" y="3913994"/>
              <a:ext cx="1356627"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3651015" y="3819777"/>
              <a:ext cx="0" cy="1141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flipH="1">
              <a:off x="3678462" y="3913994"/>
              <a:ext cx="1675868"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3957375" y="3977795"/>
              <a:ext cx="1202573" cy="1231106"/>
            </a:xfrm>
            <a:prstGeom prst="rect">
              <a:avLst/>
            </a:prstGeom>
            <a:noFill/>
          </p:spPr>
          <p:txBody>
            <a:bodyPr wrap="none" rtlCol="0">
              <a:spAutoFit/>
            </a:bodyPr>
            <a:lstStyle/>
            <a:p>
              <a:r>
                <a:rPr lang="nl-NL" sz="1400" dirty="0" smtClean="0">
                  <a:solidFill>
                    <a:prstClr val="black"/>
                  </a:solidFill>
                </a:rPr>
                <a:t>druk </a:t>
              </a:r>
            </a:p>
            <a:p>
              <a:r>
                <a:rPr lang="nl-NL" sz="1400" dirty="0" smtClean="0">
                  <a:solidFill>
                    <a:prstClr val="black"/>
                  </a:solidFill>
                </a:rPr>
                <a:t>gedurende </a:t>
              </a:r>
            </a:p>
            <a:p>
              <a:r>
                <a:rPr lang="nl-NL" sz="1400" dirty="0" smtClean="0">
                  <a:solidFill>
                    <a:prstClr val="black"/>
                  </a:solidFill>
                </a:rPr>
                <a:t>20 min. </a:t>
              </a:r>
            </a:p>
            <a:p>
              <a:r>
                <a:rPr lang="nl-NL" sz="1400" dirty="0" smtClean="0">
                  <a:solidFill>
                    <a:prstClr val="black"/>
                  </a:solidFill>
                </a:rPr>
                <a:t>zo nodig </a:t>
              </a:r>
            </a:p>
            <a:p>
              <a:r>
                <a:rPr lang="nl-NL" sz="1400" dirty="0" smtClean="0">
                  <a:solidFill>
                    <a:prstClr val="black"/>
                  </a:solidFill>
                </a:rPr>
                <a:t>herstellen </a:t>
              </a:r>
              <a:r>
                <a:rPr lang="nl-NL" dirty="0" smtClean="0">
                  <a:solidFill>
                    <a:prstClr val="black"/>
                  </a:solidFill>
                </a:rPr>
                <a:t>   </a:t>
              </a:r>
              <a:endParaRPr lang="nl-NL" dirty="0">
                <a:solidFill>
                  <a:prstClr val="black"/>
                </a:solidFill>
              </a:endParaRPr>
            </a:p>
          </p:txBody>
        </p:sp>
        <p:cxnSp>
          <p:nvCxnSpPr>
            <p:cNvPr id="149" name="Rechte verbindingslijn 148"/>
            <p:cNvCxnSpPr/>
            <p:nvPr/>
          </p:nvCxnSpPr>
          <p:spPr>
            <a:xfrm>
              <a:off x="8746556" y="3880705"/>
              <a:ext cx="0" cy="1330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kstvak 152"/>
            <p:cNvSpPr txBox="1"/>
            <p:nvPr/>
          </p:nvSpPr>
          <p:spPr>
            <a:xfrm>
              <a:off x="7442903" y="4002559"/>
              <a:ext cx="1202573" cy="1231106"/>
            </a:xfrm>
            <a:prstGeom prst="rect">
              <a:avLst/>
            </a:prstGeom>
            <a:noFill/>
          </p:spPr>
          <p:txBody>
            <a:bodyPr wrap="none" rtlCol="0">
              <a:spAutoFit/>
            </a:bodyPr>
            <a:lstStyle/>
            <a:p>
              <a:r>
                <a:rPr lang="nl-NL" sz="1400" dirty="0" smtClean="0">
                  <a:solidFill>
                    <a:prstClr val="black"/>
                  </a:solidFill>
                </a:rPr>
                <a:t>druk </a:t>
              </a:r>
            </a:p>
            <a:p>
              <a:r>
                <a:rPr lang="nl-NL" sz="1400" dirty="0" smtClean="0">
                  <a:solidFill>
                    <a:prstClr val="black"/>
                  </a:solidFill>
                </a:rPr>
                <a:t>gedurende </a:t>
              </a:r>
            </a:p>
            <a:p>
              <a:r>
                <a:rPr lang="nl-NL" sz="1400" dirty="0" smtClean="0">
                  <a:solidFill>
                    <a:prstClr val="black"/>
                  </a:solidFill>
                </a:rPr>
                <a:t>20 min. </a:t>
              </a:r>
            </a:p>
            <a:p>
              <a:r>
                <a:rPr lang="nl-NL" sz="1400" dirty="0" smtClean="0">
                  <a:solidFill>
                    <a:prstClr val="black"/>
                  </a:solidFill>
                </a:rPr>
                <a:t>zo nodig </a:t>
              </a:r>
            </a:p>
            <a:p>
              <a:r>
                <a:rPr lang="nl-NL" sz="1400" dirty="0" smtClean="0">
                  <a:solidFill>
                    <a:prstClr val="black"/>
                  </a:solidFill>
                </a:rPr>
                <a:t>herstellen </a:t>
              </a:r>
              <a:r>
                <a:rPr lang="nl-NL" dirty="0" smtClean="0">
                  <a:solidFill>
                    <a:prstClr val="black"/>
                  </a:solidFill>
                </a:rPr>
                <a:t>   </a:t>
              </a:r>
              <a:endParaRPr lang="nl-NL" dirty="0">
                <a:solidFill>
                  <a:prstClr val="black"/>
                </a:solidFill>
              </a:endParaRPr>
            </a:p>
          </p:txBody>
        </p:sp>
        <p:cxnSp>
          <p:nvCxnSpPr>
            <p:cNvPr id="155" name="Rechte verbindingslijn 154"/>
            <p:cNvCxnSpPr/>
            <p:nvPr/>
          </p:nvCxnSpPr>
          <p:spPr>
            <a:xfrm flipH="1">
              <a:off x="7056176" y="3916311"/>
              <a:ext cx="1675868"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6" name="Tekstvak 155"/>
            <p:cNvSpPr txBox="1"/>
            <p:nvPr/>
          </p:nvSpPr>
          <p:spPr>
            <a:xfrm>
              <a:off x="8890150" y="3974472"/>
              <a:ext cx="1159292" cy="954107"/>
            </a:xfrm>
            <a:prstGeom prst="rect">
              <a:avLst/>
            </a:prstGeom>
            <a:noFill/>
          </p:spPr>
          <p:txBody>
            <a:bodyPr wrap="none" rtlCol="0">
              <a:spAutoFit/>
            </a:bodyPr>
            <a:lstStyle/>
            <a:p>
              <a:pPr algn="ctr"/>
              <a:r>
                <a:rPr lang="nl-NL" sz="1400" dirty="0" smtClean="0">
                  <a:solidFill>
                    <a:prstClr val="black"/>
                  </a:solidFill>
                </a:rPr>
                <a:t>handhaving </a:t>
              </a:r>
            </a:p>
            <a:p>
              <a:pPr algn="ctr"/>
              <a:r>
                <a:rPr lang="nl-NL" sz="1400" dirty="0" smtClean="0">
                  <a:solidFill>
                    <a:prstClr val="black"/>
                  </a:solidFill>
                </a:rPr>
                <a:t>druk</a:t>
              </a:r>
            </a:p>
            <a:p>
              <a:pPr algn="ctr"/>
              <a:r>
                <a:rPr lang="nl-NL" sz="1400" dirty="0" smtClean="0">
                  <a:solidFill>
                    <a:prstClr val="black"/>
                  </a:solidFill>
                </a:rPr>
                <a:t>gedurende  </a:t>
              </a:r>
            </a:p>
            <a:p>
              <a:pPr algn="ctr"/>
              <a:r>
                <a:rPr lang="nl-NL" sz="1400" dirty="0" smtClean="0">
                  <a:solidFill>
                    <a:prstClr val="black"/>
                  </a:solidFill>
                </a:rPr>
                <a:t>10 min: </a:t>
              </a:r>
              <a:endParaRPr lang="nl-NL" sz="1400" dirty="0">
                <a:solidFill>
                  <a:prstClr val="black"/>
                </a:solidFill>
              </a:endParaRPr>
            </a:p>
          </p:txBody>
        </p:sp>
        <p:cxnSp>
          <p:nvCxnSpPr>
            <p:cNvPr id="151" name="Rechte verbindingslijn 150"/>
            <p:cNvCxnSpPr/>
            <p:nvPr/>
          </p:nvCxnSpPr>
          <p:spPr>
            <a:xfrm>
              <a:off x="10089844" y="3880705"/>
              <a:ext cx="0" cy="1115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Rechthoek 157"/>
            <p:cNvSpPr/>
            <p:nvPr/>
          </p:nvSpPr>
          <p:spPr>
            <a:xfrm>
              <a:off x="6399440" y="1942666"/>
              <a:ext cx="4289377" cy="165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161" name="Rechte verbindingslijn 160"/>
            <p:cNvCxnSpPr/>
            <p:nvPr/>
          </p:nvCxnSpPr>
          <p:spPr>
            <a:xfrm>
              <a:off x="3253151" y="6504157"/>
              <a:ext cx="6828989"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4" name="Rechte verbindingslijn 163"/>
            <p:cNvCxnSpPr/>
            <p:nvPr/>
          </p:nvCxnSpPr>
          <p:spPr>
            <a:xfrm>
              <a:off x="10089844" y="5488571"/>
              <a:ext cx="0" cy="292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p:cNvCxnSpPr/>
            <p:nvPr/>
          </p:nvCxnSpPr>
          <p:spPr>
            <a:xfrm>
              <a:off x="10089844" y="6354918"/>
              <a:ext cx="0" cy="318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kstvak 167"/>
            <p:cNvSpPr txBox="1"/>
            <p:nvPr/>
          </p:nvSpPr>
          <p:spPr>
            <a:xfrm>
              <a:off x="5785385" y="6170251"/>
              <a:ext cx="939681" cy="369332"/>
            </a:xfrm>
            <a:prstGeom prst="rect">
              <a:avLst/>
            </a:prstGeom>
            <a:noFill/>
          </p:spPr>
          <p:txBody>
            <a:bodyPr wrap="none" rtlCol="0">
              <a:spAutoFit/>
            </a:bodyPr>
            <a:lstStyle/>
            <a:p>
              <a:r>
                <a:rPr lang="nl-NL" sz="1400" dirty="0" smtClean="0">
                  <a:solidFill>
                    <a:prstClr val="black"/>
                  </a:solidFill>
                </a:rPr>
                <a:t>&gt; 60 min</a:t>
              </a:r>
              <a:r>
                <a:rPr lang="nl-NL" dirty="0" smtClean="0">
                  <a:solidFill>
                    <a:prstClr val="black"/>
                  </a:solidFill>
                </a:rPr>
                <a:t>.</a:t>
              </a:r>
              <a:endParaRPr lang="nl-NL" dirty="0">
                <a:solidFill>
                  <a:prstClr val="black"/>
                </a:solidFill>
              </a:endParaRPr>
            </a:p>
          </p:txBody>
        </p:sp>
        <p:cxnSp>
          <p:nvCxnSpPr>
            <p:cNvPr id="170" name="Rechte verbindingslijn 169"/>
            <p:cNvCxnSpPr/>
            <p:nvPr/>
          </p:nvCxnSpPr>
          <p:spPr>
            <a:xfrm>
              <a:off x="2912867" y="1873851"/>
              <a:ext cx="7274391" cy="137631"/>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71" name="Rechte verbindingslijn 170"/>
            <p:cNvCxnSpPr/>
            <p:nvPr/>
          </p:nvCxnSpPr>
          <p:spPr>
            <a:xfrm>
              <a:off x="3116068" y="2026251"/>
              <a:ext cx="7274391" cy="137631"/>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189" name="Groep 188"/>
            <p:cNvGrpSpPr/>
            <p:nvPr/>
          </p:nvGrpSpPr>
          <p:grpSpPr>
            <a:xfrm>
              <a:off x="3686286" y="2625501"/>
              <a:ext cx="1677664" cy="145141"/>
              <a:chOff x="2722682" y="2160469"/>
              <a:chExt cx="1258248" cy="145141"/>
            </a:xfrm>
          </p:grpSpPr>
          <p:cxnSp>
            <p:nvCxnSpPr>
              <p:cNvPr id="173" name="Rechte verbindingslijn 172"/>
              <p:cNvCxnSpPr/>
              <p:nvPr/>
            </p:nvCxnSpPr>
            <p:spPr>
              <a:xfrm>
                <a:off x="2722682" y="2171169"/>
                <a:ext cx="515870" cy="1344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5" name="Rechte verbindingslijn 174"/>
              <p:cNvCxnSpPr/>
              <p:nvPr/>
            </p:nvCxnSpPr>
            <p:spPr>
              <a:xfrm flipV="1">
                <a:off x="3225636" y="2163205"/>
                <a:ext cx="119628" cy="1424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7" name="Rechte verbindingslijn 176"/>
              <p:cNvCxnSpPr/>
              <p:nvPr/>
            </p:nvCxnSpPr>
            <p:spPr>
              <a:xfrm>
                <a:off x="3356150" y="2160469"/>
                <a:ext cx="520178" cy="851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7" name="Rechte verbindingslijn 186"/>
              <p:cNvCxnSpPr/>
              <p:nvPr/>
            </p:nvCxnSpPr>
            <p:spPr>
              <a:xfrm flipH="1">
                <a:off x="3876328" y="2171169"/>
                <a:ext cx="104602" cy="7445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90" name="Groep 189"/>
            <p:cNvGrpSpPr/>
            <p:nvPr/>
          </p:nvGrpSpPr>
          <p:grpSpPr>
            <a:xfrm>
              <a:off x="7061055" y="1600293"/>
              <a:ext cx="1677664" cy="145141"/>
              <a:chOff x="2722682" y="2160469"/>
              <a:chExt cx="1258248" cy="145141"/>
            </a:xfrm>
          </p:grpSpPr>
          <p:cxnSp>
            <p:nvCxnSpPr>
              <p:cNvPr id="191" name="Rechte verbindingslijn 190"/>
              <p:cNvCxnSpPr/>
              <p:nvPr/>
            </p:nvCxnSpPr>
            <p:spPr>
              <a:xfrm>
                <a:off x="2722682" y="2171169"/>
                <a:ext cx="515870" cy="1344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2" name="Rechte verbindingslijn 191"/>
              <p:cNvCxnSpPr/>
              <p:nvPr/>
            </p:nvCxnSpPr>
            <p:spPr>
              <a:xfrm flipV="1">
                <a:off x="3225636" y="2163205"/>
                <a:ext cx="119628" cy="1424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3" name="Rechte verbindingslijn 192"/>
              <p:cNvCxnSpPr/>
              <p:nvPr/>
            </p:nvCxnSpPr>
            <p:spPr>
              <a:xfrm>
                <a:off x="3356150" y="2160469"/>
                <a:ext cx="520178" cy="851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4" name="Rechte verbindingslijn 193"/>
              <p:cNvCxnSpPr/>
              <p:nvPr/>
            </p:nvCxnSpPr>
            <p:spPr>
              <a:xfrm flipH="1">
                <a:off x="3876328" y="2171169"/>
                <a:ext cx="104602" cy="74456"/>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kstvak 73"/>
            <p:cNvSpPr txBox="1"/>
            <p:nvPr/>
          </p:nvSpPr>
          <p:spPr>
            <a:xfrm>
              <a:off x="340946" y="5568445"/>
              <a:ext cx="2257349" cy="954107"/>
            </a:xfrm>
            <a:prstGeom prst="rect">
              <a:avLst/>
            </a:prstGeom>
            <a:noFill/>
          </p:spPr>
          <p:txBody>
            <a:bodyPr wrap="none" rtlCol="0">
              <a:spAutoFit/>
            </a:bodyPr>
            <a:lstStyle/>
            <a:p>
              <a:r>
                <a:rPr lang="nl-NL" sz="1400" dirty="0" smtClean="0">
                  <a:solidFill>
                    <a:prstClr val="black"/>
                  </a:solidFill>
                </a:rPr>
                <a:t>*     +/- 0,02 MPa (0,2 bar)</a:t>
              </a:r>
            </a:p>
            <a:p>
              <a:r>
                <a:rPr lang="nl-NL" sz="1400" dirty="0" smtClean="0">
                  <a:solidFill>
                    <a:prstClr val="black"/>
                  </a:solidFill>
                </a:rPr>
                <a:t>**   </a:t>
              </a:r>
              <a:r>
                <a:rPr lang="nl-NL" sz="1400" dirty="0">
                  <a:solidFill>
                    <a:prstClr val="black"/>
                  </a:solidFill>
                </a:rPr>
                <a:t>+/- 0,05 MPa (0,5 bar)</a:t>
              </a:r>
            </a:p>
            <a:p>
              <a:endParaRPr lang="nl-NL" sz="1400" dirty="0" smtClean="0">
                <a:solidFill>
                  <a:prstClr val="black"/>
                </a:solidFill>
              </a:endParaRPr>
            </a:p>
            <a:p>
              <a:r>
                <a:rPr lang="nl-NL" sz="1400" dirty="0" smtClean="0">
                  <a:solidFill>
                    <a:prstClr val="black"/>
                  </a:solidFill>
                </a:rPr>
                <a:t> </a:t>
              </a:r>
              <a:endParaRPr lang="nl-NL" sz="1400" dirty="0">
                <a:solidFill>
                  <a:prstClr val="black"/>
                </a:solidFill>
              </a:endParaRPr>
            </a:p>
          </p:txBody>
        </p:sp>
        <p:sp>
          <p:nvSpPr>
            <p:cNvPr id="75" name="Tekstvak 74"/>
            <p:cNvSpPr txBox="1"/>
            <p:nvPr/>
          </p:nvSpPr>
          <p:spPr>
            <a:xfrm>
              <a:off x="8658210" y="4850544"/>
              <a:ext cx="1556836" cy="523220"/>
            </a:xfrm>
            <a:prstGeom prst="rect">
              <a:avLst/>
            </a:prstGeom>
            <a:noFill/>
          </p:spPr>
          <p:txBody>
            <a:bodyPr wrap="none" rtlCol="0">
              <a:spAutoFit/>
            </a:bodyPr>
            <a:lstStyle/>
            <a:p>
              <a:pPr algn="ctr"/>
              <a:r>
                <a:rPr lang="nl-NL" sz="1400" dirty="0" smtClean="0">
                  <a:solidFill>
                    <a:prstClr val="black"/>
                  </a:solidFill>
                </a:rPr>
                <a:t>∆p</a:t>
              </a:r>
              <a:r>
                <a:rPr lang="nl-NL" sz="1400" baseline="-25000" dirty="0" smtClean="0">
                  <a:solidFill>
                    <a:prstClr val="black"/>
                  </a:solidFill>
                </a:rPr>
                <a:t>2 </a:t>
              </a:r>
              <a:r>
                <a:rPr lang="nl-NL" sz="1400" dirty="0" smtClean="0">
                  <a:solidFill>
                    <a:prstClr val="black"/>
                  </a:solidFill>
                </a:rPr>
                <a:t>= 0 = </a:t>
              </a:r>
            </a:p>
            <a:p>
              <a:pPr algn="ctr"/>
              <a:r>
                <a:rPr lang="nl-NL" sz="1400" dirty="0" smtClean="0">
                  <a:solidFill>
                    <a:prstClr val="black"/>
                  </a:solidFill>
                </a:rPr>
                <a:t>   drukbestendig  </a:t>
              </a:r>
              <a:endParaRPr lang="nl-NL" sz="1400" dirty="0">
                <a:solidFill>
                  <a:prstClr val="black"/>
                </a:solidFill>
              </a:endParaRPr>
            </a:p>
          </p:txBody>
        </p:sp>
        <p:pic>
          <p:nvPicPr>
            <p:cNvPr id="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514"/>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jdelijke aanduiding voor dianummer 1"/>
          <p:cNvSpPr>
            <a:spLocks noGrp="1"/>
          </p:cNvSpPr>
          <p:nvPr>
            <p:ph type="sldNum" sz="quarter" idx="12"/>
          </p:nvPr>
        </p:nvSpPr>
        <p:spPr>
          <a:xfrm>
            <a:off x="182433" y="6360839"/>
            <a:ext cx="652906" cy="365125"/>
          </a:xfrm>
        </p:spPr>
        <p:txBody>
          <a:bodyPr/>
          <a:lstStyle/>
          <a:p>
            <a:fld id="{8B7CAD2B-19C3-4162-9D9A-AC40502219B3}" type="slidenum">
              <a:rPr lang="nl-NL" smtClean="0"/>
              <a:t>27</a:t>
            </a:fld>
            <a:endParaRPr lang="nl-NL" dirty="0"/>
          </a:p>
        </p:txBody>
      </p:sp>
    </p:spTree>
    <p:extLst>
      <p:ext uri="{BB962C8B-B14F-4D97-AF65-F5344CB8AC3E}">
        <p14:creationId xmlns:p14="http://schemas.microsoft.com/office/powerpoint/2010/main" val="233127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kstvak 62"/>
          <p:cNvSpPr txBox="1"/>
          <p:nvPr/>
        </p:nvSpPr>
        <p:spPr>
          <a:xfrm rot="16200000">
            <a:off x="8995447" y="1122554"/>
            <a:ext cx="1665841" cy="307777"/>
          </a:xfrm>
          <a:prstGeom prst="rect">
            <a:avLst/>
          </a:prstGeom>
          <a:noFill/>
        </p:spPr>
        <p:txBody>
          <a:bodyPr wrap="none" rtlCol="0">
            <a:spAutoFit/>
          </a:bodyPr>
          <a:lstStyle/>
          <a:p>
            <a:r>
              <a:rPr lang="nl-NL" sz="1400" dirty="0" smtClean="0"/>
              <a:t>max. hoogte 10 m </a:t>
            </a:r>
            <a:endParaRPr lang="nl-NL" sz="1400" dirty="0"/>
          </a:p>
        </p:txBody>
      </p:sp>
      <p:sp>
        <p:nvSpPr>
          <p:cNvPr id="2" name="Rechthoek 1"/>
          <p:cNvSpPr/>
          <p:nvPr/>
        </p:nvSpPr>
        <p:spPr>
          <a:xfrm>
            <a:off x="292120" y="836769"/>
            <a:ext cx="7392821" cy="5355312"/>
          </a:xfrm>
          <a:prstGeom prst="rect">
            <a:avLst/>
          </a:prstGeom>
        </p:spPr>
        <p:txBody>
          <a:bodyPr wrap="square">
            <a:spAutoFit/>
          </a:bodyPr>
          <a:lstStyle/>
          <a:p>
            <a:r>
              <a:rPr lang="nl-NL" b="1" dirty="0" smtClean="0"/>
              <a:t>Het aansluitend geleidelijk opvoeren van de persdruk </a:t>
            </a:r>
            <a:r>
              <a:rPr lang="nl-NL" dirty="0" smtClean="0"/>
              <a:t>van 2,5 bar (</a:t>
            </a:r>
            <a:r>
              <a:rPr lang="nl-NL" u="sng" dirty="0" smtClean="0"/>
              <a:t>+</a:t>
            </a:r>
            <a:r>
              <a:rPr lang="nl-NL" dirty="0" smtClean="0"/>
              <a:t> 0,5 bar) voor de lekdichtheid  tot </a:t>
            </a:r>
            <a:r>
              <a:rPr lang="nl-NL" dirty="0"/>
              <a:t>1,1 maal </a:t>
            </a:r>
            <a:r>
              <a:rPr lang="nl-NL" dirty="0" smtClean="0">
                <a:solidFill>
                  <a:prstClr val="black"/>
                </a:solidFill>
              </a:rPr>
              <a:t>max</a:t>
            </a:r>
            <a:r>
              <a:rPr lang="nl-NL" dirty="0">
                <a:solidFill>
                  <a:prstClr val="black"/>
                </a:solidFill>
              </a:rPr>
              <a:t>. </a:t>
            </a:r>
            <a:r>
              <a:rPr lang="nl-NL" dirty="0" smtClean="0">
                <a:solidFill>
                  <a:prstClr val="black"/>
                </a:solidFill>
              </a:rPr>
              <a:t>werkdruk (doch </a:t>
            </a:r>
            <a:r>
              <a:rPr lang="nl-NL" u="sng" dirty="0">
                <a:solidFill>
                  <a:prstClr val="black"/>
                </a:solidFill>
              </a:rPr>
              <a:t>&gt;</a:t>
            </a:r>
            <a:r>
              <a:rPr lang="nl-NL" dirty="0">
                <a:solidFill>
                  <a:prstClr val="black"/>
                </a:solidFill>
              </a:rPr>
              <a:t> </a:t>
            </a:r>
            <a:r>
              <a:rPr lang="nl-NL" dirty="0" smtClean="0">
                <a:solidFill>
                  <a:prstClr val="black"/>
                </a:solidFill>
              </a:rPr>
              <a:t>11 bar ( </a:t>
            </a:r>
            <a:r>
              <a:rPr lang="nl-NL" u="sng" dirty="0" smtClean="0">
                <a:solidFill>
                  <a:prstClr val="black"/>
                </a:solidFill>
              </a:rPr>
              <a:t>+</a:t>
            </a:r>
            <a:r>
              <a:rPr lang="nl-NL" dirty="0" smtClean="0">
                <a:solidFill>
                  <a:prstClr val="black"/>
                </a:solidFill>
              </a:rPr>
              <a:t> 0,5 bar)) voor de drukbestendigheid van de verbindingen is </a:t>
            </a:r>
            <a:r>
              <a:rPr lang="nl-NL" b="1" dirty="0" smtClean="0">
                <a:solidFill>
                  <a:prstClr val="black"/>
                </a:solidFill>
              </a:rPr>
              <a:t>niet in alle situaties mogelijk.  </a:t>
            </a:r>
          </a:p>
          <a:p>
            <a:endParaRPr lang="nl-NL" dirty="0">
              <a:solidFill>
                <a:prstClr val="black"/>
              </a:solidFill>
            </a:endParaRPr>
          </a:p>
          <a:p>
            <a:r>
              <a:rPr lang="nl-NL" dirty="0" smtClean="0">
                <a:solidFill>
                  <a:prstClr val="black"/>
                </a:solidFill>
              </a:rPr>
              <a:t>De persdruk van 2,5 </a:t>
            </a:r>
            <a:r>
              <a:rPr lang="nl-NL" u="sng" dirty="0" smtClean="0">
                <a:solidFill>
                  <a:prstClr val="black"/>
                </a:solidFill>
              </a:rPr>
              <a:t>+</a:t>
            </a:r>
            <a:r>
              <a:rPr lang="nl-NL" dirty="0" smtClean="0">
                <a:solidFill>
                  <a:prstClr val="black"/>
                </a:solidFill>
              </a:rPr>
              <a:t> 0,5 bar biedt slechts speelruimte aan                  1 bar (10 m) s</a:t>
            </a:r>
            <a:r>
              <a:rPr lang="nl-NL" dirty="0" smtClean="0"/>
              <a:t>tatische drukhoogteverschil (2,0 tot 3,0 bar). </a:t>
            </a:r>
          </a:p>
          <a:p>
            <a:r>
              <a:rPr lang="nl-NL" dirty="0" smtClean="0"/>
              <a:t>Voor grondgebonden woningen is dat (veelal) geen probleem.</a:t>
            </a:r>
          </a:p>
          <a:p>
            <a:r>
              <a:rPr lang="nl-NL" dirty="0" smtClean="0"/>
              <a:t> </a:t>
            </a:r>
            <a:endParaRPr lang="nl-NL" dirty="0"/>
          </a:p>
          <a:p>
            <a:r>
              <a:rPr lang="nl-NL" dirty="0" smtClean="0"/>
              <a:t>Voor het afpersen van installatiedelen in hoge gebouwen is dat evenmin een probleem mits het hoogteverschil binnen het installatiedeel </a:t>
            </a:r>
            <a:r>
              <a:rPr lang="nl-NL" u="sng" dirty="0" smtClean="0"/>
              <a:t>&lt;</a:t>
            </a:r>
            <a:r>
              <a:rPr lang="nl-NL" dirty="0" smtClean="0"/>
              <a:t> 10 m is.    </a:t>
            </a:r>
          </a:p>
          <a:p>
            <a:endParaRPr lang="nl-NL" dirty="0" smtClean="0">
              <a:solidFill>
                <a:prstClr val="black"/>
              </a:solidFill>
            </a:endParaRPr>
          </a:p>
          <a:p>
            <a:r>
              <a:rPr lang="nl-NL" dirty="0" smtClean="0">
                <a:solidFill>
                  <a:prstClr val="black"/>
                </a:solidFill>
              </a:rPr>
              <a:t>Let op: de vereiste persdruk voor drukbestendigheid verbindingen kan per installatiedeel verschillen.  </a:t>
            </a:r>
          </a:p>
          <a:p>
            <a:endParaRPr lang="nl-NL" dirty="0">
              <a:solidFill>
                <a:prstClr val="black"/>
              </a:solidFill>
            </a:endParaRPr>
          </a:p>
          <a:p>
            <a:r>
              <a:rPr lang="nl-NL" dirty="0" smtClean="0"/>
              <a:t>Latere verbindingen tussen de installatiedelen kunnen slechts visueel onder (heersende) werkdruk worden gecontroleerd. Daarom moet het aantal beperkt blijven.</a:t>
            </a:r>
            <a:endParaRPr lang="nl-NL" dirty="0"/>
          </a:p>
        </p:txBody>
      </p:sp>
      <p:sp>
        <p:nvSpPr>
          <p:cNvPr id="3" name="Rechthoek 2"/>
          <p:cNvSpPr/>
          <p:nvPr/>
        </p:nvSpPr>
        <p:spPr>
          <a:xfrm>
            <a:off x="8479159" y="3893920"/>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8479159" y="4541992"/>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8479159" y="5118056"/>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8456076" y="5764459"/>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10210496" y="3897568"/>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0181219" y="4557345"/>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10181219" y="5166219"/>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10210496" y="5766128"/>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10210496" y="3321504"/>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10210496" y="2745440"/>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10210496" y="2169376"/>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10210496" y="1665320"/>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10210496" y="1089256"/>
            <a:ext cx="1056117" cy="720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Rechte verbindingslijn 20"/>
          <p:cNvCxnSpPr/>
          <p:nvPr/>
        </p:nvCxnSpPr>
        <p:spPr>
          <a:xfrm>
            <a:off x="8357016" y="3969577"/>
            <a:ext cx="0" cy="179853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10083320" y="733915"/>
            <a:ext cx="0" cy="137544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10083320" y="2063396"/>
            <a:ext cx="1888" cy="178455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10085208" y="3847953"/>
            <a:ext cx="0" cy="1916507"/>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8984134" y="4070292"/>
            <a:ext cx="0" cy="15841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8984135" y="5654468"/>
            <a:ext cx="42899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H="1">
            <a:off x="10721859" y="733916"/>
            <a:ext cx="29277" cy="49959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10709277" y="5743863"/>
            <a:ext cx="5573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8188176" y="5842946"/>
            <a:ext cx="1486304" cy="954107"/>
          </a:xfrm>
          <a:prstGeom prst="rect">
            <a:avLst/>
          </a:prstGeom>
          <a:noFill/>
        </p:spPr>
        <p:txBody>
          <a:bodyPr wrap="none" rtlCol="0">
            <a:spAutoFit/>
          </a:bodyPr>
          <a:lstStyle/>
          <a:p>
            <a:pPr algn="ctr"/>
            <a:r>
              <a:rPr lang="nl-NL" sz="1400" dirty="0" smtClean="0"/>
              <a:t>installatie in </a:t>
            </a:r>
          </a:p>
          <a:p>
            <a:pPr algn="ctr"/>
            <a:r>
              <a:rPr lang="nl-NL" sz="1400" dirty="0" smtClean="0"/>
              <a:t>grondgebonden </a:t>
            </a:r>
          </a:p>
          <a:p>
            <a:pPr algn="ctr"/>
            <a:r>
              <a:rPr lang="nl-NL" sz="1400" dirty="0" smtClean="0"/>
              <a:t>woning /</a:t>
            </a:r>
          </a:p>
          <a:p>
            <a:pPr algn="ctr"/>
            <a:r>
              <a:rPr lang="nl-NL" sz="1400" dirty="0" smtClean="0"/>
              <a:t>laagbouw  </a:t>
            </a:r>
            <a:endParaRPr lang="nl-NL" sz="1400" dirty="0"/>
          </a:p>
        </p:txBody>
      </p:sp>
      <p:cxnSp>
        <p:nvCxnSpPr>
          <p:cNvPr id="43" name="Rechte verbindingslijn 42"/>
          <p:cNvCxnSpPr/>
          <p:nvPr/>
        </p:nvCxnSpPr>
        <p:spPr>
          <a:xfrm>
            <a:off x="8984134" y="4066971"/>
            <a:ext cx="2144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a:off x="8984134" y="4718364"/>
            <a:ext cx="2144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Rechthoek 46"/>
          <p:cNvSpPr/>
          <p:nvPr/>
        </p:nvSpPr>
        <p:spPr>
          <a:xfrm>
            <a:off x="10690549" y="2063645"/>
            <a:ext cx="96011"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p:cNvSpPr/>
          <p:nvPr/>
        </p:nvSpPr>
        <p:spPr>
          <a:xfrm>
            <a:off x="10675910" y="3798805"/>
            <a:ext cx="96011"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p:cNvSpPr/>
          <p:nvPr/>
        </p:nvSpPr>
        <p:spPr>
          <a:xfrm>
            <a:off x="7791778" y="905370"/>
            <a:ext cx="96011"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8" name="Rechte verbindingslijn 57"/>
          <p:cNvCxnSpPr/>
          <p:nvPr/>
        </p:nvCxnSpPr>
        <p:spPr>
          <a:xfrm>
            <a:off x="9007217" y="5294428"/>
            <a:ext cx="2144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7887789" y="783222"/>
            <a:ext cx="1418978" cy="1169551"/>
          </a:xfrm>
          <a:prstGeom prst="rect">
            <a:avLst/>
          </a:prstGeom>
          <a:noFill/>
        </p:spPr>
        <p:txBody>
          <a:bodyPr wrap="none" rtlCol="0">
            <a:spAutoFit/>
          </a:bodyPr>
          <a:lstStyle/>
          <a:p>
            <a:r>
              <a:rPr lang="nl-NL" sz="1400" dirty="0" smtClean="0"/>
              <a:t>latere  </a:t>
            </a:r>
          </a:p>
          <a:p>
            <a:r>
              <a:rPr lang="nl-NL" sz="1400" dirty="0" smtClean="0"/>
              <a:t>verbinding </a:t>
            </a:r>
          </a:p>
          <a:p>
            <a:r>
              <a:rPr lang="nl-NL" sz="1400" dirty="0" smtClean="0"/>
              <a:t>in stijgleiding </a:t>
            </a:r>
          </a:p>
          <a:p>
            <a:r>
              <a:rPr lang="nl-NL" sz="1400" dirty="0" smtClean="0"/>
              <a:t>tussen </a:t>
            </a:r>
          </a:p>
          <a:p>
            <a:r>
              <a:rPr lang="nl-NL" sz="1400" dirty="0" smtClean="0"/>
              <a:t>installatiedelen </a:t>
            </a:r>
            <a:endParaRPr lang="nl-NL" sz="1400" dirty="0"/>
          </a:p>
        </p:txBody>
      </p:sp>
      <p:sp>
        <p:nvSpPr>
          <p:cNvPr id="60" name="Tekstvak 59"/>
          <p:cNvSpPr txBox="1"/>
          <p:nvPr/>
        </p:nvSpPr>
        <p:spPr>
          <a:xfrm rot="16200000">
            <a:off x="9024385" y="2835147"/>
            <a:ext cx="1665841" cy="307777"/>
          </a:xfrm>
          <a:prstGeom prst="rect">
            <a:avLst/>
          </a:prstGeom>
          <a:noFill/>
        </p:spPr>
        <p:txBody>
          <a:bodyPr wrap="none" rtlCol="0">
            <a:spAutoFit/>
          </a:bodyPr>
          <a:lstStyle/>
          <a:p>
            <a:r>
              <a:rPr lang="nl-NL" sz="1400" dirty="0" smtClean="0"/>
              <a:t>max. hoogte 10 m </a:t>
            </a:r>
            <a:endParaRPr lang="nl-NL" sz="1400" dirty="0"/>
          </a:p>
        </p:txBody>
      </p:sp>
      <p:sp>
        <p:nvSpPr>
          <p:cNvPr id="61" name="Tekstvak 60"/>
          <p:cNvSpPr txBox="1"/>
          <p:nvPr/>
        </p:nvSpPr>
        <p:spPr>
          <a:xfrm rot="16200000">
            <a:off x="9058263" y="4652317"/>
            <a:ext cx="1665841" cy="307777"/>
          </a:xfrm>
          <a:prstGeom prst="rect">
            <a:avLst/>
          </a:prstGeom>
          <a:noFill/>
        </p:spPr>
        <p:txBody>
          <a:bodyPr wrap="none" rtlCol="0">
            <a:spAutoFit/>
          </a:bodyPr>
          <a:lstStyle/>
          <a:p>
            <a:r>
              <a:rPr lang="nl-NL" sz="1400" dirty="0" smtClean="0"/>
              <a:t>max. hoogte 10 m </a:t>
            </a:r>
            <a:endParaRPr lang="nl-NL" sz="1400" dirty="0"/>
          </a:p>
        </p:txBody>
      </p:sp>
      <p:sp>
        <p:nvSpPr>
          <p:cNvPr id="62" name="Tekstvak 61"/>
          <p:cNvSpPr txBox="1"/>
          <p:nvPr/>
        </p:nvSpPr>
        <p:spPr>
          <a:xfrm rot="16200000">
            <a:off x="7250643" y="4658414"/>
            <a:ext cx="1684663" cy="307777"/>
          </a:xfrm>
          <a:prstGeom prst="rect">
            <a:avLst/>
          </a:prstGeom>
          <a:noFill/>
        </p:spPr>
        <p:txBody>
          <a:bodyPr wrap="square" rtlCol="0">
            <a:spAutoFit/>
          </a:bodyPr>
          <a:lstStyle/>
          <a:p>
            <a:r>
              <a:rPr lang="nl-NL" sz="1400" dirty="0" smtClean="0"/>
              <a:t>max. hoogte 10 m </a:t>
            </a:r>
            <a:endParaRPr lang="nl-NL" sz="1400" dirty="0"/>
          </a:p>
        </p:txBody>
      </p:sp>
      <p:sp>
        <p:nvSpPr>
          <p:cNvPr id="64" name="Tekstvak 63"/>
          <p:cNvSpPr txBox="1"/>
          <p:nvPr/>
        </p:nvSpPr>
        <p:spPr>
          <a:xfrm>
            <a:off x="9936584" y="5842945"/>
            <a:ext cx="1418978" cy="523220"/>
          </a:xfrm>
          <a:prstGeom prst="rect">
            <a:avLst/>
          </a:prstGeom>
          <a:noFill/>
        </p:spPr>
        <p:txBody>
          <a:bodyPr wrap="none" rtlCol="0">
            <a:spAutoFit/>
          </a:bodyPr>
          <a:lstStyle/>
          <a:p>
            <a:r>
              <a:rPr lang="nl-NL" sz="1400" dirty="0" smtClean="0"/>
              <a:t>installatiedelen </a:t>
            </a:r>
          </a:p>
          <a:p>
            <a:r>
              <a:rPr lang="nl-NL" sz="1400" dirty="0" smtClean="0"/>
              <a:t>in hoogbouw </a:t>
            </a:r>
            <a:endParaRPr lang="nl-NL" sz="1400" dirty="0"/>
          </a:p>
        </p:txBody>
      </p:sp>
      <p:grpSp>
        <p:nvGrpSpPr>
          <p:cNvPr id="20" name="Groep 19"/>
          <p:cNvGrpSpPr/>
          <p:nvPr/>
        </p:nvGrpSpPr>
        <p:grpSpPr>
          <a:xfrm>
            <a:off x="10741519" y="925940"/>
            <a:ext cx="495817" cy="96016"/>
            <a:chOff x="8160577" y="572680"/>
            <a:chExt cx="371863" cy="96016"/>
          </a:xfrm>
        </p:grpSpPr>
        <p:cxnSp>
          <p:nvCxnSpPr>
            <p:cNvPr id="56" name="Rechte verbindingslijn 55"/>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Stroomdiagram: Verzamelen 18"/>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66" name="Groep 65"/>
          <p:cNvGrpSpPr/>
          <p:nvPr/>
        </p:nvGrpSpPr>
        <p:grpSpPr>
          <a:xfrm>
            <a:off x="10751137" y="4398391"/>
            <a:ext cx="495817" cy="96016"/>
            <a:chOff x="8160577" y="572680"/>
            <a:chExt cx="371863" cy="96016"/>
          </a:xfrm>
        </p:grpSpPr>
        <p:cxnSp>
          <p:nvCxnSpPr>
            <p:cNvPr id="67" name="Rechte verbindingslijn 66"/>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8" name="Stroomdiagram: Verzamelen 67"/>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69" name="Groep 68"/>
          <p:cNvGrpSpPr/>
          <p:nvPr/>
        </p:nvGrpSpPr>
        <p:grpSpPr>
          <a:xfrm>
            <a:off x="10730023" y="5022040"/>
            <a:ext cx="495817" cy="96016"/>
            <a:chOff x="8160577" y="572680"/>
            <a:chExt cx="371863" cy="96016"/>
          </a:xfrm>
        </p:grpSpPr>
        <p:cxnSp>
          <p:nvCxnSpPr>
            <p:cNvPr id="70" name="Rechte verbindingslijn 69"/>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Stroomdiagram: Verzamelen 70"/>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72" name="Groep 71"/>
          <p:cNvGrpSpPr/>
          <p:nvPr/>
        </p:nvGrpSpPr>
        <p:grpSpPr>
          <a:xfrm>
            <a:off x="10730021" y="5549251"/>
            <a:ext cx="495817" cy="96016"/>
            <a:chOff x="8160577" y="572680"/>
            <a:chExt cx="371863" cy="96016"/>
          </a:xfrm>
        </p:grpSpPr>
        <p:cxnSp>
          <p:nvCxnSpPr>
            <p:cNvPr id="73" name="Rechte verbindingslijn 72"/>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Stroomdiagram: Verzamelen 73"/>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75" name="Groep 74"/>
          <p:cNvGrpSpPr/>
          <p:nvPr/>
        </p:nvGrpSpPr>
        <p:grpSpPr>
          <a:xfrm>
            <a:off x="10732718" y="2599897"/>
            <a:ext cx="495817" cy="96016"/>
            <a:chOff x="8160577" y="572680"/>
            <a:chExt cx="371863" cy="96016"/>
          </a:xfrm>
        </p:grpSpPr>
        <p:cxnSp>
          <p:nvCxnSpPr>
            <p:cNvPr id="76" name="Rechte verbindingslijn 75"/>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Stroomdiagram: Verzamelen 76"/>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78" name="Groep 77"/>
          <p:cNvGrpSpPr/>
          <p:nvPr/>
        </p:nvGrpSpPr>
        <p:grpSpPr>
          <a:xfrm>
            <a:off x="10730022" y="3167345"/>
            <a:ext cx="495817" cy="96016"/>
            <a:chOff x="8160577" y="572680"/>
            <a:chExt cx="371863" cy="96016"/>
          </a:xfrm>
        </p:grpSpPr>
        <p:cxnSp>
          <p:nvCxnSpPr>
            <p:cNvPr id="79" name="Rechte verbindingslijn 78"/>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0" name="Stroomdiagram: Verzamelen 79"/>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81" name="Groep 80"/>
          <p:cNvGrpSpPr/>
          <p:nvPr/>
        </p:nvGrpSpPr>
        <p:grpSpPr>
          <a:xfrm>
            <a:off x="10741519" y="3681119"/>
            <a:ext cx="495817" cy="96016"/>
            <a:chOff x="8160577" y="572680"/>
            <a:chExt cx="371863" cy="96016"/>
          </a:xfrm>
        </p:grpSpPr>
        <p:cxnSp>
          <p:nvCxnSpPr>
            <p:cNvPr id="82" name="Rechte verbindingslijn 81"/>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3" name="Stroomdiagram: Verzamelen 82"/>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84" name="Groep 83"/>
          <p:cNvGrpSpPr/>
          <p:nvPr/>
        </p:nvGrpSpPr>
        <p:grpSpPr>
          <a:xfrm>
            <a:off x="10751934" y="1473841"/>
            <a:ext cx="495817" cy="96016"/>
            <a:chOff x="8160577" y="572680"/>
            <a:chExt cx="371863" cy="96016"/>
          </a:xfrm>
        </p:grpSpPr>
        <p:cxnSp>
          <p:nvCxnSpPr>
            <p:cNvPr id="85" name="Rechte verbindingslijn 84"/>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6" name="Stroomdiagram: Verzamelen 85"/>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87" name="Groep 86"/>
          <p:cNvGrpSpPr/>
          <p:nvPr/>
        </p:nvGrpSpPr>
        <p:grpSpPr>
          <a:xfrm>
            <a:off x="10778382" y="1949575"/>
            <a:ext cx="495817" cy="96016"/>
            <a:chOff x="8160577" y="572680"/>
            <a:chExt cx="371863" cy="96016"/>
          </a:xfrm>
        </p:grpSpPr>
        <p:cxnSp>
          <p:nvCxnSpPr>
            <p:cNvPr id="88" name="Rechte verbindingslijn 87"/>
            <p:cNvCxnSpPr/>
            <p:nvPr/>
          </p:nvCxnSpPr>
          <p:spPr>
            <a:xfrm>
              <a:off x="8160577" y="620688"/>
              <a:ext cx="371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Stroomdiagram: Verzamelen 88"/>
            <p:cNvSpPr/>
            <p:nvPr/>
          </p:nvSpPr>
          <p:spPr>
            <a:xfrm rot="16200000">
              <a:off x="8236482" y="565270"/>
              <a:ext cx="96016" cy="110835"/>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cxnSp>
        <p:nvCxnSpPr>
          <p:cNvPr id="34" name="Rechte verbindingslijn 33"/>
          <p:cNvCxnSpPr>
            <a:stCxn id="19" idx="2"/>
            <a:endCxn id="19" idx="2"/>
          </p:cNvCxnSpPr>
          <p:nvPr/>
        </p:nvCxnSpPr>
        <p:spPr>
          <a:xfrm>
            <a:off x="10980626" y="97394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hthoek 39"/>
          <p:cNvSpPr/>
          <p:nvPr/>
        </p:nvSpPr>
        <p:spPr>
          <a:xfrm>
            <a:off x="10464778" y="2086504"/>
            <a:ext cx="504351" cy="1735159"/>
          </a:xfrm>
          <a:prstGeom prst="rect">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p:cNvSpPr/>
          <p:nvPr/>
        </p:nvSpPr>
        <p:spPr>
          <a:xfrm>
            <a:off x="10961298" y="2553574"/>
            <a:ext cx="552075" cy="169543"/>
          </a:xfrm>
          <a:prstGeom prst="rect">
            <a:avLst/>
          </a:prstGeom>
          <a:solidFill>
            <a:schemeClr val="accent5">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p:cNvSpPr/>
          <p:nvPr/>
        </p:nvSpPr>
        <p:spPr>
          <a:xfrm>
            <a:off x="10961298" y="3130581"/>
            <a:ext cx="552075" cy="169543"/>
          </a:xfrm>
          <a:prstGeom prst="rect">
            <a:avLst/>
          </a:prstGeom>
          <a:solidFill>
            <a:schemeClr val="accent5">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p:cNvSpPr/>
          <p:nvPr/>
        </p:nvSpPr>
        <p:spPr>
          <a:xfrm>
            <a:off x="10961298" y="3644356"/>
            <a:ext cx="552075" cy="169543"/>
          </a:xfrm>
          <a:prstGeom prst="rect">
            <a:avLst/>
          </a:prstGeom>
          <a:solidFill>
            <a:schemeClr val="accent5">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p:cNvSpPr/>
          <p:nvPr/>
        </p:nvSpPr>
        <p:spPr>
          <a:xfrm rot="16200000">
            <a:off x="7719218" y="2760386"/>
            <a:ext cx="414056" cy="226057"/>
          </a:xfrm>
          <a:prstGeom prst="rect">
            <a:avLst/>
          </a:prstGeom>
          <a:solidFill>
            <a:schemeClr val="accent5">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p:cNvSpPr/>
          <p:nvPr/>
        </p:nvSpPr>
        <p:spPr>
          <a:xfrm rot="16200000">
            <a:off x="7715426" y="2279839"/>
            <a:ext cx="414056" cy="226057"/>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Tekstvak 43"/>
          <p:cNvSpPr txBox="1"/>
          <p:nvPr/>
        </p:nvSpPr>
        <p:spPr>
          <a:xfrm>
            <a:off x="8016188" y="2299963"/>
            <a:ext cx="1418978" cy="523220"/>
          </a:xfrm>
          <a:prstGeom prst="rect">
            <a:avLst/>
          </a:prstGeom>
          <a:noFill/>
        </p:spPr>
        <p:txBody>
          <a:bodyPr wrap="none" rtlCol="0">
            <a:spAutoFit/>
          </a:bodyPr>
          <a:lstStyle/>
          <a:p>
            <a:r>
              <a:rPr lang="nl-NL" sz="1400" dirty="0" smtClean="0"/>
              <a:t>voorbeelden </a:t>
            </a:r>
          </a:p>
          <a:p>
            <a:r>
              <a:rPr lang="nl-NL" sz="1400" dirty="0" smtClean="0"/>
              <a:t>installatiedelen </a:t>
            </a:r>
            <a:endParaRPr lang="nl-NL" sz="1400" dirty="0"/>
          </a:p>
        </p:txBody>
      </p:sp>
      <p:cxnSp>
        <p:nvCxnSpPr>
          <p:cNvPr id="94" name="Rechte verbindingslijn 93"/>
          <p:cNvCxnSpPr/>
          <p:nvPr/>
        </p:nvCxnSpPr>
        <p:spPr>
          <a:xfrm>
            <a:off x="7684941" y="632783"/>
            <a:ext cx="0" cy="6113296"/>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kstvak 94"/>
          <p:cNvSpPr txBox="1"/>
          <p:nvPr/>
        </p:nvSpPr>
        <p:spPr>
          <a:xfrm>
            <a:off x="507327" y="30558"/>
            <a:ext cx="8905807" cy="461665"/>
          </a:xfrm>
          <a:prstGeom prst="rect">
            <a:avLst/>
          </a:prstGeom>
          <a:solidFill>
            <a:schemeClr val="accent6">
              <a:lumMod val="20000"/>
              <a:lumOff val="80000"/>
            </a:schemeClr>
          </a:solidFill>
        </p:spPr>
        <p:txBody>
          <a:bodyPr wrap="square" rtlCol="0">
            <a:spAutoFit/>
          </a:bodyPr>
          <a:lstStyle/>
          <a:p>
            <a:r>
              <a:rPr lang="nl-NL" sz="2400" b="1" dirty="0" smtClean="0">
                <a:solidFill>
                  <a:srgbClr val="DF3A07"/>
                </a:solidFill>
              </a:rPr>
              <a:t>Van persdruk lekdichtheid naar persdruk drukbestendigheid   </a:t>
            </a:r>
            <a:endParaRPr lang="nl-NL" sz="2400" b="1" dirty="0">
              <a:solidFill>
                <a:srgbClr val="DF3A07"/>
              </a:solidFill>
            </a:endParaRPr>
          </a:p>
        </p:txBody>
      </p:sp>
      <p:pic>
        <p:nvPicPr>
          <p:cNvPr id="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5" y="30558"/>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jdelijke aanduiding voor dianummer 14"/>
          <p:cNvSpPr>
            <a:spLocks noGrp="1"/>
          </p:cNvSpPr>
          <p:nvPr>
            <p:ph type="sldNum" sz="quarter" idx="12"/>
          </p:nvPr>
        </p:nvSpPr>
        <p:spPr>
          <a:xfrm>
            <a:off x="180874" y="6264294"/>
            <a:ext cx="652906" cy="365125"/>
          </a:xfrm>
        </p:spPr>
        <p:txBody>
          <a:bodyPr/>
          <a:lstStyle/>
          <a:p>
            <a:fld id="{8B7CAD2B-19C3-4162-9D9A-AC40502219B3}" type="slidenum">
              <a:rPr lang="nl-NL" smtClean="0"/>
              <a:t>28</a:t>
            </a:fld>
            <a:endParaRPr lang="nl-NL" dirty="0"/>
          </a:p>
        </p:txBody>
      </p:sp>
    </p:spTree>
    <p:extLst>
      <p:ext uri="{BB962C8B-B14F-4D97-AF65-F5344CB8AC3E}">
        <p14:creationId xmlns:p14="http://schemas.microsoft.com/office/powerpoint/2010/main" val="17929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16"/>
          <p:cNvGrpSpPr/>
          <p:nvPr/>
        </p:nvGrpSpPr>
        <p:grpSpPr>
          <a:xfrm>
            <a:off x="1410463" y="2618261"/>
            <a:ext cx="10626860" cy="3475093"/>
            <a:chOff x="735271" y="2462422"/>
            <a:chExt cx="10626860" cy="3475093"/>
          </a:xfrm>
        </p:grpSpPr>
        <p:cxnSp>
          <p:nvCxnSpPr>
            <p:cNvPr id="7" name="Rechte verbindingslijn 6"/>
            <p:cNvCxnSpPr/>
            <p:nvPr/>
          </p:nvCxnSpPr>
          <p:spPr>
            <a:xfrm flipH="1">
              <a:off x="5526557" y="4616112"/>
              <a:ext cx="549680"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8" name="Tekstvak 97"/>
            <p:cNvSpPr txBox="1"/>
            <p:nvPr/>
          </p:nvSpPr>
          <p:spPr>
            <a:xfrm>
              <a:off x="6872696" y="4288709"/>
              <a:ext cx="3998210" cy="461665"/>
            </a:xfrm>
            <a:prstGeom prst="rect">
              <a:avLst/>
            </a:prstGeom>
            <a:noFill/>
          </p:spPr>
          <p:txBody>
            <a:bodyPr wrap="none" rtlCol="0">
              <a:spAutoFit/>
            </a:bodyPr>
            <a:lstStyle/>
            <a:p>
              <a:r>
                <a:rPr lang="nl-NL" sz="1200" dirty="0" err="1" smtClean="0">
                  <a:solidFill>
                    <a:prstClr val="black"/>
                  </a:solidFill>
                </a:rPr>
                <a:t>drukontlastventiel</a:t>
              </a:r>
              <a:r>
                <a:rPr lang="nl-NL" sz="1200" dirty="0" smtClean="0">
                  <a:solidFill>
                    <a:prstClr val="black"/>
                  </a:solidFill>
                </a:rPr>
                <a:t> loskoppelen en leiding doorverbinden </a:t>
              </a:r>
            </a:p>
            <a:p>
              <a:r>
                <a:rPr lang="nl-NL" sz="1200" dirty="0" smtClean="0">
                  <a:solidFill>
                    <a:prstClr val="black"/>
                  </a:solidFill>
                </a:rPr>
                <a:t> (</a:t>
              </a:r>
              <a:r>
                <a:rPr lang="nl-NL" sz="1200" dirty="0" err="1" smtClean="0">
                  <a:solidFill>
                    <a:prstClr val="black"/>
                  </a:solidFill>
                </a:rPr>
                <a:t>p</a:t>
              </a:r>
              <a:r>
                <a:rPr lang="nl-NL" sz="1400" baseline="-25000" dirty="0" err="1" smtClean="0">
                  <a:solidFill>
                    <a:prstClr val="black"/>
                  </a:solidFill>
                </a:rPr>
                <a:t>ONTLAST</a:t>
              </a:r>
              <a:r>
                <a:rPr lang="nl-NL" sz="1200" dirty="0" smtClean="0">
                  <a:solidFill>
                    <a:prstClr val="black"/>
                  </a:solidFill>
                </a:rPr>
                <a:t>) </a:t>
              </a:r>
              <a:endParaRPr lang="nl-NL" sz="1200" dirty="0">
                <a:solidFill>
                  <a:prstClr val="black"/>
                </a:solidFill>
              </a:endParaRPr>
            </a:p>
          </p:txBody>
        </p:sp>
        <p:sp>
          <p:nvSpPr>
            <p:cNvPr id="116" name="Tekstvak 115"/>
            <p:cNvSpPr txBox="1"/>
            <p:nvPr/>
          </p:nvSpPr>
          <p:spPr>
            <a:xfrm>
              <a:off x="6840502" y="2718774"/>
              <a:ext cx="2791529" cy="276999"/>
            </a:xfrm>
            <a:prstGeom prst="rect">
              <a:avLst/>
            </a:prstGeom>
            <a:noFill/>
          </p:spPr>
          <p:txBody>
            <a:bodyPr wrap="square" rtlCol="0">
              <a:spAutoFit/>
            </a:bodyPr>
            <a:lstStyle/>
            <a:p>
              <a:r>
                <a:rPr lang="nl-NL" sz="1200" dirty="0" smtClean="0">
                  <a:solidFill>
                    <a:prstClr val="black"/>
                  </a:solidFill>
                </a:rPr>
                <a:t>eventuele </a:t>
              </a:r>
              <a:r>
                <a:rPr lang="nl-NL" sz="1200" dirty="0">
                  <a:solidFill>
                    <a:prstClr val="black"/>
                  </a:solidFill>
                </a:rPr>
                <a:t>gefaseerde persproef  </a:t>
              </a:r>
              <a:endParaRPr lang="nl-NL" sz="1200" dirty="0" smtClean="0">
                <a:solidFill>
                  <a:prstClr val="black"/>
                </a:solidFill>
              </a:endParaRPr>
            </a:p>
          </p:txBody>
        </p:sp>
        <p:cxnSp>
          <p:nvCxnSpPr>
            <p:cNvPr id="37" name="Rechte verbindingslijn 36"/>
            <p:cNvCxnSpPr/>
            <p:nvPr/>
          </p:nvCxnSpPr>
          <p:spPr>
            <a:xfrm>
              <a:off x="6055440" y="2957035"/>
              <a:ext cx="0" cy="16586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6055440" y="2948228"/>
              <a:ext cx="60381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6036091" y="3580098"/>
              <a:ext cx="60381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flipV="1">
              <a:off x="6076236" y="4448702"/>
              <a:ext cx="740741"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flipH="1">
              <a:off x="6227960" y="4355808"/>
              <a:ext cx="505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a:off x="6227960" y="2851738"/>
              <a:ext cx="0" cy="15040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a:off x="6216357" y="2851738"/>
              <a:ext cx="425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a:off x="6214022" y="3476208"/>
              <a:ext cx="425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p:cNvCxnSpPr/>
            <p:nvPr/>
          </p:nvCxnSpPr>
          <p:spPr>
            <a:xfrm flipV="1">
              <a:off x="6357350" y="4099955"/>
              <a:ext cx="0" cy="2299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1" name="Groep 70"/>
            <p:cNvGrpSpPr/>
            <p:nvPr/>
          </p:nvGrpSpPr>
          <p:grpSpPr>
            <a:xfrm>
              <a:off x="3405703" y="3478373"/>
              <a:ext cx="1725477" cy="461665"/>
              <a:chOff x="-16213" y="4958450"/>
              <a:chExt cx="1440395" cy="461665"/>
            </a:xfrm>
          </p:grpSpPr>
          <p:sp>
            <p:nvSpPr>
              <p:cNvPr id="82" name="Tekstvak 81"/>
              <p:cNvSpPr txBox="1"/>
              <p:nvPr/>
            </p:nvSpPr>
            <p:spPr>
              <a:xfrm>
                <a:off x="-16213" y="4958450"/>
                <a:ext cx="1440395" cy="461665"/>
              </a:xfrm>
              <a:prstGeom prst="rect">
                <a:avLst/>
              </a:prstGeom>
              <a:noFill/>
            </p:spPr>
            <p:txBody>
              <a:bodyPr wrap="none" rtlCol="0">
                <a:spAutoFit/>
              </a:bodyPr>
              <a:lstStyle/>
              <a:p>
                <a:r>
                  <a:rPr lang="nl-NL" sz="1200" dirty="0" smtClean="0">
                    <a:solidFill>
                      <a:prstClr val="black"/>
                    </a:solidFill>
                  </a:rPr>
                  <a:t>statische </a:t>
                </a:r>
              </a:p>
              <a:p>
                <a:r>
                  <a:rPr lang="nl-NL" sz="1200" dirty="0" smtClean="0">
                    <a:solidFill>
                      <a:prstClr val="black"/>
                    </a:solidFill>
                  </a:rPr>
                  <a:t>leveringsdruk (</a:t>
                </a:r>
                <a:r>
                  <a:rPr lang="nl-NL" sz="1200" dirty="0" err="1" smtClean="0">
                    <a:solidFill>
                      <a:prstClr val="black"/>
                    </a:solidFill>
                  </a:rPr>
                  <a:t>p</a:t>
                </a:r>
                <a:r>
                  <a:rPr lang="nl-NL" sz="1400" baseline="-25000" dirty="0" err="1" smtClean="0">
                    <a:solidFill>
                      <a:prstClr val="black"/>
                    </a:solidFill>
                  </a:rPr>
                  <a:t>LEV;STAT</a:t>
                </a:r>
                <a:r>
                  <a:rPr lang="nl-NL" sz="1200" dirty="0" smtClean="0">
                    <a:solidFill>
                      <a:prstClr val="black"/>
                    </a:solidFill>
                  </a:rPr>
                  <a:t>) </a:t>
                </a:r>
                <a:endParaRPr lang="nl-NL" sz="1200" dirty="0">
                  <a:solidFill>
                    <a:prstClr val="black"/>
                  </a:solidFill>
                </a:endParaRPr>
              </a:p>
            </p:txBody>
          </p:sp>
          <p:cxnSp>
            <p:nvCxnSpPr>
              <p:cNvPr id="84" name="Rechte verbindingslijn 83"/>
              <p:cNvCxnSpPr/>
              <p:nvPr/>
            </p:nvCxnSpPr>
            <p:spPr>
              <a:xfrm>
                <a:off x="138911" y="5420115"/>
                <a:ext cx="1200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Rechte verbindingslijn 85"/>
            <p:cNvCxnSpPr/>
            <p:nvPr/>
          </p:nvCxnSpPr>
          <p:spPr>
            <a:xfrm flipV="1">
              <a:off x="5023084" y="3924536"/>
              <a:ext cx="0" cy="772884"/>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kstvak 87"/>
            <p:cNvSpPr txBox="1"/>
            <p:nvPr/>
          </p:nvSpPr>
          <p:spPr>
            <a:xfrm>
              <a:off x="3425125" y="4818187"/>
              <a:ext cx="1214378" cy="461665"/>
            </a:xfrm>
            <a:prstGeom prst="rect">
              <a:avLst/>
            </a:prstGeom>
            <a:noFill/>
          </p:spPr>
          <p:txBody>
            <a:bodyPr wrap="none" rtlCol="0">
              <a:spAutoFit/>
            </a:bodyPr>
            <a:lstStyle/>
            <a:p>
              <a:r>
                <a:rPr lang="nl-NL" sz="1200" dirty="0" smtClean="0">
                  <a:solidFill>
                    <a:prstClr val="black"/>
                  </a:solidFill>
                </a:rPr>
                <a:t>leveringspunt </a:t>
              </a:r>
            </a:p>
            <a:p>
              <a:r>
                <a:rPr lang="nl-NL" sz="1200" dirty="0" smtClean="0">
                  <a:solidFill>
                    <a:prstClr val="black"/>
                  </a:solidFill>
                </a:rPr>
                <a:t>drinkwaterbedrijf </a:t>
              </a:r>
              <a:endParaRPr lang="nl-NL" sz="1200" dirty="0">
                <a:solidFill>
                  <a:prstClr val="black"/>
                </a:solidFill>
              </a:endParaRPr>
            </a:p>
          </p:txBody>
        </p:sp>
        <p:cxnSp>
          <p:nvCxnSpPr>
            <p:cNvPr id="90" name="Rechte verbindingslijn 89"/>
            <p:cNvCxnSpPr/>
            <p:nvPr/>
          </p:nvCxnSpPr>
          <p:spPr>
            <a:xfrm flipV="1">
              <a:off x="3377956" y="5032726"/>
              <a:ext cx="17375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p:nvCxnSpPr>
          <p:spPr>
            <a:xfrm flipV="1">
              <a:off x="5112568" y="4856612"/>
              <a:ext cx="0" cy="192409"/>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a:off x="5401360" y="2866029"/>
              <a:ext cx="507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p:cNvCxnSpPr/>
            <p:nvPr/>
          </p:nvCxnSpPr>
          <p:spPr>
            <a:xfrm>
              <a:off x="4208786" y="4713101"/>
              <a:ext cx="131776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8" name="Groep 237"/>
            <p:cNvGrpSpPr/>
            <p:nvPr/>
          </p:nvGrpSpPr>
          <p:grpSpPr>
            <a:xfrm>
              <a:off x="4278729" y="4568427"/>
              <a:ext cx="1044761" cy="307777"/>
              <a:chOff x="712572" y="6048504"/>
              <a:chExt cx="872146" cy="307777"/>
            </a:xfrm>
          </p:grpSpPr>
          <p:sp>
            <p:nvSpPr>
              <p:cNvPr id="130" name="Stroomdiagram: Verzamelen 129"/>
              <p:cNvSpPr/>
              <p:nvPr/>
            </p:nvSpPr>
            <p:spPr>
              <a:xfrm rot="16200000">
                <a:off x="710789" y="6097972"/>
                <a:ext cx="179640" cy="176074"/>
              </a:xfrm>
              <a:prstGeom prst="flowChartCol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sp>
            <p:nvSpPr>
              <p:cNvPr id="131" name="Stroomdiagram: Verzamelen 130"/>
              <p:cNvSpPr/>
              <p:nvPr/>
            </p:nvSpPr>
            <p:spPr>
              <a:xfrm rot="16200000">
                <a:off x="1406861" y="6089023"/>
                <a:ext cx="179640" cy="176074"/>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grpSp>
            <p:nvGrpSpPr>
              <p:cNvPr id="52" name="Groep 51"/>
              <p:cNvGrpSpPr/>
              <p:nvPr/>
            </p:nvGrpSpPr>
            <p:grpSpPr>
              <a:xfrm>
                <a:off x="949105" y="6048504"/>
                <a:ext cx="318290" cy="307777"/>
                <a:chOff x="1014342" y="6039290"/>
                <a:chExt cx="318290" cy="307777"/>
              </a:xfrm>
            </p:grpSpPr>
            <p:sp>
              <p:nvSpPr>
                <p:cNvPr id="132" name="Stroomdiagram: Verbindingslijn 131"/>
                <p:cNvSpPr/>
                <p:nvPr/>
              </p:nvSpPr>
              <p:spPr>
                <a:xfrm>
                  <a:off x="1055319" y="6044544"/>
                  <a:ext cx="277313" cy="28293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33" name="Tekstvak 132"/>
                <p:cNvSpPr txBox="1"/>
                <p:nvPr/>
              </p:nvSpPr>
              <p:spPr>
                <a:xfrm>
                  <a:off x="1014342" y="6039290"/>
                  <a:ext cx="294792" cy="307777"/>
                </a:xfrm>
                <a:prstGeom prst="rect">
                  <a:avLst/>
                </a:prstGeom>
                <a:noFill/>
              </p:spPr>
              <p:txBody>
                <a:bodyPr wrap="none" rtlCol="0">
                  <a:spAutoFit/>
                </a:bodyPr>
                <a:lstStyle/>
                <a:p>
                  <a:r>
                    <a:rPr lang="nl-NL" sz="1400" dirty="0" err="1" smtClean="0">
                      <a:solidFill>
                        <a:prstClr val="black"/>
                      </a:solidFill>
                    </a:rPr>
                    <a:t>Fq</a:t>
                  </a:r>
                  <a:endParaRPr lang="nl-NL" sz="1400" dirty="0">
                    <a:solidFill>
                      <a:prstClr val="black"/>
                    </a:solidFill>
                  </a:endParaRPr>
                </a:p>
              </p:txBody>
            </p:sp>
          </p:grpSp>
        </p:grpSp>
        <p:cxnSp>
          <p:nvCxnSpPr>
            <p:cNvPr id="137" name="Rechte verbindingslijn 136"/>
            <p:cNvCxnSpPr/>
            <p:nvPr/>
          </p:nvCxnSpPr>
          <p:spPr>
            <a:xfrm>
              <a:off x="5526553" y="4616112"/>
              <a:ext cx="0" cy="969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147"/>
            <p:cNvCxnSpPr/>
            <p:nvPr/>
          </p:nvCxnSpPr>
          <p:spPr>
            <a:xfrm>
              <a:off x="5608487" y="4731791"/>
              <a:ext cx="8184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Stroomdiagram: Verbindingslijn 62"/>
            <p:cNvSpPr/>
            <p:nvPr/>
          </p:nvSpPr>
          <p:spPr>
            <a:xfrm>
              <a:off x="6508948" y="2918400"/>
              <a:ext cx="180609"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66" name="Stroomdiagram: Verbindingslijn 65"/>
            <p:cNvSpPr/>
            <p:nvPr/>
          </p:nvSpPr>
          <p:spPr>
            <a:xfrm>
              <a:off x="6504645" y="2771455"/>
              <a:ext cx="180609"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21" name="Rechte verbindingslijn 20"/>
            <p:cNvCxnSpPr/>
            <p:nvPr/>
          </p:nvCxnSpPr>
          <p:spPr>
            <a:xfrm flipV="1">
              <a:off x="6707421" y="2983802"/>
              <a:ext cx="2476336" cy="3"/>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rot="16200000">
              <a:off x="4855929" y="3650789"/>
              <a:ext cx="1280928" cy="248867"/>
            </a:xfrm>
            <a:prstGeom prst="rect">
              <a:avLst/>
            </a:prstGeom>
            <a:noFill/>
          </p:spPr>
          <p:txBody>
            <a:bodyPr wrap="none" rtlCol="0">
              <a:spAutoFit/>
            </a:bodyPr>
            <a:lstStyle/>
            <a:p>
              <a:r>
                <a:rPr lang="nl-NL" sz="1200" dirty="0" smtClean="0">
                  <a:solidFill>
                    <a:prstClr val="black"/>
                  </a:solidFill>
                </a:rPr>
                <a:t>h</a:t>
              </a:r>
              <a:r>
                <a:rPr lang="nl-NL" sz="1400" baseline="-25000" dirty="0" smtClean="0">
                  <a:solidFill>
                    <a:prstClr val="black"/>
                  </a:solidFill>
                </a:rPr>
                <a:t>1</a:t>
              </a:r>
              <a:r>
                <a:rPr lang="nl-NL" sz="1200" dirty="0" smtClean="0">
                  <a:solidFill>
                    <a:prstClr val="black"/>
                  </a:solidFill>
                </a:rPr>
                <a:t>   = ∆p</a:t>
              </a:r>
              <a:r>
                <a:rPr lang="nl-NL" sz="1400" baseline="-25000" dirty="0" smtClean="0">
                  <a:solidFill>
                    <a:prstClr val="black"/>
                  </a:solidFill>
                </a:rPr>
                <a:t>STAT;h1</a:t>
              </a:r>
              <a:r>
                <a:rPr lang="nl-NL" baseline="-25000" dirty="0" smtClean="0">
                  <a:solidFill>
                    <a:prstClr val="black"/>
                  </a:solidFill>
                </a:rPr>
                <a:t> </a:t>
              </a:r>
              <a:endParaRPr lang="nl-NL" baseline="-25000" dirty="0">
                <a:solidFill>
                  <a:prstClr val="black"/>
                </a:solidFill>
              </a:endParaRPr>
            </a:p>
          </p:txBody>
        </p:sp>
        <p:cxnSp>
          <p:nvCxnSpPr>
            <p:cNvPr id="49" name="Rechte verbindingslijn 48"/>
            <p:cNvCxnSpPr/>
            <p:nvPr/>
          </p:nvCxnSpPr>
          <p:spPr>
            <a:xfrm>
              <a:off x="5785469" y="2859218"/>
              <a:ext cx="0" cy="188590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7" name="Rechte verbindingslijn 216"/>
            <p:cNvCxnSpPr/>
            <p:nvPr/>
          </p:nvCxnSpPr>
          <p:spPr>
            <a:xfrm>
              <a:off x="6357350" y="4452321"/>
              <a:ext cx="0" cy="27947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9" name="Tekstvak 218"/>
            <p:cNvSpPr txBox="1"/>
            <p:nvPr/>
          </p:nvSpPr>
          <p:spPr>
            <a:xfrm rot="16200000">
              <a:off x="6024236" y="4441274"/>
              <a:ext cx="327334" cy="248867"/>
            </a:xfrm>
            <a:prstGeom prst="rect">
              <a:avLst/>
            </a:prstGeom>
            <a:noFill/>
          </p:spPr>
          <p:txBody>
            <a:bodyPr wrap="none" rtlCol="0">
              <a:spAutoFit/>
            </a:bodyPr>
            <a:lstStyle/>
            <a:p>
              <a:r>
                <a:rPr lang="nl-NL" sz="1200" dirty="0" smtClean="0">
                  <a:solidFill>
                    <a:prstClr val="black"/>
                  </a:solidFill>
                </a:rPr>
                <a:t>h</a:t>
              </a:r>
              <a:r>
                <a:rPr lang="nl-NL" sz="1200" baseline="-25000" dirty="0" smtClean="0">
                  <a:solidFill>
                    <a:prstClr val="black"/>
                  </a:solidFill>
                </a:rPr>
                <a:t>2</a:t>
              </a:r>
              <a:endParaRPr lang="nl-NL" sz="1200" baseline="-25000" dirty="0">
                <a:solidFill>
                  <a:prstClr val="black"/>
                </a:solidFill>
              </a:endParaRPr>
            </a:p>
          </p:txBody>
        </p:sp>
        <p:sp>
          <p:nvSpPr>
            <p:cNvPr id="2" name="Tekstvak 1"/>
            <p:cNvSpPr txBox="1"/>
            <p:nvPr/>
          </p:nvSpPr>
          <p:spPr>
            <a:xfrm>
              <a:off x="6995937" y="3635693"/>
              <a:ext cx="1534103" cy="461665"/>
            </a:xfrm>
            <a:prstGeom prst="rect">
              <a:avLst/>
            </a:prstGeom>
            <a:noFill/>
          </p:spPr>
          <p:txBody>
            <a:bodyPr wrap="none" rtlCol="0">
              <a:spAutoFit/>
            </a:bodyPr>
            <a:lstStyle/>
            <a:p>
              <a:r>
                <a:rPr lang="nl-NL" sz="1200" dirty="0" smtClean="0">
                  <a:solidFill>
                    <a:prstClr val="black"/>
                  </a:solidFill>
                </a:rPr>
                <a:t>warmwatertoestel</a:t>
              </a:r>
            </a:p>
            <a:p>
              <a:r>
                <a:rPr lang="nl-NL" sz="1200" dirty="0" smtClean="0">
                  <a:solidFill>
                    <a:prstClr val="black"/>
                  </a:solidFill>
                </a:rPr>
                <a:t>eventueel loskoppelen</a:t>
              </a:r>
              <a:endParaRPr lang="nl-NL" sz="1200" dirty="0">
                <a:solidFill>
                  <a:prstClr val="black"/>
                </a:solidFill>
              </a:endParaRPr>
            </a:p>
          </p:txBody>
        </p:sp>
        <p:grpSp>
          <p:nvGrpSpPr>
            <p:cNvPr id="5" name="Groep 4"/>
            <p:cNvGrpSpPr/>
            <p:nvPr/>
          </p:nvGrpSpPr>
          <p:grpSpPr>
            <a:xfrm>
              <a:off x="6446607" y="3861722"/>
              <a:ext cx="4915524" cy="656233"/>
              <a:chOff x="4844800" y="4349481"/>
              <a:chExt cx="4103384" cy="656233"/>
            </a:xfrm>
          </p:grpSpPr>
          <p:sp>
            <p:nvSpPr>
              <p:cNvPr id="47" name="Stroomdiagram: Magnetische schijf 46"/>
              <p:cNvSpPr/>
              <p:nvPr/>
            </p:nvSpPr>
            <p:spPr>
              <a:xfrm>
                <a:off x="5017800" y="4349481"/>
                <a:ext cx="228600" cy="396044"/>
              </a:xfrm>
              <a:prstGeom prst="flowChartMagneticDisk">
                <a:avLst/>
              </a:prstGeom>
              <a:gradFill>
                <a:gsLst>
                  <a:gs pos="0">
                    <a:srgbClr val="FF0000"/>
                  </a:gs>
                  <a:gs pos="81000">
                    <a:schemeClr val="accent1">
                      <a:tint val="44500"/>
                      <a:satMod val="160000"/>
                    </a:schemeClr>
                  </a:gs>
                  <a:gs pos="100000">
                    <a:schemeClr val="accent1">
                      <a:tint val="23500"/>
                      <a:satMod val="16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51" name="Rechte verbindingslijn 50"/>
              <p:cNvCxnSpPr/>
              <p:nvPr/>
            </p:nvCxnSpPr>
            <p:spPr>
              <a:xfrm flipV="1">
                <a:off x="5083922" y="4750322"/>
                <a:ext cx="541" cy="93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Zeshoek 64"/>
              <p:cNvSpPr/>
              <p:nvPr/>
            </p:nvSpPr>
            <p:spPr>
              <a:xfrm>
                <a:off x="4891057" y="4897701"/>
                <a:ext cx="164049" cy="108012"/>
              </a:xfrm>
              <a:prstGeom prst="hexago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cxnSp>
            <p:nvCxnSpPr>
              <p:cNvPr id="69" name="Rechte verbindingslijn 68"/>
              <p:cNvCxnSpPr/>
              <p:nvPr/>
            </p:nvCxnSpPr>
            <p:spPr>
              <a:xfrm>
                <a:off x="5132100" y="4744362"/>
                <a:ext cx="0" cy="1920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p:cNvCxnSpPr/>
              <p:nvPr/>
            </p:nvCxnSpPr>
            <p:spPr>
              <a:xfrm flipH="1" flipV="1">
                <a:off x="4844800" y="4587714"/>
                <a:ext cx="1" cy="3395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5114638" y="5005713"/>
                <a:ext cx="3833546" cy="1"/>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flipH="1">
                <a:off x="5303370" y="4577871"/>
                <a:ext cx="1435093"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Stroomdiagram: Verbindingslijn 55"/>
            <p:cNvSpPr/>
            <p:nvPr/>
          </p:nvSpPr>
          <p:spPr>
            <a:xfrm>
              <a:off x="5436251" y="4745118"/>
              <a:ext cx="180609"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6" name="Tekstvak 5"/>
            <p:cNvSpPr txBox="1"/>
            <p:nvPr/>
          </p:nvSpPr>
          <p:spPr>
            <a:xfrm>
              <a:off x="5385834" y="4879143"/>
              <a:ext cx="302731" cy="276999"/>
            </a:xfrm>
            <a:prstGeom prst="rect">
              <a:avLst/>
            </a:prstGeom>
            <a:noFill/>
          </p:spPr>
          <p:txBody>
            <a:bodyPr wrap="none" rtlCol="0">
              <a:spAutoFit/>
            </a:bodyPr>
            <a:lstStyle/>
            <a:p>
              <a:r>
                <a:rPr lang="nl-NL" sz="1200" dirty="0" smtClean="0">
                  <a:solidFill>
                    <a:prstClr val="black"/>
                  </a:solidFill>
                </a:rPr>
                <a:t>p</a:t>
              </a:r>
              <a:r>
                <a:rPr lang="nl-NL" sz="1400" baseline="-25000" dirty="0" smtClean="0">
                  <a:solidFill>
                    <a:prstClr val="black"/>
                  </a:solidFill>
                </a:rPr>
                <a:t>1</a:t>
              </a:r>
              <a:endParaRPr lang="nl-NL" sz="1400" baseline="-25000" dirty="0">
                <a:solidFill>
                  <a:prstClr val="black"/>
                </a:solidFill>
              </a:endParaRPr>
            </a:p>
          </p:txBody>
        </p:sp>
        <p:sp>
          <p:nvSpPr>
            <p:cNvPr id="59" name="Tekstvak 58"/>
            <p:cNvSpPr txBox="1"/>
            <p:nvPr/>
          </p:nvSpPr>
          <p:spPr>
            <a:xfrm>
              <a:off x="6436718" y="2988603"/>
              <a:ext cx="302731" cy="276999"/>
            </a:xfrm>
            <a:prstGeom prst="rect">
              <a:avLst/>
            </a:prstGeom>
            <a:noFill/>
          </p:spPr>
          <p:txBody>
            <a:bodyPr wrap="none" rtlCol="0">
              <a:spAutoFit/>
            </a:bodyPr>
            <a:lstStyle/>
            <a:p>
              <a:r>
                <a:rPr lang="nl-NL" sz="1200" dirty="0" smtClean="0">
                  <a:solidFill>
                    <a:prstClr val="black"/>
                  </a:solidFill>
                </a:rPr>
                <a:t>p</a:t>
              </a:r>
              <a:r>
                <a:rPr lang="nl-NL" sz="1400" baseline="-25000" dirty="0" smtClean="0">
                  <a:solidFill>
                    <a:prstClr val="black"/>
                  </a:solidFill>
                </a:rPr>
                <a:t>3</a:t>
              </a:r>
              <a:endParaRPr lang="nl-NL" sz="1400" baseline="-25000" dirty="0">
                <a:solidFill>
                  <a:prstClr val="black"/>
                </a:solidFill>
              </a:endParaRPr>
            </a:p>
          </p:txBody>
        </p:sp>
        <p:sp>
          <p:nvSpPr>
            <p:cNvPr id="60" name="Tekstvak 59"/>
            <p:cNvSpPr txBox="1"/>
            <p:nvPr/>
          </p:nvSpPr>
          <p:spPr>
            <a:xfrm>
              <a:off x="6421162" y="2462422"/>
              <a:ext cx="302731" cy="276999"/>
            </a:xfrm>
            <a:prstGeom prst="rect">
              <a:avLst/>
            </a:prstGeom>
            <a:noFill/>
          </p:spPr>
          <p:txBody>
            <a:bodyPr wrap="none" rtlCol="0">
              <a:spAutoFit/>
            </a:bodyPr>
            <a:lstStyle/>
            <a:p>
              <a:r>
                <a:rPr lang="nl-NL" sz="1200" dirty="0" smtClean="0">
                  <a:solidFill>
                    <a:prstClr val="black"/>
                  </a:solidFill>
                </a:rPr>
                <a:t>p</a:t>
              </a:r>
              <a:r>
                <a:rPr lang="nl-NL" sz="1400" baseline="-25000" dirty="0" smtClean="0">
                  <a:solidFill>
                    <a:prstClr val="black"/>
                  </a:solidFill>
                </a:rPr>
                <a:t>2</a:t>
              </a:r>
              <a:endParaRPr lang="nl-NL" sz="1400" baseline="-25000" dirty="0">
                <a:solidFill>
                  <a:prstClr val="black"/>
                </a:solidFill>
              </a:endParaRPr>
            </a:p>
          </p:txBody>
        </p:sp>
        <p:sp>
          <p:nvSpPr>
            <p:cNvPr id="10" name="Tekstvak 9"/>
            <p:cNvSpPr txBox="1"/>
            <p:nvPr/>
          </p:nvSpPr>
          <p:spPr>
            <a:xfrm>
              <a:off x="3983042" y="5429208"/>
              <a:ext cx="1017071" cy="276999"/>
            </a:xfrm>
            <a:prstGeom prst="rect">
              <a:avLst/>
            </a:prstGeom>
            <a:noFill/>
          </p:spPr>
          <p:txBody>
            <a:bodyPr wrap="none" rtlCol="0">
              <a:spAutoFit/>
            </a:bodyPr>
            <a:lstStyle/>
            <a:p>
              <a:r>
                <a:rPr lang="nl-NL" sz="1200" dirty="0" smtClean="0">
                  <a:solidFill>
                    <a:prstClr val="black"/>
                  </a:solidFill>
                </a:rPr>
                <a:t>afsluiter dicht </a:t>
              </a:r>
              <a:endParaRPr lang="nl-NL" sz="1200" dirty="0">
                <a:solidFill>
                  <a:prstClr val="black"/>
                </a:solidFill>
              </a:endParaRPr>
            </a:p>
          </p:txBody>
        </p:sp>
        <p:cxnSp>
          <p:nvCxnSpPr>
            <p:cNvPr id="12" name="Rechte verbindingslijn 11"/>
            <p:cNvCxnSpPr/>
            <p:nvPr/>
          </p:nvCxnSpPr>
          <p:spPr>
            <a:xfrm>
              <a:off x="4122631" y="5657709"/>
              <a:ext cx="1127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5218029" y="4818187"/>
              <a:ext cx="0" cy="859358"/>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735271" y="4921852"/>
              <a:ext cx="1606862" cy="1015663"/>
            </a:xfrm>
            <a:prstGeom prst="rect">
              <a:avLst/>
            </a:prstGeom>
            <a:noFill/>
          </p:spPr>
          <p:txBody>
            <a:bodyPr wrap="none" rtlCol="0">
              <a:spAutoFit/>
            </a:bodyPr>
            <a:lstStyle/>
            <a:p>
              <a:r>
                <a:rPr lang="nl-NL" sz="1400" dirty="0" err="1" smtClean="0">
                  <a:solidFill>
                    <a:prstClr val="black"/>
                  </a:solidFill>
                </a:rPr>
                <a:t>p</a:t>
              </a:r>
              <a:r>
                <a:rPr lang="nl-NL" sz="1400" baseline="-25000" dirty="0" err="1" smtClean="0">
                  <a:solidFill>
                    <a:prstClr val="black"/>
                  </a:solidFill>
                </a:rPr>
                <a:t>PERS</a:t>
              </a:r>
              <a:r>
                <a:rPr lang="nl-NL" sz="1400" dirty="0" smtClean="0">
                  <a:solidFill>
                    <a:prstClr val="black"/>
                  </a:solidFill>
                </a:rPr>
                <a:t> </a:t>
              </a:r>
              <a:r>
                <a:rPr lang="nl-NL" sz="1200" dirty="0" smtClean="0">
                  <a:solidFill>
                    <a:prstClr val="black"/>
                  </a:solidFill>
                </a:rPr>
                <a:t>= persdruk </a:t>
              </a:r>
            </a:p>
            <a:p>
              <a:r>
                <a:rPr lang="nl-NL" sz="1400" dirty="0" err="1" smtClean="0">
                  <a:solidFill>
                    <a:prstClr val="black"/>
                  </a:solidFill>
                </a:rPr>
                <a:t>p</a:t>
              </a:r>
              <a:r>
                <a:rPr lang="nl-NL" sz="1400" baseline="-25000" dirty="0" err="1" smtClean="0">
                  <a:solidFill>
                    <a:prstClr val="black"/>
                  </a:solidFill>
                </a:rPr>
                <a:t>LEV</a:t>
              </a:r>
              <a:r>
                <a:rPr lang="nl-NL" sz="1400" baseline="-25000" dirty="0" smtClean="0">
                  <a:solidFill>
                    <a:prstClr val="black"/>
                  </a:solidFill>
                </a:rPr>
                <a:t> </a:t>
              </a:r>
              <a:r>
                <a:rPr lang="nl-NL" sz="1400" dirty="0" smtClean="0">
                  <a:solidFill>
                    <a:prstClr val="black"/>
                  </a:solidFill>
                </a:rPr>
                <a:t>  </a:t>
              </a:r>
              <a:r>
                <a:rPr lang="nl-NL" sz="1200" dirty="0" smtClean="0">
                  <a:solidFill>
                    <a:prstClr val="black"/>
                  </a:solidFill>
                </a:rPr>
                <a:t>= leveringsdruk</a:t>
              </a:r>
            </a:p>
            <a:p>
              <a:r>
                <a:rPr lang="nl-NL" sz="1400" dirty="0" err="1" smtClean="0">
                  <a:solidFill>
                    <a:prstClr val="black"/>
                  </a:solidFill>
                </a:rPr>
                <a:t>p</a:t>
              </a:r>
              <a:r>
                <a:rPr lang="nl-NL" sz="1400" baseline="-25000" dirty="0" err="1" smtClean="0">
                  <a:solidFill>
                    <a:prstClr val="black"/>
                  </a:solidFill>
                </a:rPr>
                <a:t>STAT</a:t>
              </a:r>
              <a:r>
                <a:rPr lang="nl-NL" sz="1400" dirty="0" smtClean="0">
                  <a:solidFill>
                    <a:prstClr val="black"/>
                  </a:solidFill>
                </a:rPr>
                <a:t> </a:t>
              </a:r>
              <a:r>
                <a:rPr lang="nl-NL" sz="1200" dirty="0" smtClean="0">
                  <a:solidFill>
                    <a:prstClr val="black"/>
                  </a:solidFill>
                </a:rPr>
                <a:t>= statische druk  </a:t>
              </a:r>
            </a:p>
            <a:p>
              <a:endParaRPr lang="nl-NL" dirty="0">
                <a:solidFill>
                  <a:prstClr val="black"/>
                </a:solidFill>
              </a:endParaRPr>
            </a:p>
          </p:txBody>
        </p:sp>
      </p:grpSp>
      <p:sp>
        <p:nvSpPr>
          <p:cNvPr id="77" name="Rechthoek 76"/>
          <p:cNvSpPr/>
          <p:nvPr/>
        </p:nvSpPr>
        <p:spPr>
          <a:xfrm>
            <a:off x="126387" y="1133766"/>
            <a:ext cx="9263868" cy="1538883"/>
          </a:xfrm>
          <a:prstGeom prst="rect">
            <a:avLst/>
          </a:prstGeom>
          <a:noFill/>
        </p:spPr>
        <p:txBody>
          <a:bodyPr wrap="square">
            <a:spAutoFit/>
          </a:bodyPr>
          <a:lstStyle/>
          <a:p>
            <a:pPr>
              <a:spcAft>
                <a:spcPts val="0"/>
              </a:spcAft>
            </a:pPr>
            <a:r>
              <a:rPr lang="nl-NL" sz="1600" dirty="0" smtClean="0"/>
              <a:t>In ieder deel van de installatie moet de voorgeschreven persdruk worden bereikt.</a:t>
            </a:r>
          </a:p>
          <a:p>
            <a:pPr>
              <a:spcAft>
                <a:spcPts val="0"/>
              </a:spcAft>
            </a:pPr>
            <a:r>
              <a:rPr lang="nl-NL" sz="1600" dirty="0" smtClean="0">
                <a:solidFill>
                  <a:srgbClr val="DF3A07"/>
                </a:solidFill>
              </a:rPr>
              <a:t>Methode </a:t>
            </a:r>
            <a:r>
              <a:rPr lang="nl-NL" sz="1600" dirty="0">
                <a:solidFill>
                  <a:srgbClr val="DF3A07"/>
                </a:solidFill>
              </a:rPr>
              <a:t>A en B (</a:t>
            </a:r>
            <a:r>
              <a:rPr lang="nl-NL" sz="1600" b="1" dirty="0">
                <a:solidFill>
                  <a:srgbClr val="DF3A07"/>
                </a:solidFill>
              </a:rPr>
              <a:t>laagbouw</a:t>
            </a:r>
            <a:r>
              <a:rPr lang="nl-NL" sz="1600" dirty="0">
                <a:solidFill>
                  <a:srgbClr val="DF3A07"/>
                </a:solidFill>
              </a:rPr>
              <a:t>), </a:t>
            </a:r>
            <a:r>
              <a:rPr lang="nl-NL" sz="1600" dirty="0" smtClean="0">
                <a:solidFill>
                  <a:srgbClr val="DF3A07"/>
                </a:solidFill>
              </a:rPr>
              <a:t> </a:t>
            </a:r>
            <a:r>
              <a:rPr lang="nl-NL" sz="1600" dirty="0" smtClean="0">
                <a:solidFill>
                  <a:prstClr val="black"/>
                </a:solidFill>
              </a:rPr>
              <a:t>fig</a:t>
            </a:r>
            <a:r>
              <a:rPr lang="nl-NL" sz="1600" dirty="0">
                <a:solidFill>
                  <a:prstClr val="black"/>
                </a:solidFill>
              </a:rPr>
              <a:t>. 2 van WB </a:t>
            </a:r>
            <a:r>
              <a:rPr lang="nl-NL" sz="1600" dirty="0" smtClean="0">
                <a:solidFill>
                  <a:prstClr val="black"/>
                </a:solidFill>
              </a:rPr>
              <a:t>2.3.</a:t>
            </a:r>
          </a:p>
          <a:p>
            <a:pPr>
              <a:spcAft>
                <a:spcPts val="0"/>
              </a:spcAft>
            </a:pPr>
            <a:endParaRPr lang="nl-NL" sz="1600" dirty="0">
              <a:solidFill>
                <a:prstClr val="black"/>
              </a:solidFill>
            </a:endParaRPr>
          </a:p>
          <a:p>
            <a:pPr>
              <a:spcAft>
                <a:spcPts val="0"/>
              </a:spcAft>
            </a:pPr>
            <a:r>
              <a:rPr lang="nl-NL" sz="1600" dirty="0" smtClean="0">
                <a:solidFill>
                  <a:prstClr val="black"/>
                </a:solidFill>
              </a:rPr>
              <a:t>De persdruk bedraagt ten minste 1,1 MPa (11 bar) + eventuele statische drukhoogte h</a:t>
            </a:r>
            <a:r>
              <a:rPr lang="nl-NL" sz="1600" baseline="-25000" dirty="0" smtClean="0">
                <a:solidFill>
                  <a:prstClr val="black"/>
                </a:solidFill>
              </a:rPr>
              <a:t>1</a:t>
            </a:r>
            <a:r>
              <a:rPr lang="nl-NL" sz="1600" dirty="0" smtClean="0">
                <a:solidFill>
                  <a:prstClr val="black"/>
                </a:solidFill>
              </a:rPr>
              <a:t>, h</a:t>
            </a:r>
            <a:r>
              <a:rPr lang="nl-NL" sz="1600" baseline="-25000" dirty="0" smtClean="0">
                <a:solidFill>
                  <a:prstClr val="black"/>
                </a:solidFill>
              </a:rPr>
              <a:t>2</a:t>
            </a:r>
            <a:r>
              <a:rPr lang="nl-NL" sz="1600" dirty="0" smtClean="0">
                <a:solidFill>
                  <a:prstClr val="black"/>
                </a:solidFill>
              </a:rPr>
              <a:t>, enz. </a:t>
            </a:r>
          </a:p>
          <a:p>
            <a:pPr>
              <a:spcAft>
                <a:spcPts val="0"/>
              </a:spcAft>
            </a:pPr>
            <a:r>
              <a:rPr lang="nl-NL" sz="1600" dirty="0" smtClean="0">
                <a:solidFill>
                  <a:prstClr val="black"/>
                </a:solidFill>
              </a:rPr>
              <a:t>(1 m = 0,1 bar) </a:t>
            </a:r>
            <a:endParaRPr lang="nl-NL" sz="1600" dirty="0">
              <a:solidFill>
                <a:prstClr val="black"/>
              </a:solidFill>
            </a:endParaRPr>
          </a:p>
          <a:p>
            <a:pPr>
              <a:spcAft>
                <a:spcPts val="0"/>
              </a:spcAft>
            </a:pPr>
            <a:r>
              <a:rPr lang="nl-NL" sz="1400" b="1" dirty="0"/>
              <a:t> </a:t>
            </a:r>
            <a:endParaRPr lang="nl-NL" sz="1400" b="1" dirty="0">
              <a:ea typeface="Calibri"/>
              <a:cs typeface="Times New Roman"/>
            </a:endParaRPr>
          </a:p>
        </p:txBody>
      </p:sp>
      <p:sp>
        <p:nvSpPr>
          <p:cNvPr id="225" name="Rechthoek 224"/>
          <p:cNvSpPr/>
          <p:nvPr/>
        </p:nvSpPr>
        <p:spPr>
          <a:xfrm>
            <a:off x="735271" y="144113"/>
            <a:ext cx="10996574" cy="830997"/>
          </a:xfrm>
          <a:prstGeom prst="rect">
            <a:avLst/>
          </a:prstGeom>
          <a:solidFill>
            <a:schemeClr val="accent6">
              <a:lumMod val="20000"/>
              <a:lumOff val="80000"/>
            </a:schemeClr>
          </a:solidFill>
        </p:spPr>
        <p:txBody>
          <a:bodyPr wrap="square">
            <a:spAutoFit/>
          </a:bodyPr>
          <a:lstStyle/>
          <a:p>
            <a:pPr lvl="0" algn="ctr"/>
            <a:r>
              <a:rPr lang="nl-NL" sz="2400" b="1" dirty="0">
                <a:solidFill>
                  <a:srgbClr val="DF3A07"/>
                </a:solidFill>
              </a:rPr>
              <a:t>Invloed statische drukhoogte </a:t>
            </a:r>
            <a:r>
              <a:rPr lang="nl-NL" sz="2400" b="1" dirty="0" smtClean="0">
                <a:solidFill>
                  <a:srgbClr val="DF3A07"/>
                </a:solidFill>
              </a:rPr>
              <a:t>op persdruk  </a:t>
            </a:r>
          </a:p>
          <a:p>
            <a:pPr lvl="0" algn="ctr"/>
            <a:r>
              <a:rPr lang="nl-NL" sz="2400" b="1" dirty="0" smtClean="0">
                <a:solidFill>
                  <a:srgbClr val="DF3A07"/>
                </a:solidFill>
              </a:rPr>
              <a:t>drukbestendigheid verbindingen </a:t>
            </a:r>
            <a:endParaRPr lang="nl-NL" sz="2400" b="1" dirty="0">
              <a:solidFill>
                <a:srgbClr val="DF3A07"/>
              </a:solidFill>
            </a:endParaRPr>
          </a:p>
        </p:txBody>
      </p:sp>
      <p:pic>
        <p:nvPicPr>
          <p:cNvPr id="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29</a:t>
            </a:fld>
            <a:endParaRPr lang="nl-NL" dirty="0"/>
          </a:p>
        </p:txBody>
      </p:sp>
      <p:sp>
        <p:nvSpPr>
          <p:cNvPr id="14" name="Rechthoek 13"/>
          <p:cNvSpPr/>
          <p:nvPr/>
        </p:nvSpPr>
        <p:spPr>
          <a:xfrm>
            <a:off x="126390" y="2990553"/>
            <a:ext cx="4552109" cy="584775"/>
          </a:xfrm>
          <a:prstGeom prst="rect">
            <a:avLst/>
          </a:prstGeom>
        </p:spPr>
        <p:txBody>
          <a:bodyPr wrap="square">
            <a:spAutoFit/>
          </a:bodyPr>
          <a:lstStyle/>
          <a:p>
            <a:pPr lvl="0"/>
            <a:r>
              <a:rPr lang="nl-NL" sz="1600" dirty="0">
                <a:solidFill>
                  <a:prstClr val="black"/>
                </a:solidFill>
              </a:rPr>
              <a:t>De persdrukken op p</a:t>
            </a:r>
            <a:r>
              <a:rPr lang="nl-NL" sz="1600" baseline="-25000" dirty="0">
                <a:solidFill>
                  <a:prstClr val="black"/>
                </a:solidFill>
              </a:rPr>
              <a:t>1</a:t>
            </a:r>
            <a:r>
              <a:rPr lang="nl-NL" sz="1600" dirty="0">
                <a:solidFill>
                  <a:prstClr val="black"/>
                </a:solidFill>
              </a:rPr>
              <a:t>, p</a:t>
            </a:r>
            <a:r>
              <a:rPr lang="nl-NL" sz="1600" baseline="-25000" dirty="0">
                <a:solidFill>
                  <a:prstClr val="black"/>
                </a:solidFill>
              </a:rPr>
              <a:t>2</a:t>
            </a:r>
            <a:r>
              <a:rPr lang="nl-NL" sz="1600" dirty="0">
                <a:solidFill>
                  <a:prstClr val="black"/>
                </a:solidFill>
              </a:rPr>
              <a:t> en p</a:t>
            </a:r>
            <a:r>
              <a:rPr lang="nl-NL" sz="1600" baseline="-25000" dirty="0">
                <a:solidFill>
                  <a:prstClr val="black"/>
                </a:solidFill>
              </a:rPr>
              <a:t>3</a:t>
            </a:r>
            <a:r>
              <a:rPr lang="nl-NL" sz="1600" dirty="0">
                <a:solidFill>
                  <a:prstClr val="black"/>
                </a:solidFill>
              </a:rPr>
              <a:t> </a:t>
            </a:r>
            <a:r>
              <a:rPr lang="nl-NL" sz="1600" dirty="0" smtClean="0">
                <a:solidFill>
                  <a:prstClr val="black"/>
                </a:solidFill>
              </a:rPr>
              <a:t>worden </a:t>
            </a:r>
          </a:p>
          <a:p>
            <a:pPr lvl="0"/>
            <a:r>
              <a:rPr lang="nl-NL" sz="1600" dirty="0" smtClean="0">
                <a:solidFill>
                  <a:prstClr val="black"/>
                </a:solidFill>
              </a:rPr>
              <a:t>opgegeven </a:t>
            </a:r>
            <a:r>
              <a:rPr lang="nl-NL" sz="1600" dirty="0">
                <a:solidFill>
                  <a:prstClr val="black"/>
                </a:solidFill>
              </a:rPr>
              <a:t>door de werkvoorbereider </a:t>
            </a:r>
          </a:p>
        </p:txBody>
      </p:sp>
    </p:spTree>
    <p:extLst>
      <p:ext uri="{BB962C8B-B14F-4D97-AF65-F5344CB8AC3E}">
        <p14:creationId xmlns:p14="http://schemas.microsoft.com/office/powerpoint/2010/main" val="234993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55439" y="1098052"/>
            <a:ext cx="10273141" cy="4001095"/>
          </a:xfrm>
          <a:prstGeom prst="rect">
            <a:avLst/>
          </a:prstGeom>
        </p:spPr>
        <p:txBody>
          <a:bodyPr wrap="square">
            <a:spAutoFit/>
          </a:bodyPr>
          <a:lstStyle/>
          <a:p>
            <a:pPr algn="ctr"/>
            <a:endParaRPr lang="nl-NL" sz="2000" dirty="0"/>
          </a:p>
          <a:p>
            <a:pPr marL="285750" indent="-285750">
              <a:buFont typeface="Arial" panose="020B0604020202020204" pitchFamily="34" charset="0"/>
              <a:buChar char="•"/>
            </a:pPr>
            <a:r>
              <a:rPr lang="nl-NL" dirty="0" smtClean="0"/>
              <a:t>Methoden en doelen persproef van verbindingen</a:t>
            </a:r>
          </a:p>
          <a:p>
            <a:pPr marL="285750" indent="-285750">
              <a:buFont typeface="Arial" panose="020B0604020202020204" pitchFamily="34" charset="0"/>
              <a:buChar char="•"/>
            </a:pPr>
            <a:r>
              <a:rPr lang="nl-NL" dirty="0"/>
              <a:t>A</a:t>
            </a:r>
            <a:r>
              <a:rPr lang="nl-NL" dirty="0" smtClean="0"/>
              <a:t>fpersen met lagedruk: waarom? </a:t>
            </a:r>
          </a:p>
          <a:p>
            <a:pPr marL="285750" indent="-285750">
              <a:buFont typeface="Arial" panose="020B0604020202020204" pitchFamily="34" charset="0"/>
              <a:buChar char="•"/>
            </a:pPr>
            <a:r>
              <a:rPr lang="nl-NL" dirty="0" smtClean="0"/>
              <a:t>Toepassing persproefmethode</a:t>
            </a:r>
          </a:p>
          <a:p>
            <a:pPr marL="285750" indent="-285750">
              <a:buFont typeface="Arial" panose="020B0604020202020204" pitchFamily="34" charset="0"/>
              <a:buChar char="•"/>
            </a:pPr>
            <a:r>
              <a:rPr lang="nl-NL" dirty="0" smtClean="0"/>
              <a:t>Afpersproefmethode:</a:t>
            </a:r>
          </a:p>
          <a:p>
            <a:r>
              <a:rPr lang="nl-NL" dirty="0"/>
              <a:t>	</a:t>
            </a:r>
            <a:r>
              <a:rPr lang="nl-NL" dirty="0" smtClean="0"/>
              <a:t>Uitleg </a:t>
            </a:r>
            <a:r>
              <a:rPr lang="nl-NL" dirty="0"/>
              <a:t>middellijn </a:t>
            </a:r>
            <a:endParaRPr lang="nl-NL" dirty="0" smtClean="0"/>
          </a:p>
          <a:p>
            <a:r>
              <a:rPr lang="nl-NL" dirty="0"/>
              <a:t>	</a:t>
            </a:r>
            <a:r>
              <a:rPr lang="nl-NL" dirty="0" smtClean="0"/>
              <a:t>Keuze persmedium + aandachtspunten</a:t>
            </a:r>
          </a:p>
          <a:p>
            <a:r>
              <a:rPr lang="nl-NL" dirty="0" smtClean="0"/>
              <a:t>	Uitvoering: aandachtspunten</a:t>
            </a:r>
          </a:p>
          <a:p>
            <a:r>
              <a:rPr lang="nl-NL" dirty="0" smtClean="0"/>
              <a:t>	Voorbereiding</a:t>
            </a:r>
          </a:p>
          <a:p>
            <a:r>
              <a:rPr lang="nl-NL" dirty="0"/>
              <a:t>	</a:t>
            </a:r>
            <a:r>
              <a:rPr lang="nl-NL" dirty="0" smtClean="0"/>
              <a:t>Visuele controle en fasering</a:t>
            </a:r>
          </a:p>
          <a:p>
            <a:r>
              <a:rPr lang="nl-NL" dirty="0" smtClean="0"/>
              <a:t>	Afstemming aanleg / aansluiting op drinkwaternet</a:t>
            </a:r>
          </a:p>
          <a:p>
            <a:r>
              <a:rPr lang="nl-NL" dirty="0" smtClean="0"/>
              <a:t>	Na uitvoering: beheer</a:t>
            </a:r>
          </a:p>
          <a:p>
            <a:pPr marL="285750" indent="-285750">
              <a:buFont typeface="Arial" panose="020B0604020202020204" pitchFamily="34" charset="0"/>
              <a:buChar char="•"/>
            </a:pPr>
            <a:r>
              <a:rPr lang="nl-NL" dirty="0" smtClean="0"/>
              <a:t>Testrapporten + invulling</a:t>
            </a:r>
          </a:p>
          <a:p>
            <a:pPr marL="285750" indent="-285750">
              <a:buFont typeface="Arial" panose="020B0604020202020204" pitchFamily="34" charset="0"/>
              <a:buChar char="•"/>
            </a:pPr>
            <a:r>
              <a:rPr lang="nl-NL" dirty="0" smtClean="0"/>
              <a:t>Samenvatting persmethoden A, B, C1 en C2</a:t>
            </a:r>
          </a:p>
        </p:txBody>
      </p:sp>
      <p:sp>
        <p:nvSpPr>
          <p:cNvPr id="4" name="Tekstvak 3"/>
          <p:cNvSpPr txBox="1"/>
          <p:nvPr/>
        </p:nvSpPr>
        <p:spPr>
          <a:xfrm>
            <a:off x="1055439" y="192886"/>
            <a:ext cx="9985109" cy="461665"/>
          </a:xfrm>
          <a:prstGeom prst="rect">
            <a:avLst/>
          </a:prstGeom>
          <a:solidFill>
            <a:schemeClr val="accent6">
              <a:lumMod val="20000"/>
              <a:lumOff val="80000"/>
            </a:schemeClr>
          </a:solidFill>
        </p:spPr>
        <p:txBody>
          <a:bodyPr wrap="square" rtlCol="0">
            <a:spAutoFit/>
          </a:bodyPr>
          <a:lstStyle/>
          <a:p>
            <a:pPr algn="ctr"/>
            <a:r>
              <a:rPr lang="nl-NL" sz="2400" b="1" dirty="0" smtClean="0">
                <a:solidFill>
                  <a:srgbClr val="DF3A07"/>
                </a:solidFill>
              </a:rPr>
              <a:t>Inhoud instructie </a:t>
            </a:r>
            <a:endParaRPr lang="nl-NL" sz="2400" b="1" dirty="0">
              <a:solidFill>
                <a:srgbClr val="DF3A07"/>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p:txBody>
          <a:bodyPr/>
          <a:lstStyle/>
          <a:p>
            <a:fld id="{8B7CAD2B-19C3-4162-9D9A-AC40502219B3}" type="slidenum">
              <a:rPr lang="nl-NL" smtClean="0"/>
              <a:t>3</a:t>
            </a:fld>
            <a:endParaRPr lang="nl-NL" dirty="0"/>
          </a:p>
        </p:txBody>
      </p:sp>
    </p:spTree>
    <p:extLst>
      <p:ext uri="{BB962C8B-B14F-4D97-AF65-F5344CB8AC3E}">
        <p14:creationId xmlns:p14="http://schemas.microsoft.com/office/powerpoint/2010/main" val="10129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ep 30"/>
          <p:cNvGrpSpPr/>
          <p:nvPr/>
        </p:nvGrpSpPr>
        <p:grpSpPr>
          <a:xfrm>
            <a:off x="5032548" y="5131267"/>
            <a:ext cx="484637" cy="355319"/>
            <a:chOff x="5032548" y="5131267"/>
            <a:chExt cx="484637" cy="355319"/>
          </a:xfrm>
        </p:grpSpPr>
        <p:sp>
          <p:nvSpPr>
            <p:cNvPr id="135" name="Ovaal 134"/>
            <p:cNvSpPr/>
            <p:nvPr/>
          </p:nvSpPr>
          <p:spPr>
            <a:xfrm>
              <a:off x="5032548" y="5131267"/>
              <a:ext cx="484637" cy="355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6" name="Gelijkbenige driehoek 135"/>
            <p:cNvSpPr/>
            <p:nvPr/>
          </p:nvSpPr>
          <p:spPr>
            <a:xfrm rot="5400000">
              <a:off x="5214522" y="5155173"/>
              <a:ext cx="292924" cy="312398"/>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06" name="Rechte verbindingslijn 105"/>
          <p:cNvCxnSpPr>
            <a:stCxn id="135" idx="2"/>
          </p:cNvCxnSpPr>
          <p:nvPr/>
        </p:nvCxnSpPr>
        <p:spPr>
          <a:xfrm flipH="1">
            <a:off x="4823564" y="5308927"/>
            <a:ext cx="208984" cy="2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p:nvCxnSpPr>
        <p:spPr>
          <a:xfrm>
            <a:off x="4823564" y="5300343"/>
            <a:ext cx="0" cy="6717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p:cNvCxnSpPr/>
          <p:nvPr/>
        </p:nvCxnSpPr>
        <p:spPr>
          <a:xfrm>
            <a:off x="4120318" y="5636202"/>
            <a:ext cx="70324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p:cNvCxnSpPr/>
          <p:nvPr/>
        </p:nvCxnSpPr>
        <p:spPr>
          <a:xfrm flipH="1">
            <a:off x="5774720" y="5316485"/>
            <a:ext cx="1" cy="67835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p:cNvCxnSpPr>
            <a:stCxn id="135" idx="6"/>
          </p:cNvCxnSpPr>
          <p:nvPr/>
        </p:nvCxnSpPr>
        <p:spPr>
          <a:xfrm flipV="1">
            <a:off x="5517185" y="5306305"/>
            <a:ext cx="257536" cy="262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4" name="Groep 23"/>
          <p:cNvGrpSpPr/>
          <p:nvPr/>
        </p:nvGrpSpPr>
        <p:grpSpPr>
          <a:xfrm>
            <a:off x="4823564" y="5974508"/>
            <a:ext cx="951155" cy="23526"/>
            <a:chOff x="4823564" y="5974508"/>
            <a:chExt cx="951155" cy="23526"/>
          </a:xfrm>
        </p:grpSpPr>
        <p:cxnSp>
          <p:nvCxnSpPr>
            <p:cNvPr id="158" name="Rechte verbindingslijn 157"/>
            <p:cNvCxnSpPr/>
            <p:nvPr/>
          </p:nvCxnSpPr>
          <p:spPr>
            <a:xfrm>
              <a:off x="4823564" y="5974508"/>
              <a:ext cx="20705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p:nvPr/>
          </p:nvCxnSpPr>
          <p:spPr>
            <a:xfrm flipV="1">
              <a:off x="5515256" y="5991655"/>
              <a:ext cx="259463" cy="637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73" name="Rechte verbindingslijn 172"/>
          <p:cNvCxnSpPr/>
          <p:nvPr/>
        </p:nvCxnSpPr>
        <p:spPr>
          <a:xfrm>
            <a:off x="5774720" y="5659853"/>
            <a:ext cx="190698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p:cNvCxnSpPr/>
          <p:nvPr/>
        </p:nvCxnSpPr>
        <p:spPr>
          <a:xfrm>
            <a:off x="5702769" y="952751"/>
            <a:ext cx="672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Stroomdiagram: Verbindingslijn 142"/>
          <p:cNvSpPr/>
          <p:nvPr/>
        </p:nvSpPr>
        <p:spPr>
          <a:xfrm>
            <a:off x="3919293" y="5917306"/>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p:cNvCxnSpPr/>
          <p:nvPr/>
        </p:nvCxnSpPr>
        <p:spPr>
          <a:xfrm>
            <a:off x="4341541" y="5903461"/>
            <a:ext cx="3842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4600605" y="5631751"/>
            <a:ext cx="0" cy="266732"/>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5" name="Tekstvak 194"/>
          <p:cNvSpPr txBox="1"/>
          <p:nvPr/>
        </p:nvSpPr>
        <p:spPr>
          <a:xfrm rot="16200000">
            <a:off x="4244620" y="5651763"/>
            <a:ext cx="354584" cy="276999"/>
          </a:xfrm>
          <a:prstGeom prst="rect">
            <a:avLst/>
          </a:prstGeom>
          <a:noFill/>
        </p:spPr>
        <p:txBody>
          <a:bodyPr wrap="none" rtlCol="0">
            <a:spAutoFit/>
          </a:bodyPr>
          <a:lstStyle/>
          <a:p>
            <a:r>
              <a:rPr lang="nl-NL" sz="1200" dirty="0" smtClean="0"/>
              <a:t>h1</a:t>
            </a:r>
            <a:endParaRPr lang="nl-NL" sz="1200" dirty="0"/>
          </a:p>
        </p:txBody>
      </p:sp>
      <p:sp>
        <p:nvSpPr>
          <p:cNvPr id="207" name="Tekstvak 206"/>
          <p:cNvSpPr txBox="1"/>
          <p:nvPr/>
        </p:nvSpPr>
        <p:spPr>
          <a:xfrm>
            <a:off x="2522368" y="4735719"/>
            <a:ext cx="1138453" cy="646331"/>
          </a:xfrm>
          <a:prstGeom prst="rect">
            <a:avLst/>
          </a:prstGeom>
          <a:noFill/>
        </p:spPr>
        <p:txBody>
          <a:bodyPr wrap="none" rtlCol="0">
            <a:spAutoFit/>
          </a:bodyPr>
          <a:lstStyle/>
          <a:p>
            <a:r>
              <a:rPr lang="nl-NL" sz="1200" dirty="0" smtClean="0"/>
              <a:t>statische </a:t>
            </a:r>
          </a:p>
          <a:p>
            <a:r>
              <a:rPr lang="nl-NL" sz="1200" dirty="0" smtClean="0"/>
              <a:t>leveringsdruk </a:t>
            </a:r>
          </a:p>
          <a:p>
            <a:r>
              <a:rPr lang="nl-NL" sz="1200" dirty="0" smtClean="0"/>
              <a:t>(</a:t>
            </a:r>
            <a:r>
              <a:rPr lang="nl-NL" sz="1200" dirty="0" err="1" smtClean="0"/>
              <a:t>p</a:t>
            </a:r>
            <a:r>
              <a:rPr lang="nl-NL" sz="1200" baseline="-25000" dirty="0" err="1" smtClean="0"/>
              <a:t>LEV;STAT</a:t>
            </a:r>
            <a:r>
              <a:rPr lang="nl-NL" sz="1200" dirty="0" smtClean="0"/>
              <a:t>) </a:t>
            </a:r>
            <a:endParaRPr lang="nl-NL" sz="1200" dirty="0"/>
          </a:p>
        </p:txBody>
      </p:sp>
      <p:sp>
        <p:nvSpPr>
          <p:cNvPr id="200" name="Tekstvak 199"/>
          <p:cNvSpPr txBox="1"/>
          <p:nvPr/>
        </p:nvSpPr>
        <p:spPr>
          <a:xfrm>
            <a:off x="1742665" y="5961946"/>
            <a:ext cx="1351652" cy="461665"/>
          </a:xfrm>
          <a:prstGeom prst="rect">
            <a:avLst/>
          </a:prstGeom>
          <a:noFill/>
        </p:spPr>
        <p:txBody>
          <a:bodyPr wrap="none" rtlCol="0">
            <a:spAutoFit/>
          </a:bodyPr>
          <a:lstStyle/>
          <a:p>
            <a:r>
              <a:rPr lang="nl-NL" sz="1200" dirty="0" smtClean="0"/>
              <a:t>leveringspunt </a:t>
            </a:r>
          </a:p>
          <a:p>
            <a:r>
              <a:rPr lang="nl-NL" sz="1200" dirty="0" smtClean="0"/>
              <a:t>drinkwaterbedrijf </a:t>
            </a:r>
            <a:endParaRPr lang="nl-NL" sz="1200" dirty="0"/>
          </a:p>
        </p:txBody>
      </p:sp>
      <p:cxnSp>
        <p:nvCxnSpPr>
          <p:cNvPr id="204" name="Rechte verbindingslijn 203"/>
          <p:cNvCxnSpPr/>
          <p:nvPr/>
        </p:nvCxnSpPr>
        <p:spPr>
          <a:xfrm flipV="1">
            <a:off x="1553154" y="6195253"/>
            <a:ext cx="193400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Rechte verbindingslijn 204"/>
          <p:cNvCxnSpPr/>
          <p:nvPr/>
        </p:nvCxnSpPr>
        <p:spPr>
          <a:xfrm flipH="1" flipV="1">
            <a:off x="3504429" y="5917305"/>
            <a:ext cx="1" cy="297148"/>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5" name="Rechte verbindingslijn 244"/>
          <p:cNvCxnSpPr/>
          <p:nvPr/>
        </p:nvCxnSpPr>
        <p:spPr>
          <a:xfrm flipV="1">
            <a:off x="4120317" y="5640659"/>
            <a:ext cx="0" cy="24891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p:cNvCxnSpPr/>
          <p:nvPr/>
        </p:nvCxnSpPr>
        <p:spPr>
          <a:xfrm flipH="1" flipV="1">
            <a:off x="2426799" y="5896050"/>
            <a:ext cx="1717667"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26" name="Groep 225"/>
          <p:cNvGrpSpPr/>
          <p:nvPr/>
        </p:nvGrpSpPr>
        <p:grpSpPr>
          <a:xfrm>
            <a:off x="2687004" y="5806231"/>
            <a:ext cx="1162860" cy="188589"/>
            <a:chOff x="2687004" y="5806231"/>
            <a:chExt cx="1162860" cy="188589"/>
          </a:xfrm>
        </p:grpSpPr>
        <p:sp>
          <p:nvSpPr>
            <p:cNvPr id="172" name="Stroomdiagram: Verzamelen 171"/>
            <p:cNvSpPr/>
            <p:nvPr/>
          </p:nvSpPr>
          <p:spPr>
            <a:xfrm rot="16200000">
              <a:off x="2714567" y="5787617"/>
              <a:ext cx="179640" cy="234765"/>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4" name="Stroomdiagram: Verzamelen 173"/>
            <p:cNvSpPr/>
            <p:nvPr/>
          </p:nvSpPr>
          <p:spPr>
            <a:xfrm rot="16200000">
              <a:off x="3642662" y="5778668"/>
              <a:ext cx="179640" cy="234765"/>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grpSp>
        <p:nvGrpSpPr>
          <p:cNvPr id="21" name="Groep 20"/>
          <p:cNvGrpSpPr/>
          <p:nvPr/>
        </p:nvGrpSpPr>
        <p:grpSpPr>
          <a:xfrm>
            <a:off x="3002381" y="5767495"/>
            <a:ext cx="2512877" cy="382227"/>
            <a:chOff x="3002381" y="5767495"/>
            <a:chExt cx="2512877" cy="382227"/>
          </a:xfrm>
        </p:grpSpPr>
        <p:sp>
          <p:nvSpPr>
            <p:cNvPr id="19" name="Ovaal 18"/>
            <p:cNvSpPr/>
            <p:nvPr/>
          </p:nvSpPr>
          <p:spPr>
            <a:xfrm>
              <a:off x="5030620" y="5794403"/>
              <a:ext cx="484638" cy="3553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Gelijkbenige driehoek 28"/>
            <p:cNvSpPr/>
            <p:nvPr/>
          </p:nvSpPr>
          <p:spPr>
            <a:xfrm rot="5400000">
              <a:off x="5212594" y="5818309"/>
              <a:ext cx="292924" cy="31239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8" name="Stroomdiagram: Verbindingslijn 177"/>
            <p:cNvSpPr/>
            <p:nvPr/>
          </p:nvSpPr>
          <p:spPr>
            <a:xfrm>
              <a:off x="3057017" y="5772749"/>
              <a:ext cx="369751" cy="28293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9" name="Tekstvak 178"/>
            <p:cNvSpPr txBox="1"/>
            <p:nvPr/>
          </p:nvSpPr>
          <p:spPr>
            <a:xfrm>
              <a:off x="3002381" y="5767495"/>
              <a:ext cx="393056" cy="307777"/>
            </a:xfrm>
            <a:prstGeom prst="rect">
              <a:avLst/>
            </a:prstGeom>
            <a:noFill/>
          </p:spPr>
          <p:txBody>
            <a:bodyPr wrap="none" rtlCol="0">
              <a:spAutoFit/>
            </a:bodyPr>
            <a:lstStyle/>
            <a:p>
              <a:r>
                <a:rPr lang="nl-NL" sz="1400" dirty="0" err="1" smtClean="0"/>
                <a:t>Fq</a:t>
              </a:r>
              <a:endParaRPr lang="nl-NL" sz="1400" dirty="0"/>
            </a:p>
          </p:txBody>
        </p:sp>
      </p:grpSp>
      <p:cxnSp>
        <p:nvCxnSpPr>
          <p:cNvPr id="208" name="Rechte verbindingslijn 207"/>
          <p:cNvCxnSpPr/>
          <p:nvPr/>
        </p:nvCxnSpPr>
        <p:spPr>
          <a:xfrm flipV="1">
            <a:off x="2668403" y="5382049"/>
            <a:ext cx="84906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flipH="1">
            <a:off x="3492915" y="5387936"/>
            <a:ext cx="5756" cy="5054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Tekstvak 117"/>
          <p:cNvSpPr txBox="1"/>
          <p:nvPr/>
        </p:nvSpPr>
        <p:spPr>
          <a:xfrm>
            <a:off x="4619393" y="4188867"/>
            <a:ext cx="1348446" cy="830997"/>
          </a:xfrm>
          <a:prstGeom prst="rect">
            <a:avLst/>
          </a:prstGeom>
          <a:noFill/>
        </p:spPr>
        <p:txBody>
          <a:bodyPr wrap="none" rtlCol="0">
            <a:spAutoFit/>
          </a:bodyPr>
          <a:lstStyle/>
          <a:p>
            <a:r>
              <a:rPr lang="nl-NL" sz="1200" dirty="0" smtClean="0"/>
              <a:t>pomp-</a:t>
            </a:r>
          </a:p>
          <a:p>
            <a:r>
              <a:rPr lang="nl-NL" sz="1200" dirty="0" smtClean="0"/>
              <a:t>opvoerhoogte </a:t>
            </a:r>
          </a:p>
          <a:p>
            <a:r>
              <a:rPr lang="nl-NL" sz="1200" dirty="0" smtClean="0"/>
              <a:t>bij 0-last  </a:t>
            </a:r>
          </a:p>
          <a:p>
            <a:r>
              <a:rPr lang="nl-NL" sz="1200" dirty="0" smtClean="0"/>
              <a:t>(∆p</a:t>
            </a:r>
            <a:r>
              <a:rPr lang="nl-NL" sz="1400" baseline="-25000" dirty="0" smtClean="0"/>
              <a:t>POMP;0-LAST</a:t>
            </a:r>
            <a:r>
              <a:rPr lang="nl-NL" sz="1200" dirty="0" smtClean="0"/>
              <a:t>)  </a:t>
            </a:r>
            <a:endParaRPr lang="nl-NL" sz="1200" dirty="0"/>
          </a:p>
        </p:txBody>
      </p:sp>
      <p:sp>
        <p:nvSpPr>
          <p:cNvPr id="170" name="Tekstvak 169"/>
          <p:cNvSpPr txBox="1"/>
          <p:nvPr/>
        </p:nvSpPr>
        <p:spPr>
          <a:xfrm>
            <a:off x="4408917" y="6184230"/>
            <a:ext cx="1197764" cy="276999"/>
          </a:xfrm>
          <a:prstGeom prst="rect">
            <a:avLst/>
          </a:prstGeom>
          <a:noFill/>
        </p:spPr>
        <p:txBody>
          <a:bodyPr wrap="none" rtlCol="0">
            <a:spAutoFit/>
          </a:bodyPr>
          <a:lstStyle/>
          <a:p>
            <a:r>
              <a:rPr lang="nl-NL" sz="1200" dirty="0" smtClean="0"/>
              <a:t>drukverhoging </a:t>
            </a:r>
            <a:endParaRPr lang="nl-NL" sz="1200" dirty="0"/>
          </a:p>
        </p:txBody>
      </p:sp>
      <p:cxnSp>
        <p:nvCxnSpPr>
          <p:cNvPr id="94" name="Rechte verbindingslijn 93"/>
          <p:cNvCxnSpPr/>
          <p:nvPr/>
        </p:nvCxnSpPr>
        <p:spPr>
          <a:xfrm>
            <a:off x="7690349" y="2454502"/>
            <a:ext cx="1" cy="32080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V="1">
            <a:off x="7675544" y="976439"/>
            <a:ext cx="0" cy="129134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6008679" y="2167856"/>
            <a:ext cx="1826037" cy="816639"/>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p:nvPr/>
        </p:nvCxnSpPr>
        <p:spPr>
          <a:xfrm flipV="1">
            <a:off x="6049871" y="2323278"/>
            <a:ext cx="1803639" cy="792513"/>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4" name="Rechte verbindingslijn 123"/>
          <p:cNvCxnSpPr/>
          <p:nvPr/>
        </p:nvCxnSpPr>
        <p:spPr>
          <a:xfrm>
            <a:off x="7691147" y="2039053"/>
            <a:ext cx="142578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7" name="Stroomdiagram: Verzamelen 126"/>
          <p:cNvSpPr/>
          <p:nvPr/>
        </p:nvSpPr>
        <p:spPr>
          <a:xfrm rot="16200000">
            <a:off x="7797508" y="1947405"/>
            <a:ext cx="134672" cy="183297"/>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1" name="Stroomdiagram: Verzamelen 140"/>
          <p:cNvSpPr/>
          <p:nvPr/>
        </p:nvSpPr>
        <p:spPr>
          <a:xfrm rot="16200000">
            <a:off x="7814057" y="884791"/>
            <a:ext cx="134672" cy="183297"/>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25" name="Rechte verbindingslijn 224"/>
          <p:cNvCxnSpPr/>
          <p:nvPr/>
        </p:nvCxnSpPr>
        <p:spPr>
          <a:xfrm>
            <a:off x="7671014" y="974470"/>
            <a:ext cx="1172799"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p:cNvCxnSpPr/>
          <p:nvPr/>
        </p:nvCxnSpPr>
        <p:spPr>
          <a:xfrm>
            <a:off x="7121259" y="4757029"/>
            <a:ext cx="49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Tekstvak 255"/>
          <p:cNvSpPr txBox="1"/>
          <p:nvPr/>
        </p:nvSpPr>
        <p:spPr>
          <a:xfrm>
            <a:off x="7758982" y="2269058"/>
            <a:ext cx="2252540" cy="461665"/>
          </a:xfrm>
          <a:prstGeom prst="rect">
            <a:avLst/>
          </a:prstGeom>
          <a:noFill/>
        </p:spPr>
        <p:txBody>
          <a:bodyPr wrap="none" rtlCol="0">
            <a:spAutoFit/>
          </a:bodyPr>
          <a:lstStyle/>
          <a:p>
            <a:r>
              <a:rPr lang="nl-NL" sz="1200" dirty="0" smtClean="0"/>
              <a:t>drukreducering met</a:t>
            </a:r>
          </a:p>
          <a:p>
            <a:r>
              <a:rPr lang="nl-NL" sz="1200" dirty="0" smtClean="0"/>
              <a:t>drukbeveiliging (loskoppelen)  </a:t>
            </a:r>
            <a:endParaRPr lang="nl-NL" sz="1200" dirty="0"/>
          </a:p>
        </p:txBody>
      </p:sp>
      <p:cxnSp>
        <p:nvCxnSpPr>
          <p:cNvPr id="10" name="Rechte verbindingslijn 9"/>
          <p:cNvCxnSpPr/>
          <p:nvPr/>
        </p:nvCxnSpPr>
        <p:spPr>
          <a:xfrm>
            <a:off x="6135255" y="952751"/>
            <a:ext cx="0" cy="1908892"/>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6121884" y="3115790"/>
            <a:ext cx="0" cy="252041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Rechte verbindingslijn 2"/>
          <p:cNvCxnSpPr/>
          <p:nvPr/>
        </p:nvCxnSpPr>
        <p:spPr>
          <a:xfrm>
            <a:off x="6568629" y="2860389"/>
            <a:ext cx="5620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6831503" y="2860389"/>
            <a:ext cx="0" cy="280217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7219221" y="4771221"/>
            <a:ext cx="0" cy="888633"/>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4640320" y="5031127"/>
            <a:ext cx="1330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p:cNvCxnSpPr/>
          <p:nvPr/>
        </p:nvCxnSpPr>
        <p:spPr>
          <a:xfrm>
            <a:off x="5971083" y="5031127"/>
            <a:ext cx="0" cy="628726"/>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1" name="Tekstvak 230"/>
          <p:cNvSpPr txBox="1"/>
          <p:nvPr/>
        </p:nvSpPr>
        <p:spPr>
          <a:xfrm>
            <a:off x="5592052" y="3381372"/>
            <a:ext cx="354584" cy="276999"/>
          </a:xfrm>
          <a:prstGeom prst="rect">
            <a:avLst/>
          </a:prstGeom>
          <a:noFill/>
        </p:spPr>
        <p:txBody>
          <a:bodyPr wrap="none" rtlCol="0">
            <a:spAutoFit/>
          </a:bodyPr>
          <a:lstStyle/>
          <a:p>
            <a:r>
              <a:rPr lang="nl-NL" sz="1200" dirty="0" smtClean="0"/>
              <a:t>h2</a:t>
            </a:r>
            <a:endParaRPr lang="nl-NL" sz="1400" baseline="-25000" dirty="0"/>
          </a:p>
        </p:txBody>
      </p:sp>
      <p:sp>
        <p:nvSpPr>
          <p:cNvPr id="102" name="Stroomdiagram: Verbindingslijn 101"/>
          <p:cNvSpPr/>
          <p:nvPr/>
        </p:nvSpPr>
        <p:spPr>
          <a:xfrm>
            <a:off x="5870570" y="5663598"/>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9" name="Stroomdiagram: Magnetische schijf 138"/>
          <p:cNvSpPr/>
          <p:nvPr/>
        </p:nvSpPr>
        <p:spPr>
          <a:xfrm>
            <a:off x="8691412" y="387489"/>
            <a:ext cx="304800" cy="396044"/>
          </a:xfrm>
          <a:prstGeom prst="flowChartMagneticDisk">
            <a:avLst/>
          </a:prstGeom>
          <a:gradFill>
            <a:gsLst>
              <a:gs pos="0">
                <a:srgbClr val="FF0000"/>
              </a:gs>
              <a:gs pos="81000">
                <a:schemeClr val="accent1">
                  <a:tint val="44500"/>
                  <a:satMod val="160000"/>
                </a:schemeClr>
              </a:gs>
              <a:gs pos="100000">
                <a:schemeClr val="accent1">
                  <a:tint val="23500"/>
                  <a:satMod val="160000"/>
                </a:schemeClr>
              </a:gs>
            </a:gsLst>
            <a:lin ang="5400000" scaled="0"/>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0" name="Rechte verbindingslijn 139"/>
          <p:cNvCxnSpPr/>
          <p:nvPr/>
        </p:nvCxnSpPr>
        <p:spPr>
          <a:xfrm flipV="1">
            <a:off x="8779576" y="788330"/>
            <a:ext cx="721" cy="932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Zeshoek 141"/>
          <p:cNvSpPr/>
          <p:nvPr/>
        </p:nvSpPr>
        <p:spPr>
          <a:xfrm>
            <a:off x="8509511" y="920463"/>
            <a:ext cx="218732" cy="108012"/>
          </a:xfrm>
          <a:prstGeom prst="hexago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4" name="Rechte verbindingslijn 143"/>
          <p:cNvCxnSpPr/>
          <p:nvPr/>
        </p:nvCxnSpPr>
        <p:spPr>
          <a:xfrm>
            <a:off x="8843812" y="782371"/>
            <a:ext cx="0" cy="1920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flipH="1">
            <a:off x="8779576" y="875573"/>
            <a:ext cx="487505" cy="28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8" name="Stroomdiagram: Verbindingslijn 147"/>
          <p:cNvSpPr/>
          <p:nvPr/>
        </p:nvSpPr>
        <p:spPr>
          <a:xfrm>
            <a:off x="8743300" y="989514"/>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0" name="Stroomdiagram: Verbindingslijn 149"/>
          <p:cNvSpPr/>
          <p:nvPr/>
        </p:nvSpPr>
        <p:spPr>
          <a:xfrm>
            <a:off x="8046570" y="999261"/>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4" name="Tekstvak 163"/>
          <p:cNvSpPr txBox="1"/>
          <p:nvPr/>
        </p:nvSpPr>
        <p:spPr>
          <a:xfrm>
            <a:off x="6539391" y="326666"/>
            <a:ext cx="2152021" cy="461665"/>
          </a:xfrm>
          <a:prstGeom prst="rect">
            <a:avLst/>
          </a:prstGeom>
          <a:noFill/>
        </p:spPr>
        <p:txBody>
          <a:bodyPr wrap="square" rtlCol="0">
            <a:spAutoFit/>
          </a:bodyPr>
          <a:lstStyle/>
          <a:p>
            <a:r>
              <a:rPr lang="nl-NL" sz="1200" dirty="0" err="1" smtClean="0"/>
              <a:t>drukontlastventiel</a:t>
            </a:r>
            <a:endParaRPr lang="nl-NL" sz="1200" dirty="0" smtClean="0"/>
          </a:p>
          <a:p>
            <a:r>
              <a:rPr lang="nl-NL" sz="1200" dirty="0" smtClean="0"/>
              <a:t>loskoppelen</a:t>
            </a:r>
            <a:endParaRPr lang="nl-NL" sz="1200" dirty="0"/>
          </a:p>
        </p:txBody>
      </p:sp>
      <p:cxnSp>
        <p:nvCxnSpPr>
          <p:cNvPr id="257" name="Rechte verbindingslijn 256"/>
          <p:cNvCxnSpPr/>
          <p:nvPr/>
        </p:nvCxnSpPr>
        <p:spPr>
          <a:xfrm>
            <a:off x="6635876" y="557498"/>
            <a:ext cx="195905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Rechte verbindingslijn 258"/>
          <p:cNvCxnSpPr/>
          <p:nvPr/>
        </p:nvCxnSpPr>
        <p:spPr>
          <a:xfrm>
            <a:off x="8594505" y="557498"/>
            <a:ext cx="0" cy="27745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0" name="Tekstvak 259"/>
          <p:cNvSpPr txBox="1"/>
          <p:nvPr/>
        </p:nvSpPr>
        <p:spPr>
          <a:xfrm>
            <a:off x="6271763" y="922395"/>
            <a:ext cx="1343638" cy="461665"/>
          </a:xfrm>
          <a:prstGeom prst="rect">
            <a:avLst/>
          </a:prstGeom>
          <a:noFill/>
        </p:spPr>
        <p:txBody>
          <a:bodyPr wrap="square" rtlCol="0">
            <a:spAutoFit/>
          </a:bodyPr>
          <a:lstStyle/>
          <a:p>
            <a:r>
              <a:rPr lang="nl-NL" sz="1200" dirty="0" smtClean="0"/>
              <a:t>afsluiter zo nodig </a:t>
            </a:r>
          </a:p>
          <a:p>
            <a:r>
              <a:rPr lang="nl-NL" sz="1200" dirty="0" smtClean="0"/>
              <a:t>dicht bij p</a:t>
            </a:r>
            <a:r>
              <a:rPr lang="nl-NL" sz="1400" baseline="-25000" dirty="0" smtClean="0"/>
              <a:t>3</a:t>
            </a:r>
            <a:r>
              <a:rPr lang="nl-NL" sz="1200" dirty="0" smtClean="0"/>
              <a:t> en p</a:t>
            </a:r>
            <a:r>
              <a:rPr lang="nl-NL" sz="1400" baseline="-25000" dirty="0" smtClean="0"/>
              <a:t>4</a:t>
            </a:r>
          </a:p>
        </p:txBody>
      </p:sp>
      <p:cxnSp>
        <p:nvCxnSpPr>
          <p:cNvPr id="265" name="Rechte verbindingslijn 264"/>
          <p:cNvCxnSpPr/>
          <p:nvPr/>
        </p:nvCxnSpPr>
        <p:spPr>
          <a:xfrm>
            <a:off x="6374844" y="1399815"/>
            <a:ext cx="1526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Rechte verbindingslijn 270"/>
          <p:cNvCxnSpPr/>
          <p:nvPr/>
        </p:nvCxnSpPr>
        <p:spPr>
          <a:xfrm flipV="1">
            <a:off x="7882271" y="1028475"/>
            <a:ext cx="0" cy="37134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3" name="Tekstvak 272"/>
          <p:cNvSpPr txBox="1"/>
          <p:nvPr/>
        </p:nvSpPr>
        <p:spPr>
          <a:xfrm>
            <a:off x="6406967" y="4055660"/>
            <a:ext cx="354584" cy="276999"/>
          </a:xfrm>
          <a:prstGeom prst="rect">
            <a:avLst/>
          </a:prstGeom>
          <a:noFill/>
        </p:spPr>
        <p:txBody>
          <a:bodyPr wrap="none" rtlCol="0">
            <a:spAutoFit/>
          </a:bodyPr>
          <a:lstStyle/>
          <a:p>
            <a:r>
              <a:rPr lang="nl-NL" sz="1200" dirty="0" smtClean="0"/>
              <a:t>h3</a:t>
            </a:r>
            <a:endParaRPr lang="nl-NL" sz="1200" dirty="0"/>
          </a:p>
        </p:txBody>
      </p:sp>
      <p:cxnSp>
        <p:nvCxnSpPr>
          <p:cNvPr id="105" name="Rechte verbindingslijn 104"/>
          <p:cNvCxnSpPr/>
          <p:nvPr/>
        </p:nvCxnSpPr>
        <p:spPr>
          <a:xfrm>
            <a:off x="7682617" y="4775094"/>
            <a:ext cx="278843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28" name="Groep 227"/>
          <p:cNvGrpSpPr/>
          <p:nvPr/>
        </p:nvGrpSpPr>
        <p:grpSpPr>
          <a:xfrm>
            <a:off x="8264026" y="4649645"/>
            <a:ext cx="342083" cy="250898"/>
            <a:chOff x="8264026" y="4649645"/>
            <a:chExt cx="342083" cy="250898"/>
          </a:xfrm>
          <a:solidFill>
            <a:srgbClr val="0070C0"/>
          </a:solidFill>
        </p:grpSpPr>
        <p:sp>
          <p:nvSpPr>
            <p:cNvPr id="107" name="Stroomdiagram: Ophalen 106"/>
            <p:cNvSpPr/>
            <p:nvPr/>
          </p:nvSpPr>
          <p:spPr>
            <a:xfrm rot="5400000">
              <a:off x="8243628" y="4717972"/>
              <a:ext cx="155040" cy="114244"/>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8" name="Stroomdiagram: Ophalen 107"/>
            <p:cNvSpPr/>
            <p:nvPr/>
          </p:nvSpPr>
          <p:spPr>
            <a:xfrm rot="16200000">
              <a:off x="8338179" y="4632613"/>
              <a:ext cx="250898" cy="284962"/>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0" name="Stroomdiagram: Verzamelen 109"/>
          <p:cNvSpPr/>
          <p:nvPr/>
        </p:nvSpPr>
        <p:spPr>
          <a:xfrm rot="16200000">
            <a:off x="7809111" y="4683447"/>
            <a:ext cx="134672" cy="183297"/>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227" name="Groep 226"/>
          <p:cNvGrpSpPr/>
          <p:nvPr/>
        </p:nvGrpSpPr>
        <p:grpSpPr>
          <a:xfrm>
            <a:off x="8899298" y="4649645"/>
            <a:ext cx="347303" cy="250898"/>
            <a:chOff x="8899298" y="4649645"/>
            <a:chExt cx="347303" cy="250898"/>
          </a:xfrm>
          <a:solidFill>
            <a:srgbClr val="0070C0"/>
          </a:solidFill>
        </p:grpSpPr>
        <p:sp>
          <p:nvSpPr>
            <p:cNvPr id="184" name="Stroomdiagram: Ophalen 183"/>
            <p:cNvSpPr/>
            <p:nvPr/>
          </p:nvSpPr>
          <p:spPr>
            <a:xfrm rot="16200000">
              <a:off x="8978672" y="4632613"/>
              <a:ext cx="250898" cy="284961"/>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6" name="Stroomdiagram: Ophalen 185"/>
            <p:cNvSpPr/>
            <p:nvPr/>
          </p:nvSpPr>
          <p:spPr>
            <a:xfrm rot="5400000">
              <a:off x="8878900" y="4714099"/>
              <a:ext cx="155040" cy="114244"/>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87" name="Tekstvak 186"/>
          <p:cNvSpPr txBox="1"/>
          <p:nvPr/>
        </p:nvSpPr>
        <p:spPr>
          <a:xfrm>
            <a:off x="7713843" y="4142700"/>
            <a:ext cx="1786066" cy="461665"/>
          </a:xfrm>
          <a:prstGeom prst="rect">
            <a:avLst/>
          </a:prstGeom>
          <a:noFill/>
        </p:spPr>
        <p:txBody>
          <a:bodyPr wrap="none" rtlCol="0">
            <a:spAutoFit/>
          </a:bodyPr>
          <a:lstStyle/>
          <a:p>
            <a:r>
              <a:rPr lang="nl-NL" sz="1200" dirty="0" smtClean="0"/>
              <a:t>2 in serie geschakelde </a:t>
            </a:r>
          </a:p>
          <a:p>
            <a:r>
              <a:rPr lang="nl-NL" sz="1200" dirty="0" err="1" smtClean="0"/>
              <a:t>drukreduceertoestellen</a:t>
            </a:r>
            <a:r>
              <a:rPr lang="nl-NL" sz="1200" dirty="0" smtClean="0"/>
              <a:t> </a:t>
            </a:r>
            <a:endParaRPr lang="nl-NL" sz="1200" dirty="0"/>
          </a:p>
        </p:txBody>
      </p:sp>
      <p:sp>
        <p:nvSpPr>
          <p:cNvPr id="275" name="Tekstvak 274"/>
          <p:cNvSpPr txBox="1"/>
          <p:nvPr/>
        </p:nvSpPr>
        <p:spPr>
          <a:xfrm>
            <a:off x="6831580" y="4929742"/>
            <a:ext cx="354584" cy="276999"/>
          </a:xfrm>
          <a:prstGeom prst="rect">
            <a:avLst/>
          </a:prstGeom>
          <a:noFill/>
        </p:spPr>
        <p:txBody>
          <a:bodyPr wrap="none" rtlCol="0">
            <a:spAutoFit/>
          </a:bodyPr>
          <a:lstStyle/>
          <a:p>
            <a:r>
              <a:rPr lang="nl-NL" sz="1200" dirty="0" smtClean="0"/>
              <a:t>h4</a:t>
            </a:r>
            <a:endParaRPr lang="nl-NL" sz="1200" dirty="0"/>
          </a:p>
        </p:txBody>
      </p:sp>
      <p:cxnSp>
        <p:nvCxnSpPr>
          <p:cNvPr id="26" name="Rechte verbindingslijn 25"/>
          <p:cNvCxnSpPr/>
          <p:nvPr/>
        </p:nvCxnSpPr>
        <p:spPr>
          <a:xfrm>
            <a:off x="7691147" y="2847055"/>
            <a:ext cx="27799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3" name="Stroomdiagram: Verzamelen 182"/>
          <p:cNvSpPr/>
          <p:nvPr/>
        </p:nvSpPr>
        <p:spPr>
          <a:xfrm rot="16200000">
            <a:off x="7833703" y="2763656"/>
            <a:ext cx="134672" cy="183297"/>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8" name="Tekstvak 197"/>
          <p:cNvSpPr txBox="1"/>
          <p:nvPr/>
        </p:nvSpPr>
        <p:spPr>
          <a:xfrm rot="16200000">
            <a:off x="8816298" y="2941082"/>
            <a:ext cx="287258" cy="369332"/>
          </a:xfrm>
          <a:prstGeom prst="rect">
            <a:avLst/>
          </a:prstGeom>
          <a:noFill/>
          <a:ln>
            <a:noFill/>
          </a:ln>
        </p:spPr>
        <p:txBody>
          <a:bodyPr wrap="none" rtlCol="0">
            <a:spAutoFit/>
          </a:bodyPr>
          <a:lstStyle/>
          <a:p>
            <a:r>
              <a:rPr lang="el-GR" dirty="0" smtClean="0"/>
              <a:t>ξ</a:t>
            </a:r>
            <a:endParaRPr lang="nl-NL" dirty="0"/>
          </a:p>
        </p:txBody>
      </p:sp>
      <p:grpSp>
        <p:nvGrpSpPr>
          <p:cNvPr id="28" name="Groep 27"/>
          <p:cNvGrpSpPr/>
          <p:nvPr/>
        </p:nvGrpSpPr>
        <p:grpSpPr>
          <a:xfrm>
            <a:off x="8268026" y="2719533"/>
            <a:ext cx="342083" cy="250898"/>
            <a:chOff x="8268026" y="2719533"/>
            <a:chExt cx="342083" cy="250898"/>
          </a:xfrm>
          <a:solidFill>
            <a:srgbClr val="0070C0"/>
          </a:solidFill>
        </p:grpSpPr>
        <p:sp>
          <p:nvSpPr>
            <p:cNvPr id="181" name="Stroomdiagram: Ophalen 180"/>
            <p:cNvSpPr/>
            <p:nvPr/>
          </p:nvSpPr>
          <p:spPr>
            <a:xfrm rot="5400000">
              <a:off x="8247628" y="2787860"/>
              <a:ext cx="155040" cy="114244"/>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2" name="Stroomdiagram: Ophalen 181"/>
            <p:cNvSpPr/>
            <p:nvPr/>
          </p:nvSpPr>
          <p:spPr>
            <a:xfrm rot="16200000">
              <a:off x="8342179" y="2702501"/>
              <a:ext cx="250898" cy="284962"/>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Groep 26"/>
          <p:cNvGrpSpPr/>
          <p:nvPr/>
        </p:nvGrpSpPr>
        <p:grpSpPr>
          <a:xfrm>
            <a:off x="9023000" y="2860390"/>
            <a:ext cx="304995" cy="318327"/>
            <a:chOff x="9023000" y="2860390"/>
            <a:chExt cx="304995" cy="318327"/>
          </a:xfrm>
          <a:solidFill>
            <a:srgbClr val="0070C0"/>
          </a:solidFill>
        </p:grpSpPr>
        <p:sp>
          <p:nvSpPr>
            <p:cNvPr id="196" name="Stroomdiagram: Ophalen 195"/>
            <p:cNvSpPr/>
            <p:nvPr/>
          </p:nvSpPr>
          <p:spPr>
            <a:xfrm flipV="1">
              <a:off x="9023000" y="2949971"/>
              <a:ext cx="208984" cy="144016"/>
            </a:xfrm>
            <a:prstGeom prst="flowChartExtra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7" name="Stroomdiagram: Ophalen 196"/>
            <p:cNvSpPr/>
            <p:nvPr/>
          </p:nvSpPr>
          <p:spPr>
            <a:xfrm rot="5400000" flipH="1" flipV="1">
              <a:off x="9153615" y="3004337"/>
              <a:ext cx="156738" cy="192022"/>
            </a:xfrm>
            <a:prstGeom prst="flowChartExtra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1" name="Rechte verbindingslijn 200"/>
            <p:cNvCxnSpPr>
              <a:stCxn id="196" idx="2"/>
            </p:cNvCxnSpPr>
            <p:nvPr/>
          </p:nvCxnSpPr>
          <p:spPr>
            <a:xfrm flipV="1">
              <a:off x="9127492" y="2860390"/>
              <a:ext cx="0" cy="89581"/>
            </a:xfrm>
            <a:prstGeom prst="line">
              <a:avLst/>
            </a:prstGeom>
            <a:grpFill/>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11" name="Stroomdiagram: Verbindingslijn 210"/>
          <p:cNvSpPr/>
          <p:nvPr/>
        </p:nvSpPr>
        <p:spPr>
          <a:xfrm>
            <a:off x="9716517" y="2874256"/>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4" name="Tekstvak 213"/>
          <p:cNvSpPr txBox="1"/>
          <p:nvPr/>
        </p:nvSpPr>
        <p:spPr>
          <a:xfrm>
            <a:off x="9859877" y="2977290"/>
            <a:ext cx="1421607" cy="276999"/>
          </a:xfrm>
          <a:prstGeom prst="rect">
            <a:avLst/>
          </a:prstGeom>
          <a:noFill/>
        </p:spPr>
        <p:txBody>
          <a:bodyPr wrap="square" rtlCol="0">
            <a:spAutoFit/>
          </a:bodyPr>
          <a:lstStyle/>
          <a:p>
            <a:r>
              <a:rPr lang="nl-NL" sz="1200" dirty="0" smtClean="0"/>
              <a:t>: afsluiter B dicht     </a:t>
            </a:r>
            <a:endParaRPr lang="nl-NL" sz="1200" dirty="0"/>
          </a:p>
        </p:txBody>
      </p:sp>
      <p:sp>
        <p:nvSpPr>
          <p:cNvPr id="222" name="Stroomdiagram: Verzamelen 221"/>
          <p:cNvSpPr/>
          <p:nvPr/>
        </p:nvSpPr>
        <p:spPr>
          <a:xfrm rot="16200000">
            <a:off x="8783215" y="2753335"/>
            <a:ext cx="134672" cy="183297"/>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9" name="Tekstvak 288"/>
          <p:cNvSpPr txBox="1"/>
          <p:nvPr/>
        </p:nvSpPr>
        <p:spPr>
          <a:xfrm>
            <a:off x="8662280" y="2860390"/>
            <a:ext cx="287258" cy="276999"/>
          </a:xfrm>
          <a:prstGeom prst="rect">
            <a:avLst/>
          </a:prstGeom>
          <a:noFill/>
        </p:spPr>
        <p:txBody>
          <a:bodyPr wrap="none" rtlCol="0">
            <a:spAutoFit/>
          </a:bodyPr>
          <a:lstStyle/>
          <a:p>
            <a:r>
              <a:rPr lang="nl-NL" sz="1200" dirty="0" smtClean="0"/>
              <a:t>B</a:t>
            </a:r>
            <a:endParaRPr lang="nl-NL" sz="1200" dirty="0"/>
          </a:p>
        </p:txBody>
      </p:sp>
      <p:sp>
        <p:nvSpPr>
          <p:cNvPr id="291" name="Stroomdiagram: Verbindingslijn 290"/>
          <p:cNvSpPr/>
          <p:nvPr/>
        </p:nvSpPr>
        <p:spPr>
          <a:xfrm>
            <a:off x="8037730" y="2874256"/>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4" name="Tekstvak 293"/>
          <p:cNvSpPr txBox="1"/>
          <p:nvPr/>
        </p:nvSpPr>
        <p:spPr>
          <a:xfrm>
            <a:off x="5830436" y="5772749"/>
            <a:ext cx="336952" cy="276999"/>
          </a:xfrm>
          <a:prstGeom prst="rect">
            <a:avLst/>
          </a:prstGeom>
          <a:noFill/>
        </p:spPr>
        <p:txBody>
          <a:bodyPr wrap="none" rtlCol="0">
            <a:spAutoFit/>
          </a:bodyPr>
          <a:lstStyle/>
          <a:p>
            <a:r>
              <a:rPr lang="nl-NL" sz="1200" dirty="0" smtClean="0"/>
              <a:t>p</a:t>
            </a:r>
            <a:r>
              <a:rPr lang="nl-NL" sz="1400" baseline="-25000" dirty="0" smtClean="0"/>
              <a:t>2</a:t>
            </a:r>
            <a:endParaRPr lang="nl-NL" sz="1400" baseline="-25000" dirty="0"/>
          </a:p>
        </p:txBody>
      </p:sp>
      <p:sp>
        <p:nvSpPr>
          <p:cNvPr id="295" name="Tekstvak 294"/>
          <p:cNvSpPr txBox="1"/>
          <p:nvPr/>
        </p:nvSpPr>
        <p:spPr>
          <a:xfrm>
            <a:off x="3865434" y="6048111"/>
            <a:ext cx="485600" cy="276999"/>
          </a:xfrm>
          <a:prstGeom prst="rect">
            <a:avLst/>
          </a:prstGeom>
          <a:noFill/>
        </p:spPr>
        <p:txBody>
          <a:bodyPr wrap="square" rtlCol="0">
            <a:spAutoFit/>
          </a:bodyPr>
          <a:lstStyle/>
          <a:p>
            <a:r>
              <a:rPr lang="nl-NL" sz="1200" dirty="0" smtClean="0"/>
              <a:t>p</a:t>
            </a:r>
            <a:r>
              <a:rPr lang="nl-NL" sz="1400" baseline="-25000" dirty="0" smtClean="0"/>
              <a:t>1</a:t>
            </a:r>
            <a:endParaRPr lang="nl-NL" sz="1400" baseline="-25000" dirty="0"/>
          </a:p>
        </p:txBody>
      </p:sp>
      <p:sp>
        <p:nvSpPr>
          <p:cNvPr id="296" name="Tekstvak 295"/>
          <p:cNvSpPr txBox="1"/>
          <p:nvPr/>
        </p:nvSpPr>
        <p:spPr>
          <a:xfrm>
            <a:off x="8659443" y="1056778"/>
            <a:ext cx="336952" cy="276999"/>
          </a:xfrm>
          <a:prstGeom prst="rect">
            <a:avLst/>
          </a:prstGeom>
          <a:noFill/>
        </p:spPr>
        <p:txBody>
          <a:bodyPr wrap="none" rtlCol="0">
            <a:spAutoFit/>
          </a:bodyPr>
          <a:lstStyle/>
          <a:p>
            <a:r>
              <a:rPr lang="nl-NL" sz="1200" dirty="0" smtClean="0"/>
              <a:t>p</a:t>
            </a:r>
            <a:r>
              <a:rPr lang="nl-NL" sz="1400" baseline="-25000" dirty="0" smtClean="0"/>
              <a:t>4</a:t>
            </a:r>
            <a:endParaRPr lang="nl-NL" sz="1400" baseline="-25000" dirty="0"/>
          </a:p>
        </p:txBody>
      </p:sp>
      <p:sp>
        <p:nvSpPr>
          <p:cNvPr id="297" name="Tekstvak 296"/>
          <p:cNvSpPr txBox="1"/>
          <p:nvPr/>
        </p:nvSpPr>
        <p:spPr>
          <a:xfrm>
            <a:off x="9674570" y="2970431"/>
            <a:ext cx="370614" cy="276999"/>
          </a:xfrm>
          <a:prstGeom prst="rect">
            <a:avLst/>
          </a:prstGeom>
          <a:noFill/>
        </p:spPr>
        <p:txBody>
          <a:bodyPr wrap="none" rtlCol="0">
            <a:spAutoFit/>
          </a:bodyPr>
          <a:lstStyle/>
          <a:p>
            <a:r>
              <a:rPr lang="nl-NL" sz="1200" dirty="0" smtClean="0"/>
              <a:t>p</a:t>
            </a:r>
            <a:r>
              <a:rPr lang="nl-NL" sz="1400" baseline="-25000" dirty="0" smtClean="0"/>
              <a:t>5 </a:t>
            </a:r>
            <a:endParaRPr lang="nl-NL" sz="1400" baseline="-25000" dirty="0"/>
          </a:p>
        </p:txBody>
      </p:sp>
      <p:sp>
        <p:nvSpPr>
          <p:cNvPr id="298" name="Tekstvak 297"/>
          <p:cNvSpPr txBox="1"/>
          <p:nvPr/>
        </p:nvSpPr>
        <p:spPr>
          <a:xfrm>
            <a:off x="8171803" y="1038424"/>
            <a:ext cx="336952" cy="276999"/>
          </a:xfrm>
          <a:prstGeom prst="rect">
            <a:avLst/>
          </a:prstGeom>
          <a:noFill/>
        </p:spPr>
        <p:txBody>
          <a:bodyPr wrap="none" rtlCol="0">
            <a:spAutoFit/>
          </a:bodyPr>
          <a:lstStyle/>
          <a:p>
            <a:r>
              <a:rPr lang="nl-NL" sz="1200" dirty="0" smtClean="0"/>
              <a:t>p</a:t>
            </a:r>
            <a:r>
              <a:rPr lang="nl-NL" sz="1400" baseline="-25000" dirty="0" smtClean="0"/>
              <a:t>3</a:t>
            </a:r>
            <a:endParaRPr lang="nl-NL" sz="1400" baseline="-25000" dirty="0"/>
          </a:p>
        </p:txBody>
      </p:sp>
      <p:sp>
        <p:nvSpPr>
          <p:cNvPr id="299" name="Tekstvak 298"/>
          <p:cNvSpPr txBox="1"/>
          <p:nvPr/>
        </p:nvSpPr>
        <p:spPr>
          <a:xfrm>
            <a:off x="7986816" y="2968339"/>
            <a:ext cx="336952" cy="276999"/>
          </a:xfrm>
          <a:prstGeom prst="rect">
            <a:avLst/>
          </a:prstGeom>
          <a:noFill/>
        </p:spPr>
        <p:txBody>
          <a:bodyPr wrap="none" rtlCol="0">
            <a:spAutoFit/>
          </a:bodyPr>
          <a:lstStyle/>
          <a:p>
            <a:r>
              <a:rPr lang="nl-NL" sz="1200" dirty="0" smtClean="0"/>
              <a:t>p</a:t>
            </a:r>
            <a:r>
              <a:rPr lang="nl-NL" sz="1400" baseline="-25000" dirty="0" smtClean="0"/>
              <a:t>6</a:t>
            </a:r>
            <a:endParaRPr lang="nl-NL" sz="1400" baseline="-25000" dirty="0"/>
          </a:p>
        </p:txBody>
      </p:sp>
      <p:sp>
        <p:nvSpPr>
          <p:cNvPr id="311" name="Stroomdiagram: Verbindingslijn 310"/>
          <p:cNvSpPr/>
          <p:nvPr/>
        </p:nvSpPr>
        <p:spPr>
          <a:xfrm>
            <a:off x="8649526" y="4798415"/>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2" name="Stroomdiagram: Verbindingslijn 311"/>
          <p:cNvSpPr/>
          <p:nvPr/>
        </p:nvSpPr>
        <p:spPr>
          <a:xfrm>
            <a:off x="9698768" y="4787213"/>
            <a:ext cx="201025" cy="130805"/>
          </a:xfrm>
          <a:prstGeom prst="flowChartConnector">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7" name="Tekstvak 316"/>
          <p:cNvSpPr txBox="1"/>
          <p:nvPr/>
        </p:nvSpPr>
        <p:spPr>
          <a:xfrm>
            <a:off x="9668884" y="4938538"/>
            <a:ext cx="336952" cy="276999"/>
          </a:xfrm>
          <a:prstGeom prst="rect">
            <a:avLst/>
          </a:prstGeom>
          <a:noFill/>
        </p:spPr>
        <p:txBody>
          <a:bodyPr wrap="none" rtlCol="0">
            <a:spAutoFit/>
          </a:bodyPr>
          <a:lstStyle/>
          <a:p>
            <a:r>
              <a:rPr lang="nl-NL" sz="1200" dirty="0" smtClean="0"/>
              <a:t>p</a:t>
            </a:r>
            <a:r>
              <a:rPr lang="nl-NL" sz="1400" baseline="-25000" dirty="0" smtClean="0"/>
              <a:t>7</a:t>
            </a:r>
            <a:endParaRPr lang="nl-NL" sz="1400" baseline="-25000" dirty="0"/>
          </a:p>
        </p:txBody>
      </p:sp>
      <p:sp>
        <p:nvSpPr>
          <p:cNvPr id="318" name="Tekstvak 317"/>
          <p:cNvSpPr txBox="1"/>
          <p:nvPr/>
        </p:nvSpPr>
        <p:spPr>
          <a:xfrm>
            <a:off x="8598898" y="4931519"/>
            <a:ext cx="336952" cy="276999"/>
          </a:xfrm>
          <a:prstGeom prst="rect">
            <a:avLst/>
          </a:prstGeom>
          <a:noFill/>
        </p:spPr>
        <p:txBody>
          <a:bodyPr wrap="none" rtlCol="0">
            <a:spAutoFit/>
          </a:bodyPr>
          <a:lstStyle/>
          <a:p>
            <a:r>
              <a:rPr lang="nl-NL" sz="1200" dirty="0" smtClean="0"/>
              <a:t>p</a:t>
            </a:r>
            <a:r>
              <a:rPr lang="nl-NL" sz="1400" baseline="-25000" dirty="0" smtClean="0"/>
              <a:t>8</a:t>
            </a:r>
            <a:endParaRPr lang="nl-NL" sz="1400" baseline="-25000" dirty="0"/>
          </a:p>
        </p:txBody>
      </p:sp>
      <p:sp>
        <p:nvSpPr>
          <p:cNvPr id="319" name="Tekstvak 318"/>
          <p:cNvSpPr txBox="1"/>
          <p:nvPr/>
        </p:nvSpPr>
        <p:spPr>
          <a:xfrm>
            <a:off x="9843046" y="4970804"/>
            <a:ext cx="1527319" cy="276999"/>
          </a:xfrm>
          <a:prstGeom prst="rect">
            <a:avLst/>
          </a:prstGeom>
          <a:noFill/>
        </p:spPr>
        <p:txBody>
          <a:bodyPr wrap="square" rtlCol="0">
            <a:spAutoFit/>
          </a:bodyPr>
          <a:lstStyle/>
          <a:p>
            <a:r>
              <a:rPr lang="nl-NL" sz="1200" dirty="0" smtClean="0"/>
              <a:t>: afsluiter C dicht     </a:t>
            </a:r>
            <a:endParaRPr lang="nl-NL" sz="1200" dirty="0"/>
          </a:p>
        </p:txBody>
      </p:sp>
      <p:sp>
        <p:nvSpPr>
          <p:cNvPr id="97" name="Tekstvak 96"/>
          <p:cNvSpPr txBox="1"/>
          <p:nvPr/>
        </p:nvSpPr>
        <p:spPr>
          <a:xfrm>
            <a:off x="8194396" y="4493016"/>
            <a:ext cx="269626" cy="276999"/>
          </a:xfrm>
          <a:prstGeom prst="rect">
            <a:avLst/>
          </a:prstGeom>
          <a:noFill/>
        </p:spPr>
        <p:txBody>
          <a:bodyPr wrap="none" rtlCol="0">
            <a:spAutoFit/>
          </a:bodyPr>
          <a:lstStyle/>
          <a:p>
            <a:r>
              <a:rPr lang="nl-NL" sz="1200" dirty="0" smtClean="0"/>
              <a:t>a</a:t>
            </a:r>
            <a:endParaRPr lang="nl-NL" sz="1200" dirty="0"/>
          </a:p>
        </p:txBody>
      </p:sp>
      <p:sp>
        <p:nvSpPr>
          <p:cNvPr id="98" name="Tekstvak 97"/>
          <p:cNvSpPr txBox="1"/>
          <p:nvPr/>
        </p:nvSpPr>
        <p:spPr>
          <a:xfrm>
            <a:off x="8843811" y="4496349"/>
            <a:ext cx="269626" cy="276999"/>
          </a:xfrm>
          <a:prstGeom prst="rect">
            <a:avLst/>
          </a:prstGeom>
          <a:noFill/>
        </p:spPr>
        <p:txBody>
          <a:bodyPr wrap="none" rtlCol="0">
            <a:spAutoFit/>
          </a:bodyPr>
          <a:lstStyle/>
          <a:p>
            <a:r>
              <a:rPr lang="nl-NL" sz="1200" dirty="0" smtClean="0"/>
              <a:t>b</a:t>
            </a:r>
            <a:endParaRPr lang="nl-NL" sz="1200" dirty="0"/>
          </a:p>
        </p:txBody>
      </p:sp>
      <p:sp>
        <p:nvSpPr>
          <p:cNvPr id="320" name="Stroomdiagram: Verzamelen 319"/>
          <p:cNvSpPr/>
          <p:nvPr/>
        </p:nvSpPr>
        <p:spPr>
          <a:xfrm rot="16200000">
            <a:off x="9356584" y="4693630"/>
            <a:ext cx="134672" cy="183297"/>
          </a:xfrm>
          <a:prstGeom prst="flowChartCol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9" name="Tekstvak 98"/>
          <p:cNvSpPr txBox="1"/>
          <p:nvPr/>
        </p:nvSpPr>
        <p:spPr>
          <a:xfrm>
            <a:off x="9262813" y="4514494"/>
            <a:ext cx="295274" cy="276999"/>
          </a:xfrm>
          <a:prstGeom prst="rect">
            <a:avLst/>
          </a:prstGeom>
          <a:noFill/>
        </p:spPr>
        <p:txBody>
          <a:bodyPr wrap="none" rtlCol="0">
            <a:spAutoFit/>
          </a:bodyPr>
          <a:lstStyle/>
          <a:p>
            <a:r>
              <a:rPr lang="nl-NL" sz="1200" dirty="0" smtClean="0"/>
              <a:t>C</a:t>
            </a:r>
            <a:endParaRPr lang="nl-NL" sz="1200" dirty="0"/>
          </a:p>
        </p:txBody>
      </p:sp>
      <p:sp>
        <p:nvSpPr>
          <p:cNvPr id="100" name="Tekstvak 99"/>
          <p:cNvSpPr txBox="1"/>
          <p:nvPr/>
        </p:nvSpPr>
        <p:spPr>
          <a:xfrm>
            <a:off x="7713843" y="695062"/>
            <a:ext cx="287258" cy="276999"/>
          </a:xfrm>
          <a:prstGeom prst="rect">
            <a:avLst/>
          </a:prstGeom>
          <a:noFill/>
        </p:spPr>
        <p:txBody>
          <a:bodyPr wrap="none" rtlCol="0">
            <a:spAutoFit/>
          </a:bodyPr>
          <a:lstStyle/>
          <a:p>
            <a:r>
              <a:rPr lang="nl-NL" sz="1200" dirty="0" smtClean="0"/>
              <a:t>A</a:t>
            </a:r>
            <a:endParaRPr lang="nl-NL" sz="1200" dirty="0"/>
          </a:p>
        </p:txBody>
      </p:sp>
      <p:sp>
        <p:nvSpPr>
          <p:cNvPr id="2" name="Tekstvak 1"/>
          <p:cNvSpPr txBox="1"/>
          <p:nvPr/>
        </p:nvSpPr>
        <p:spPr>
          <a:xfrm>
            <a:off x="2358932" y="6461229"/>
            <a:ext cx="1132041" cy="276999"/>
          </a:xfrm>
          <a:prstGeom prst="rect">
            <a:avLst/>
          </a:prstGeom>
          <a:noFill/>
        </p:spPr>
        <p:txBody>
          <a:bodyPr wrap="none" rtlCol="0">
            <a:spAutoFit/>
          </a:bodyPr>
          <a:lstStyle/>
          <a:p>
            <a:r>
              <a:rPr lang="nl-NL" sz="1200" dirty="0" smtClean="0"/>
              <a:t>afsluiter dicht </a:t>
            </a:r>
            <a:endParaRPr lang="nl-NL" sz="1200" dirty="0"/>
          </a:p>
        </p:txBody>
      </p:sp>
      <p:cxnSp>
        <p:nvCxnSpPr>
          <p:cNvPr id="5" name="Rechte verbindingslijn 4"/>
          <p:cNvCxnSpPr/>
          <p:nvPr/>
        </p:nvCxnSpPr>
        <p:spPr>
          <a:xfrm>
            <a:off x="2533713" y="6733017"/>
            <a:ext cx="1212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3732483" y="6055679"/>
            <a:ext cx="0" cy="677338"/>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499302" y="1116293"/>
            <a:ext cx="5567700" cy="1138773"/>
          </a:xfrm>
          <a:prstGeom prst="rect">
            <a:avLst/>
          </a:prstGeom>
          <a:noFill/>
        </p:spPr>
        <p:txBody>
          <a:bodyPr wrap="square">
            <a:spAutoFit/>
          </a:bodyPr>
          <a:lstStyle/>
          <a:p>
            <a:pPr>
              <a:spcAft>
                <a:spcPts val="0"/>
              </a:spcAft>
            </a:pPr>
            <a:r>
              <a:rPr lang="nl-NL" sz="1600" dirty="0" smtClean="0"/>
              <a:t>In ieder deel van de installatie moet de voorgeschreven persdruk worden bereikt. </a:t>
            </a:r>
          </a:p>
          <a:p>
            <a:pPr lvl="0"/>
            <a:r>
              <a:rPr lang="nl-NL" sz="1600" dirty="0" smtClean="0">
                <a:solidFill>
                  <a:srgbClr val="DF3A07"/>
                </a:solidFill>
              </a:rPr>
              <a:t>Methode </a:t>
            </a:r>
            <a:r>
              <a:rPr lang="nl-NL" sz="1600" dirty="0">
                <a:solidFill>
                  <a:srgbClr val="DF3A07"/>
                </a:solidFill>
              </a:rPr>
              <a:t>A en B (</a:t>
            </a:r>
            <a:r>
              <a:rPr lang="nl-NL" sz="1600" b="1" dirty="0">
                <a:solidFill>
                  <a:srgbClr val="DF3A07"/>
                </a:solidFill>
              </a:rPr>
              <a:t>hoogbouw</a:t>
            </a:r>
            <a:r>
              <a:rPr lang="nl-NL" sz="1600" dirty="0">
                <a:solidFill>
                  <a:srgbClr val="DF3A07"/>
                </a:solidFill>
              </a:rPr>
              <a:t>), </a:t>
            </a:r>
            <a:r>
              <a:rPr lang="nl-NL" sz="1600" dirty="0" smtClean="0">
                <a:solidFill>
                  <a:prstClr val="black"/>
                </a:solidFill>
              </a:rPr>
              <a:t>fig</a:t>
            </a:r>
            <a:r>
              <a:rPr lang="nl-NL" sz="1600" dirty="0">
                <a:solidFill>
                  <a:prstClr val="black"/>
                </a:solidFill>
              </a:rPr>
              <a:t>. 3 van WB 2.3 </a:t>
            </a:r>
            <a:r>
              <a:rPr lang="nl-NL" dirty="0">
                <a:solidFill>
                  <a:prstClr val="black"/>
                </a:solidFill>
              </a:rPr>
              <a:t> </a:t>
            </a:r>
            <a:endParaRPr lang="nl-NL" dirty="0" smtClean="0">
              <a:solidFill>
                <a:prstClr val="black"/>
              </a:solidFill>
            </a:endParaRPr>
          </a:p>
          <a:p>
            <a:pPr lvl="0"/>
            <a:endParaRPr lang="nl-NL" dirty="0">
              <a:solidFill>
                <a:prstClr val="black"/>
              </a:solidFill>
              <a:ea typeface="Calibri"/>
              <a:cs typeface="Times New Roman"/>
            </a:endParaRPr>
          </a:p>
        </p:txBody>
      </p:sp>
      <p:sp>
        <p:nvSpPr>
          <p:cNvPr id="6" name="Rechthoek 5"/>
          <p:cNvSpPr/>
          <p:nvPr/>
        </p:nvSpPr>
        <p:spPr>
          <a:xfrm>
            <a:off x="568110" y="44780"/>
            <a:ext cx="5302460" cy="707886"/>
          </a:xfrm>
          <a:prstGeom prst="rect">
            <a:avLst/>
          </a:prstGeom>
          <a:solidFill>
            <a:schemeClr val="accent6">
              <a:lumMod val="20000"/>
              <a:lumOff val="80000"/>
            </a:schemeClr>
          </a:solidFill>
        </p:spPr>
        <p:txBody>
          <a:bodyPr wrap="square">
            <a:spAutoFit/>
          </a:bodyPr>
          <a:lstStyle/>
          <a:p>
            <a:pPr>
              <a:spcAft>
                <a:spcPts val="0"/>
              </a:spcAft>
            </a:pPr>
            <a:r>
              <a:rPr lang="nl-NL" sz="2000" b="1" dirty="0">
                <a:solidFill>
                  <a:srgbClr val="DF3A07"/>
                </a:solidFill>
              </a:rPr>
              <a:t>Invloed statische drukhoogte op persdruk </a:t>
            </a:r>
            <a:r>
              <a:rPr lang="nl-NL" sz="2000" b="1" dirty="0" smtClean="0">
                <a:solidFill>
                  <a:srgbClr val="DF3A07"/>
                </a:solidFill>
              </a:rPr>
              <a:t>drukbestendigheid verbindingen </a:t>
            </a:r>
            <a:endParaRPr lang="nl-NL" sz="2000" b="1" dirty="0">
              <a:solidFill>
                <a:srgbClr val="DF3A07"/>
              </a:solidFill>
            </a:endParaRPr>
          </a:p>
        </p:txBody>
      </p:sp>
      <p:pic>
        <p:nvPicPr>
          <p:cNvPr id="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868"/>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a:xfrm>
            <a:off x="131973" y="6394348"/>
            <a:ext cx="652906" cy="365125"/>
          </a:xfrm>
        </p:spPr>
        <p:txBody>
          <a:bodyPr/>
          <a:lstStyle/>
          <a:p>
            <a:fld id="{8B7CAD2B-19C3-4162-9D9A-AC40502219B3}" type="slidenum">
              <a:rPr lang="nl-NL" smtClean="0"/>
              <a:t>30</a:t>
            </a:fld>
            <a:endParaRPr lang="nl-NL" dirty="0"/>
          </a:p>
        </p:txBody>
      </p:sp>
      <p:sp>
        <p:nvSpPr>
          <p:cNvPr id="137" name="Rechthoek 136"/>
          <p:cNvSpPr/>
          <p:nvPr/>
        </p:nvSpPr>
        <p:spPr>
          <a:xfrm>
            <a:off x="489969" y="2308108"/>
            <a:ext cx="4802700" cy="584775"/>
          </a:xfrm>
          <a:prstGeom prst="rect">
            <a:avLst/>
          </a:prstGeom>
        </p:spPr>
        <p:txBody>
          <a:bodyPr wrap="square">
            <a:spAutoFit/>
          </a:bodyPr>
          <a:lstStyle/>
          <a:p>
            <a:pPr lvl="0"/>
            <a:r>
              <a:rPr lang="nl-NL" sz="1600" dirty="0">
                <a:solidFill>
                  <a:prstClr val="black"/>
                </a:solidFill>
              </a:rPr>
              <a:t>De persdrukken op </a:t>
            </a:r>
            <a:r>
              <a:rPr lang="nl-NL" sz="1600" dirty="0" smtClean="0">
                <a:solidFill>
                  <a:prstClr val="black"/>
                </a:solidFill>
              </a:rPr>
              <a:t>p</a:t>
            </a:r>
            <a:r>
              <a:rPr lang="nl-NL" sz="1600" baseline="-25000" dirty="0" smtClean="0">
                <a:solidFill>
                  <a:prstClr val="black"/>
                </a:solidFill>
              </a:rPr>
              <a:t>1 </a:t>
            </a:r>
            <a:r>
              <a:rPr lang="nl-NL" sz="1600" dirty="0" smtClean="0">
                <a:solidFill>
                  <a:prstClr val="black"/>
                </a:solidFill>
              </a:rPr>
              <a:t>t/m p</a:t>
            </a:r>
            <a:r>
              <a:rPr lang="nl-NL" sz="1600" baseline="-25000" dirty="0" smtClean="0">
                <a:solidFill>
                  <a:prstClr val="black"/>
                </a:solidFill>
              </a:rPr>
              <a:t>8</a:t>
            </a:r>
            <a:r>
              <a:rPr lang="nl-NL" sz="1600" dirty="0" smtClean="0">
                <a:solidFill>
                  <a:prstClr val="black"/>
                </a:solidFill>
              </a:rPr>
              <a:t> worden opgegeven </a:t>
            </a:r>
            <a:r>
              <a:rPr lang="nl-NL" sz="1600" dirty="0">
                <a:solidFill>
                  <a:prstClr val="black"/>
                </a:solidFill>
              </a:rPr>
              <a:t>door de werkvoorbereider </a:t>
            </a:r>
          </a:p>
        </p:txBody>
      </p:sp>
    </p:spTree>
    <p:extLst>
      <p:ext uri="{BB962C8B-B14F-4D97-AF65-F5344CB8AC3E}">
        <p14:creationId xmlns:p14="http://schemas.microsoft.com/office/powerpoint/2010/main" val="37941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018446237"/>
              </p:ext>
            </p:extLst>
          </p:nvPr>
        </p:nvGraphicFramePr>
        <p:xfrm>
          <a:off x="530102" y="252022"/>
          <a:ext cx="11425269" cy="5285169"/>
        </p:xfrm>
        <a:graphic>
          <a:graphicData uri="http://schemas.openxmlformats.org/drawingml/2006/table">
            <a:tbl>
              <a:tblPr firstRow="1" firstCol="1" bandRow="1">
                <a:tableStyleId>{5C22544A-7EE6-4342-B048-85BDC9FD1C3A}</a:tableStyleId>
              </a:tblPr>
              <a:tblGrid>
                <a:gridCol w="662300">
                  <a:extLst>
                    <a:ext uri="{9D8B030D-6E8A-4147-A177-3AD203B41FA5}">
                      <a16:colId xmlns:a16="http://schemas.microsoft.com/office/drawing/2014/main" val="20000"/>
                    </a:ext>
                  </a:extLst>
                </a:gridCol>
                <a:gridCol w="10762969">
                  <a:extLst>
                    <a:ext uri="{9D8B030D-6E8A-4147-A177-3AD203B41FA5}">
                      <a16:colId xmlns:a16="http://schemas.microsoft.com/office/drawing/2014/main" val="20001"/>
                    </a:ext>
                  </a:extLst>
                </a:gridCol>
              </a:tblGrid>
              <a:tr h="288032">
                <a:tc gridSpan="2">
                  <a:txBody>
                    <a:bodyPr/>
                    <a:lstStyle/>
                    <a:p>
                      <a:pPr algn="ctr">
                        <a:lnSpc>
                          <a:spcPct val="115000"/>
                        </a:lnSpc>
                        <a:spcAft>
                          <a:spcPts val="0"/>
                        </a:spcAft>
                      </a:pPr>
                      <a:r>
                        <a:rPr lang="nl-NL" sz="1400" dirty="0" smtClean="0">
                          <a:effectLst/>
                        </a:rPr>
                        <a:t>Samenvatting WB 2.3: persmethode C1 met lucht of inert gas voor </a:t>
                      </a:r>
                      <a:r>
                        <a:rPr lang="nl-NL" sz="1400" dirty="0">
                          <a:effectLst/>
                        </a:rPr>
                        <a:t>bepaling </a:t>
                      </a:r>
                      <a:r>
                        <a:rPr lang="nl-NL" sz="1400" dirty="0" smtClean="0">
                          <a:effectLst/>
                        </a:rPr>
                        <a:t>dichtheid </a:t>
                      </a:r>
                      <a:r>
                        <a:rPr lang="nl-NL" sz="1400" dirty="0">
                          <a:effectLst/>
                        </a:rPr>
                        <a:t>leidingwaterinstallatie   </a:t>
                      </a:r>
                      <a:endParaRPr lang="nl-NL" sz="1400" dirty="0">
                        <a:effectLst/>
                        <a:latin typeface="Calibri"/>
                        <a:ea typeface="Calibri"/>
                        <a:cs typeface="Times New Roman"/>
                      </a:endParaRPr>
                    </a:p>
                  </a:txBody>
                  <a:tcPr marT="0" marB="0">
                    <a:solidFill>
                      <a:srgbClr val="EA8B00"/>
                    </a:solidFill>
                  </a:tcPr>
                </a:tc>
                <a:tc hMerge="1">
                  <a:txBody>
                    <a:bodyPr/>
                    <a:lstStyle/>
                    <a:p>
                      <a:endParaRPr lang="nl-NL"/>
                    </a:p>
                  </a:txBody>
                  <a:tcPr/>
                </a:tc>
                <a:extLst>
                  <a:ext uri="{0D108BD9-81ED-4DB2-BD59-A6C34878D82A}">
                    <a16:rowId xmlns:a16="http://schemas.microsoft.com/office/drawing/2014/main" val="10000"/>
                  </a:ext>
                </a:extLst>
              </a:tr>
              <a:tr h="243766">
                <a:tc>
                  <a:txBody>
                    <a:bodyPr/>
                    <a:lstStyle/>
                    <a:p>
                      <a:pPr>
                        <a:lnSpc>
                          <a:spcPct val="115000"/>
                        </a:lnSpc>
                        <a:spcAft>
                          <a:spcPts val="0"/>
                        </a:spcAft>
                      </a:pPr>
                      <a:r>
                        <a:rPr lang="nl-NL" sz="1200" dirty="0">
                          <a:effectLst/>
                        </a:rPr>
                        <a:t>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Leidingmaterialen</a:t>
                      </a:r>
                      <a:r>
                        <a:rPr lang="nl-NL" sz="1200" b="1" dirty="0" smtClean="0">
                          <a:effectLst/>
                        </a:rPr>
                        <a:t>:</a:t>
                      </a:r>
                      <a:r>
                        <a:rPr lang="nl-NL" sz="1200" dirty="0" smtClean="0">
                          <a:effectLst/>
                        </a:rPr>
                        <a:t> alle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1"/>
                  </a:ext>
                </a:extLst>
              </a:tr>
              <a:tr h="226449">
                <a:tc>
                  <a:txBody>
                    <a:bodyPr/>
                    <a:lstStyle/>
                    <a:p>
                      <a:pPr>
                        <a:lnSpc>
                          <a:spcPct val="115000"/>
                        </a:lnSpc>
                        <a:spcAft>
                          <a:spcPts val="0"/>
                        </a:spcAft>
                      </a:pPr>
                      <a:r>
                        <a:rPr lang="nl-NL" sz="1200" dirty="0">
                          <a:effectLst/>
                        </a:rPr>
                        <a:t>2</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Middellijnen:  </a:t>
                      </a:r>
                      <a:r>
                        <a:rPr lang="nl-NL" sz="1200" u="sng" dirty="0" smtClean="0">
                          <a:effectLst/>
                        </a:rPr>
                        <a:t>&lt;</a:t>
                      </a:r>
                      <a:r>
                        <a:rPr lang="nl-NL" sz="1200" dirty="0" smtClean="0">
                          <a:effectLst/>
                        </a:rPr>
                        <a:t> </a:t>
                      </a:r>
                      <a:r>
                        <a:rPr lang="nl-NL" sz="1200" dirty="0">
                          <a:effectLst/>
                        </a:rPr>
                        <a:t>50 mm inwendig voor metalen </a:t>
                      </a:r>
                      <a:r>
                        <a:rPr lang="nl-NL" sz="1200" dirty="0" smtClean="0">
                          <a:effectLst/>
                        </a:rPr>
                        <a:t>of </a:t>
                      </a:r>
                      <a:r>
                        <a:rPr lang="nl-NL" sz="1200" u="sng" dirty="0" smtClean="0">
                          <a:effectLst/>
                        </a:rPr>
                        <a:t>&lt;</a:t>
                      </a:r>
                      <a:r>
                        <a:rPr lang="nl-NL" sz="1200" dirty="0" smtClean="0">
                          <a:effectLst/>
                        </a:rPr>
                        <a:t> </a:t>
                      </a:r>
                      <a:r>
                        <a:rPr lang="nl-NL" sz="1200" dirty="0">
                          <a:effectLst/>
                        </a:rPr>
                        <a:t>63 mm uitwendig voor kunststoffen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2"/>
                  </a:ext>
                </a:extLst>
              </a:tr>
              <a:tr h="217890">
                <a:tc>
                  <a:txBody>
                    <a:bodyPr/>
                    <a:lstStyle/>
                    <a:p>
                      <a:pPr>
                        <a:lnSpc>
                          <a:spcPct val="115000"/>
                        </a:lnSpc>
                        <a:spcAft>
                          <a:spcPts val="0"/>
                        </a:spcAft>
                      </a:pPr>
                      <a:r>
                        <a:rPr lang="nl-NL" sz="1200" dirty="0">
                          <a:effectLst/>
                        </a:rPr>
                        <a:t>3</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Olievrije compressor</a:t>
                      </a:r>
                      <a:r>
                        <a:rPr lang="nl-NL" sz="1200" dirty="0" smtClean="0">
                          <a:effectLst/>
                        </a:rPr>
                        <a:t> (met overdrukventiel) / </a:t>
                      </a:r>
                      <a:r>
                        <a:rPr lang="nl-NL" sz="1200" b="1" dirty="0" smtClean="0">
                          <a:effectLst/>
                        </a:rPr>
                        <a:t>Gasflessen</a:t>
                      </a:r>
                      <a:r>
                        <a:rPr lang="nl-NL" sz="1200" dirty="0" smtClean="0">
                          <a:effectLst/>
                        </a:rPr>
                        <a:t> (kooldioxide of stikstof): in lucht en inert gas mag geen olie voorkomen    </a:t>
                      </a:r>
                      <a:r>
                        <a:rPr lang="nl-NL" sz="1200" dirty="0">
                          <a:effectLst/>
                        </a:rPr>
                        <a:t>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3"/>
                  </a:ext>
                </a:extLst>
              </a:tr>
              <a:tr h="217890">
                <a:tc>
                  <a:txBody>
                    <a:bodyPr/>
                    <a:lstStyle/>
                    <a:p>
                      <a:pPr>
                        <a:lnSpc>
                          <a:spcPct val="115000"/>
                        </a:lnSpc>
                        <a:spcAft>
                          <a:spcPts val="0"/>
                        </a:spcAft>
                      </a:pPr>
                      <a:r>
                        <a:rPr lang="nl-NL" sz="1200" dirty="0">
                          <a:effectLst/>
                        </a:rPr>
                        <a:t>4</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Manometer </a:t>
                      </a:r>
                      <a:r>
                        <a:rPr lang="nl-NL" sz="1200" b="0" dirty="0" smtClean="0">
                          <a:effectLst/>
                        </a:rPr>
                        <a:t>(ook digitaal)</a:t>
                      </a:r>
                      <a:r>
                        <a:rPr lang="nl-NL" sz="1200" dirty="0" smtClean="0">
                          <a:effectLst/>
                        </a:rPr>
                        <a:t>:  bereik voor lekdichtheid ten minste 25 kPa (0,25 bar), afleesbaarheid 0,1 kPa (1 mbar)</a:t>
                      </a:r>
                    </a:p>
                    <a:p>
                      <a:pPr>
                        <a:lnSpc>
                          <a:spcPct val="115000"/>
                        </a:lnSpc>
                        <a:spcAft>
                          <a:spcPts val="0"/>
                        </a:spcAft>
                      </a:pPr>
                      <a:r>
                        <a:rPr lang="nl-NL" sz="1200" dirty="0" smtClean="0">
                          <a:effectLst/>
                          <a:latin typeface="Calibri"/>
                          <a:ea typeface="Calibri"/>
                          <a:cs typeface="Times New Roman"/>
                        </a:rPr>
                        <a:t>                                                     </a:t>
                      </a:r>
                      <a:r>
                        <a:rPr lang="nl-NL" sz="1200" dirty="0" smtClean="0">
                          <a:effectLst/>
                          <a:latin typeface="Arial" panose="020B0604020202020204" pitchFamily="34" charset="0"/>
                          <a:ea typeface="Calibri"/>
                          <a:cs typeface="Arial" panose="020B0604020202020204" pitchFamily="34" charset="0"/>
                        </a:rPr>
                        <a:t>bereik voor drukbestendigheid ten minste 450 kPa (4,5 bar), afleesbaarheid 10 kPa (0,1 bar) </a:t>
                      </a:r>
                      <a:endParaRPr lang="nl-NL" sz="1200" dirty="0">
                        <a:effectLst/>
                        <a:latin typeface="Arial" panose="020B0604020202020204" pitchFamily="34" charset="0"/>
                        <a:ea typeface="Calibri"/>
                        <a:cs typeface="Arial" panose="020B0604020202020204" pitchFamily="34" charset="0"/>
                      </a:endParaRPr>
                    </a:p>
                  </a:txBody>
                  <a:tcPr marT="0" marB="0">
                    <a:solidFill>
                      <a:schemeClr val="accent4"/>
                    </a:solidFill>
                  </a:tcPr>
                </a:tc>
                <a:extLst>
                  <a:ext uri="{0D108BD9-81ED-4DB2-BD59-A6C34878D82A}">
                    <a16:rowId xmlns:a16="http://schemas.microsoft.com/office/drawing/2014/main" val="10004"/>
                  </a:ext>
                </a:extLst>
              </a:tr>
              <a:tr h="217890">
                <a:tc>
                  <a:txBody>
                    <a:bodyPr/>
                    <a:lstStyle/>
                    <a:p>
                      <a:pPr>
                        <a:lnSpc>
                          <a:spcPct val="115000"/>
                        </a:lnSpc>
                        <a:spcAft>
                          <a:spcPts val="0"/>
                        </a:spcAft>
                      </a:pPr>
                      <a:r>
                        <a:rPr lang="nl-NL" sz="1200" dirty="0">
                          <a:effectLst/>
                        </a:rPr>
                        <a:t>5</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Veiligheid: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er mogen zich geen andere personen dan de uitvoerende(n) in de ruimten van te persen leidingen bevinden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                     - op voldoende plaatsen moet via ontluchtingskranen de druk kunnen worden afgelaten, voor inert gas op plaatsen waar het geen gevaar vormt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                     - vrijkomen van inert gas in een kleine ruimte kan verstikkend werken doordat zuurstof wordt verdreven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                     - ARBO-regels en veiligheidsvoorschriften leverancier van inert gas in acht nemen </a:t>
                      </a:r>
                    </a:p>
                  </a:txBody>
                  <a:tcPr marT="0" marB="0">
                    <a:solidFill>
                      <a:schemeClr val="accent6">
                        <a:lumMod val="20000"/>
                        <a:lumOff val="80000"/>
                      </a:schemeClr>
                    </a:solidFill>
                  </a:tcPr>
                </a:tc>
                <a:extLst>
                  <a:ext uri="{0D108BD9-81ED-4DB2-BD59-A6C34878D82A}">
                    <a16:rowId xmlns:a16="http://schemas.microsoft.com/office/drawing/2014/main" val="10005"/>
                  </a:ext>
                </a:extLst>
              </a:tr>
              <a:tr h="653842">
                <a:tc>
                  <a:txBody>
                    <a:bodyPr/>
                    <a:lstStyle/>
                    <a:p>
                      <a:pPr>
                        <a:lnSpc>
                          <a:spcPct val="115000"/>
                        </a:lnSpc>
                        <a:spcAft>
                          <a:spcPts val="0"/>
                        </a:spcAft>
                      </a:pPr>
                      <a:r>
                        <a:rPr lang="nl-NL" sz="1200" dirty="0">
                          <a:effectLst/>
                        </a:rPr>
                        <a:t>6</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Toestellen en bepaalde appendages loskoppelen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(aansluitingen afdoppen/passtukken).                                                                                           Ontluchtingskranen plaatsen en overige openingen afdoppen (bestand tegen de persdruk).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0" i="1" u="none" strike="noStrike" kern="1200" cap="none" spc="0" normalizeH="0" baseline="0" noProof="0" dirty="0" smtClean="0">
                          <a:ln>
                            <a:noFill/>
                          </a:ln>
                          <a:solidFill>
                            <a:prstClr val="black"/>
                          </a:solidFill>
                          <a:effectLst/>
                          <a:uLnTx/>
                          <a:uFillTx/>
                          <a:latin typeface="+mn-lt"/>
                          <a:ea typeface="+mn-ea"/>
                          <a:cs typeface="+mn-cs"/>
                        </a:rPr>
                        <a:t>Gesloten toestelafsluiters/-stopkranen gelden niet als geschikte afdichtingen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6"/>
                  </a:ext>
                </a:extLst>
              </a:tr>
              <a:tr h="449365">
                <a:tc>
                  <a:txBody>
                    <a:bodyPr/>
                    <a:lstStyle/>
                    <a:p>
                      <a:pPr>
                        <a:lnSpc>
                          <a:spcPct val="115000"/>
                        </a:lnSpc>
                        <a:spcAft>
                          <a:spcPts val="0"/>
                        </a:spcAft>
                      </a:pPr>
                      <a:r>
                        <a:rPr lang="nl-NL" sz="1200" dirty="0">
                          <a:effectLst/>
                        </a:rPr>
                        <a:t>7</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Temperaturen (T) :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persmedium: </a:t>
                      </a:r>
                      <a:r>
                        <a:rPr kumimoji="0" lang="nl-NL" sz="1200" b="0" i="0" u="sng" strike="noStrike" kern="1200" cap="none" spc="0" normalizeH="0" baseline="0" noProof="0" dirty="0" smtClean="0">
                          <a:ln>
                            <a:noFill/>
                          </a:ln>
                          <a:solidFill>
                            <a:prstClr val="black"/>
                          </a:solidFill>
                          <a:effectLst/>
                          <a:uLnTx/>
                          <a:uFillTx/>
                          <a:latin typeface="+mn-lt"/>
                          <a:ea typeface="+mn-ea"/>
                          <a:cs typeface="+mn-cs"/>
                        </a:rPr>
                        <a:t>&lt;</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25 °C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Verandering T-omgeving tijdens drukhandhavingstijd </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lekdichtheid</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sproef op formulier vastleggen i.v.m. correctie persdruk</a:t>
                      </a:r>
                      <a:endParaRPr lang="nl-NL" sz="1200" dirty="0" smtClean="0">
                        <a:effectLst/>
                      </a:endParaRPr>
                    </a:p>
                  </a:txBody>
                  <a:tcPr marT="0" marB="0">
                    <a:solidFill>
                      <a:schemeClr val="accent6">
                        <a:lumMod val="20000"/>
                        <a:lumOff val="80000"/>
                      </a:schemeClr>
                    </a:solidFill>
                  </a:tcPr>
                </a:tc>
                <a:extLst>
                  <a:ext uri="{0D108BD9-81ED-4DB2-BD59-A6C34878D82A}">
                    <a16:rowId xmlns:a16="http://schemas.microsoft.com/office/drawing/2014/main" val="10007"/>
                  </a:ext>
                </a:extLst>
              </a:tr>
              <a:tr h="680841">
                <a:tc>
                  <a:txBody>
                    <a:bodyPr/>
                    <a:lstStyle/>
                    <a:p>
                      <a:pPr>
                        <a:lnSpc>
                          <a:spcPct val="115000"/>
                        </a:lnSpc>
                        <a:spcAft>
                          <a:spcPts val="0"/>
                        </a:spcAft>
                      </a:pPr>
                      <a:r>
                        <a:rPr lang="nl-NL" sz="1200" dirty="0">
                          <a:effectLst/>
                        </a:rPr>
                        <a:t>8 </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Druk trapsgewijs op 0,015 </a:t>
                      </a:r>
                      <a:r>
                        <a:rPr kumimoji="0" lang="nl-NL" sz="1200" b="1" i="0" u="sng" strike="noStrike" kern="1200" cap="none" spc="0" normalizeH="0" baseline="0" noProof="0" dirty="0" smtClean="0">
                          <a:ln>
                            <a:noFill/>
                          </a:ln>
                          <a:solidFill>
                            <a:prstClr val="black"/>
                          </a:solidFill>
                          <a:effectLst/>
                          <a:uLnTx/>
                          <a:uFillTx/>
                          <a:latin typeface="+mn-lt"/>
                          <a:ea typeface="+mn-ea"/>
                          <a:cs typeface="+mn-cs"/>
                        </a:rPr>
                        <a:t>+</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 0,001 MPa (0,15 </a:t>
                      </a:r>
                      <a:r>
                        <a:rPr kumimoji="0" lang="nl-NL" sz="1200" b="1" i="0" u="sng" strike="noStrike" kern="1200" cap="none" spc="0" normalizeH="0" baseline="0" noProof="0" dirty="0" smtClean="0">
                          <a:ln>
                            <a:noFill/>
                          </a:ln>
                          <a:solidFill>
                            <a:prstClr val="black"/>
                          </a:solidFill>
                          <a:effectLst/>
                          <a:uLnTx/>
                          <a:uFillTx/>
                          <a:latin typeface="+mn-lt"/>
                          <a:ea typeface="+mn-ea"/>
                          <a:cs typeface="+mn-cs"/>
                        </a:rPr>
                        <a:t>+</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 0,01 bar) </a:t>
                      </a:r>
                      <a:r>
                        <a:rPr kumimoji="0" lang="nl-NL" sz="1200" b="1" i="0" u="none" strike="noStrike" kern="1200" cap="none" spc="0" normalizeH="0" baseline="0" noProof="0" dirty="0" smtClean="0">
                          <a:ln>
                            <a:noFill/>
                          </a:ln>
                          <a:solidFill>
                            <a:schemeClr val="tx1"/>
                          </a:solidFill>
                          <a:effectLst/>
                          <a:uLnTx/>
                          <a:uFillTx/>
                          <a:latin typeface="+mn-lt"/>
                          <a:ea typeface="+mn-ea"/>
                          <a:cs typeface="+mn-cs"/>
                        </a:rPr>
                        <a:t>brengen.</a:t>
                      </a:r>
                      <a:r>
                        <a:rPr kumimoji="0" lang="nl-NL" sz="1200" b="1" i="0" u="none" strike="noStrike" kern="1200" cap="none" spc="0" normalizeH="0" baseline="0" noProof="0" dirty="0" smtClean="0">
                          <a:ln>
                            <a:noFill/>
                          </a:ln>
                          <a:solidFill>
                            <a:srgbClr val="FF0000"/>
                          </a:solidFill>
                          <a:effectLst/>
                          <a:uLnTx/>
                          <a:uFillTx/>
                          <a:latin typeface="+mn-lt"/>
                          <a:ea typeface="+mn-ea"/>
                          <a:cs typeface="+mn-cs"/>
                        </a:rPr>
                        <a:t> </a:t>
                      </a:r>
                      <a:r>
                        <a:rPr kumimoji="0" lang="nl-NL" sz="1200" b="1" i="0" u="none" strike="noStrike" kern="1200" cap="none" spc="0" normalizeH="0" baseline="0" noProof="0" dirty="0" smtClean="0">
                          <a:ln>
                            <a:noFill/>
                          </a:ln>
                          <a:solidFill>
                            <a:schemeClr val="tx1"/>
                          </a:solidFill>
                          <a:effectLst/>
                          <a:uLnTx/>
                          <a:uFillTx/>
                          <a:latin typeface="+mn-lt"/>
                          <a:ea typeface="+mn-ea"/>
                          <a:cs typeface="+mn-cs"/>
                        </a:rPr>
                        <a:t>Sluit het systeem.</a:t>
                      </a:r>
                      <a:r>
                        <a:rPr kumimoji="0" lang="nl-NL" sz="1200" b="1" i="0" u="none" strike="noStrike" kern="1200" cap="none" spc="0" normalizeH="0" baseline="0" noProof="0" dirty="0" smtClean="0">
                          <a:ln>
                            <a:noFill/>
                          </a:ln>
                          <a:solidFill>
                            <a:srgbClr val="FF0000"/>
                          </a:solidFill>
                          <a:effectLst/>
                          <a:uLnTx/>
                          <a:uFillTx/>
                          <a:latin typeface="+mn-lt"/>
                          <a:ea typeface="+mn-ea"/>
                          <a:cs typeface="+mn-cs"/>
                        </a:rPr>
                        <a:t> </a:t>
                      </a:r>
                      <a:r>
                        <a:rPr kumimoji="0" lang="nl-NL" sz="1200" b="1" i="0" u="none" strike="noStrike" kern="1200" cap="none" spc="0" normalizeH="0" baseline="0" noProof="0" dirty="0" smtClean="0">
                          <a:ln>
                            <a:noFill/>
                          </a:ln>
                          <a:solidFill>
                            <a:schemeClr val="tx1"/>
                          </a:solidFill>
                          <a:effectLst/>
                          <a:uLnTx/>
                          <a:uFillTx/>
                          <a:latin typeface="+mn-lt"/>
                          <a:ea typeface="+mn-ea"/>
                          <a:cs typeface="+mn-cs"/>
                        </a:rPr>
                        <a:t>Wacht tot de druk stabiel is. Controleer daarna of de persdruk, bij leidinginhoud &lt; 100 liter, 120 min gehandhaafd blijft </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(voor elke 100 liter meer, 20 min verlengen). Bij  drukdaling &lt; 0,5 % zijn de verbindingen lekdicht. Bij twijfel de druk aflaten (bijv. aan </a:t>
                      </a:r>
                      <a:r>
                        <a:rPr kumimoji="0" lang="nl-NL" sz="1200" b="0" i="0" u="none" strike="noStrike" kern="1200" cap="none" spc="0" normalizeH="0" baseline="0" noProof="0" dirty="0" err="1" smtClean="0">
                          <a:ln>
                            <a:noFill/>
                          </a:ln>
                          <a:solidFill>
                            <a:schemeClr val="tx1"/>
                          </a:solidFill>
                          <a:effectLst/>
                          <a:uLnTx/>
                          <a:uFillTx/>
                          <a:latin typeface="+mn-lt"/>
                          <a:ea typeface="+mn-ea"/>
                          <a:cs typeface="+mn-cs"/>
                        </a:rPr>
                        <a:t>meterset</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waarmee de installatie op druk wordt gezet) en procedure herhalen. Bij drukafname </a:t>
                      </a:r>
                      <a:r>
                        <a:rPr kumimoji="0" lang="nl-NL" sz="1200" b="0" i="0" u="sng" strike="noStrike" kern="1200" cap="none" spc="0" normalizeH="0" baseline="0" noProof="0" dirty="0" smtClean="0">
                          <a:ln>
                            <a:noFill/>
                          </a:ln>
                          <a:solidFill>
                            <a:schemeClr val="tx1"/>
                          </a:solidFill>
                          <a:effectLst/>
                          <a:uLnTx/>
                          <a:uFillTx/>
                          <a:latin typeface="+mn-lt"/>
                          <a:ea typeface="+mn-ea"/>
                          <a:cs typeface="+mn-cs"/>
                        </a:rPr>
                        <a:t>&gt;</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0,5% lekkage(s) achterhalen en herstellen en persproef herhalen. Bij verandering T-omgeving: correctie van persdruk (zie WB 2.3).</a:t>
                      </a:r>
                      <a:endParaRPr lang="nl-NL" sz="1200" dirty="0">
                        <a:solidFill>
                          <a:srgbClr val="FF0000"/>
                        </a:solidFill>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8"/>
                  </a:ext>
                </a:extLst>
              </a:tr>
              <a:tr h="680841">
                <a:tc>
                  <a:txBody>
                    <a:bodyPr/>
                    <a:lstStyle/>
                    <a:p>
                      <a:pPr>
                        <a:lnSpc>
                          <a:spcPct val="115000"/>
                        </a:lnSpc>
                        <a:spcAft>
                          <a:spcPts val="0"/>
                        </a:spcAft>
                      </a:pPr>
                      <a:r>
                        <a:rPr lang="nl-NL" sz="1200" dirty="0">
                          <a:effectLst/>
                        </a:rPr>
                        <a:t>9</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solidFill>
                            <a:schemeClr val="tx1"/>
                          </a:solidFill>
                          <a:effectLst/>
                        </a:rPr>
                        <a:t>Druk geleidelijk verder opvoeren tot </a:t>
                      </a:r>
                      <a:r>
                        <a:rPr lang="nl-NL" sz="1200" b="1" dirty="0" smtClean="0">
                          <a:solidFill>
                            <a:schemeClr val="tx1"/>
                          </a:solidFill>
                          <a:effectLst/>
                        </a:rPr>
                        <a:t>0,3 </a:t>
                      </a:r>
                      <a:r>
                        <a:rPr lang="nl-NL" sz="1200" b="1" u="sng" dirty="0" smtClean="0">
                          <a:solidFill>
                            <a:schemeClr val="tx1"/>
                          </a:solidFill>
                          <a:effectLst/>
                        </a:rPr>
                        <a:t>+</a:t>
                      </a:r>
                      <a:r>
                        <a:rPr lang="nl-NL" sz="1200" b="1" dirty="0" smtClean="0">
                          <a:solidFill>
                            <a:schemeClr val="tx1"/>
                          </a:solidFill>
                          <a:effectLst/>
                        </a:rPr>
                        <a:t> 0,02 MPa (3,0 </a:t>
                      </a:r>
                      <a:r>
                        <a:rPr lang="nl-NL" sz="1200" b="1" u="sng" dirty="0" smtClean="0">
                          <a:solidFill>
                            <a:schemeClr val="tx1"/>
                          </a:solidFill>
                          <a:effectLst/>
                        </a:rPr>
                        <a:t>+</a:t>
                      </a:r>
                      <a:r>
                        <a:rPr lang="nl-NL" sz="1200" b="1" dirty="0" smtClean="0">
                          <a:solidFill>
                            <a:schemeClr val="tx1"/>
                          </a:solidFill>
                          <a:effectLst/>
                        </a:rPr>
                        <a:t> 0,2 bar). Sluit het systeem.</a:t>
                      </a:r>
                      <a:r>
                        <a:rPr lang="nl-NL" sz="1200" b="1" dirty="0" smtClean="0">
                          <a:solidFill>
                            <a:srgbClr val="FF0000"/>
                          </a:solidFill>
                          <a:effectLst/>
                        </a:rPr>
                        <a:t> </a:t>
                      </a:r>
                      <a:r>
                        <a:rPr lang="nl-NL" sz="1200" b="1" dirty="0" smtClean="0">
                          <a:solidFill>
                            <a:schemeClr val="tx1"/>
                          </a:solidFill>
                          <a:effectLst/>
                        </a:rPr>
                        <a:t>Wacht tot de druk stabiel is. Controleer daarna of de persdruk 10 min gehandhaafd blijft.</a:t>
                      </a:r>
                      <a:r>
                        <a:rPr lang="nl-NL" sz="1200" b="1" dirty="0" smtClean="0">
                          <a:solidFill>
                            <a:srgbClr val="FF0000"/>
                          </a:solidFill>
                          <a:effectLst/>
                        </a:rPr>
                        <a:t>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Bij drukdaling &lt; 0,5 %  zijn de verbindingen drukbestendig. Bij twijfel de druk aflaten en procedure herhalen. Bij drukafname </a:t>
                      </a:r>
                      <a:r>
                        <a:rPr kumimoji="0" lang="nl-NL" sz="1200" b="0" i="0" u="sng" strike="noStrike" kern="1200" cap="none" spc="0" normalizeH="0" baseline="0" noProof="0" dirty="0" smtClean="0">
                          <a:ln>
                            <a:noFill/>
                          </a:ln>
                          <a:solidFill>
                            <a:prstClr val="black"/>
                          </a:solidFill>
                          <a:effectLst/>
                          <a:uLnTx/>
                          <a:uFillTx/>
                          <a:latin typeface="+mn-lt"/>
                          <a:ea typeface="+mn-ea"/>
                          <a:cs typeface="+mn-cs"/>
                        </a:rPr>
                        <a:t>&gt;</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0,5% lekkage(s) achterhalen, herstellen en persproef herhalen. </a:t>
                      </a:r>
                      <a:endParaRPr lang="nl-NL" sz="1200" dirty="0">
                        <a:solidFill>
                          <a:srgbClr val="FF0000"/>
                        </a:solidFill>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9"/>
                  </a:ext>
                </a:extLst>
              </a:tr>
              <a:tr h="261570">
                <a:tc>
                  <a:txBody>
                    <a:bodyPr/>
                    <a:lstStyle/>
                    <a:p>
                      <a:pPr>
                        <a:lnSpc>
                          <a:spcPct val="115000"/>
                        </a:lnSpc>
                        <a:spcAft>
                          <a:spcPts val="0"/>
                        </a:spcAft>
                      </a:pPr>
                      <a:r>
                        <a:rPr lang="nl-NL" sz="1200" dirty="0">
                          <a:effectLst/>
                        </a:rPr>
                        <a:t>10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Vul </a:t>
                      </a:r>
                      <a:r>
                        <a:rPr lang="nl-NL" sz="1200" b="1" dirty="0" smtClean="0">
                          <a:effectLst/>
                        </a:rPr>
                        <a:t>voor zover mogelijk het </a:t>
                      </a:r>
                      <a:r>
                        <a:rPr lang="nl-NL" sz="1200" b="1" dirty="0">
                          <a:effectLst/>
                        </a:rPr>
                        <a:t>formulier in </a:t>
                      </a:r>
                      <a:r>
                        <a:rPr lang="nl-NL" sz="1200" dirty="0">
                          <a:effectLst/>
                        </a:rPr>
                        <a:t>voor </a:t>
                      </a:r>
                      <a:r>
                        <a:rPr lang="nl-NL" sz="1200" dirty="0" smtClean="0">
                          <a:effectLst/>
                        </a:rPr>
                        <a:t>bepaling dichtheid </a:t>
                      </a:r>
                      <a:r>
                        <a:rPr lang="nl-NL" sz="1200" dirty="0">
                          <a:effectLst/>
                        </a:rPr>
                        <a:t>van </a:t>
                      </a:r>
                      <a:r>
                        <a:rPr lang="nl-NL" sz="1200" dirty="0" smtClean="0">
                          <a:effectLst/>
                        </a:rPr>
                        <a:t>betreffende installatiedeel of </a:t>
                      </a:r>
                      <a:r>
                        <a:rPr lang="nl-NL" sz="1200" dirty="0">
                          <a:effectLst/>
                        </a:rPr>
                        <a:t>van de gehele installatie.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10"/>
                  </a:ext>
                </a:extLst>
              </a:tr>
              <a:tr h="270022">
                <a:tc>
                  <a:txBody>
                    <a:bodyPr/>
                    <a:lstStyle/>
                    <a:p>
                      <a:pPr>
                        <a:lnSpc>
                          <a:spcPct val="115000"/>
                        </a:lnSpc>
                        <a:spcAft>
                          <a:spcPts val="0"/>
                        </a:spcAft>
                      </a:pPr>
                      <a:r>
                        <a:rPr lang="nl-NL" sz="1200" dirty="0">
                          <a:effectLst/>
                        </a:rPr>
                        <a:t>11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Volledige informatie over eisen en uitvoering  persproef staat in Waterwerkblad WB 2.3 (jan. 2018)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11"/>
                  </a:ext>
                </a:extLst>
              </a:tr>
            </a:tbl>
          </a:graphicData>
        </a:graphic>
      </p:graphicFrame>
      <p:sp>
        <p:nvSpPr>
          <p:cNvPr id="3" name="Rectangle 1"/>
          <p:cNvSpPr>
            <a:spLocks noChangeArrowheads="1"/>
          </p:cNvSpPr>
          <p:nvPr/>
        </p:nvSpPr>
        <p:spPr bwMode="auto">
          <a:xfrm>
            <a:off x="2197100" y="1794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ltLang="nl-NL" dirty="0" smtClean="0">
              <a:solidFill>
                <a:prstClr val="black"/>
              </a:solidFill>
              <a:latin typeface="Arial" pitchFamily="34" charset="0"/>
              <a:cs typeface="Arial" pitchFamily="34" charset="0"/>
            </a:endParaRPr>
          </a:p>
        </p:txBody>
      </p:sp>
      <p:sp>
        <p:nvSpPr>
          <p:cNvPr id="6" name="Tekstvak 5"/>
          <p:cNvSpPr txBox="1"/>
          <p:nvPr/>
        </p:nvSpPr>
        <p:spPr>
          <a:xfrm>
            <a:off x="296439" y="5842338"/>
            <a:ext cx="1168910" cy="1015663"/>
          </a:xfrm>
          <a:prstGeom prst="rect">
            <a:avLst/>
          </a:prstGeom>
          <a:noFill/>
        </p:spPr>
        <p:txBody>
          <a:bodyPr wrap="none" rtlCol="0">
            <a:spAutoFit/>
          </a:bodyPr>
          <a:lstStyle/>
          <a:p>
            <a:r>
              <a:rPr lang="nl-NL" sz="6000" b="1" dirty="0" smtClean="0">
                <a:solidFill>
                  <a:srgbClr val="EA8B00"/>
                </a:solidFill>
              </a:rPr>
              <a:t>C1</a:t>
            </a:r>
            <a:endParaRPr lang="nl-NL" sz="6000" b="1" dirty="0">
              <a:solidFill>
                <a:srgbClr val="EA8B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a:xfrm>
            <a:off x="64988" y="6473069"/>
            <a:ext cx="652906" cy="365125"/>
          </a:xfrm>
        </p:spPr>
        <p:txBody>
          <a:bodyPr/>
          <a:lstStyle/>
          <a:p>
            <a:fld id="{8B7CAD2B-19C3-4162-9D9A-AC40502219B3}" type="slidenum">
              <a:rPr lang="nl-NL" smtClean="0"/>
              <a:t>31</a:t>
            </a:fld>
            <a:endParaRPr lang="nl-NL" dirty="0"/>
          </a:p>
        </p:txBody>
      </p:sp>
    </p:spTree>
    <p:extLst>
      <p:ext uri="{BB962C8B-B14F-4D97-AF65-F5344CB8AC3E}">
        <p14:creationId xmlns:p14="http://schemas.microsoft.com/office/powerpoint/2010/main" val="148273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226555674"/>
              </p:ext>
            </p:extLst>
          </p:nvPr>
        </p:nvGraphicFramePr>
        <p:xfrm>
          <a:off x="530102" y="278659"/>
          <a:ext cx="11425269" cy="5278258"/>
        </p:xfrm>
        <a:graphic>
          <a:graphicData uri="http://schemas.openxmlformats.org/drawingml/2006/table">
            <a:tbl>
              <a:tblPr firstRow="1" firstCol="1" bandRow="1">
                <a:tableStyleId>{5C22544A-7EE6-4342-B048-85BDC9FD1C3A}</a:tableStyleId>
              </a:tblPr>
              <a:tblGrid>
                <a:gridCol w="662300">
                  <a:extLst>
                    <a:ext uri="{9D8B030D-6E8A-4147-A177-3AD203B41FA5}">
                      <a16:colId xmlns:a16="http://schemas.microsoft.com/office/drawing/2014/main" val="20000"/>
                    </a:ext>
                  </a:extLst>
                </a:gridCol>
                <a:gridCol w="10762969">
                  <a:extLst>
                    <a:ext uri="{9D8B030D-6E8A-4147-A177-3AD203B41FA5}">
                      <a16:colId xmlns:a16="http://schemas.microsoft.com/office/drawing/2014/main" val="20001"/>
                    </a:ext>
                  </a:extLst>
                </a:gridCol>
              </a:tblGrid>
              <a:tr h="288032">
                <a:tc gridSpan="2">
                  <a:txBody>
                    <a:bodyPr/>
                    <a:lstStyle/>
                    <a:p>
                      <a:pPr algn="ctr">
                        <a:lnSpc>
                          <a:spcPct val="115000"/>
                        </a:lnSpc>
                        <a:spcAft>
                          <a:spcPts val="0"/>
                        </a:spcAft>
                      </a:pPr>
                      <a:r>
                        <a:rPr lang="nl-NL" sz="1400" dirty="0" smtClean="0">
                          <a:effectLst/>
                        </a:rPr>
                        <a:t>Samenvatting WB 2.3: persmethode C2 met lucht of inert gas voor </a:t>
                      </a:r>
                      <a:r>
                        <a:rPr lang="nl-NL" sz="1400" dirty="0">
                          <a:effectLst/>
                        </a:rPr>
                        <a:t>bepaling </a:t>
                      </a:r>
                      <a:r>
                        <a:rPr lang="nl-NL" sz="1400" dirty="0" smtClean="0">
                          <a:effectLst/>
                        </a:rPr>
                        <a:t>dichtheid </a:t>
                      </a:r>
                      <a:r>
                        <a:rPr lang="nl-NL" sz="1400" dirty="0">
                          <a:effectLst/>
                        </a:rPr>
                        <a:t>leidingwaterinstallatie   </a:t>
                      </a:r>
                      <a:endParaRPr lang="nl-NL" sz="1400" dirty="0">
                        <a:effectLst/>
                        <a:latin typeface="Calibri"/>
                        <a:ea typeface="Calibri"/>
                        <a:cs typeface="Times New Roman"/>
                      </a:endParaRPr>
                    </a:p>
                  </a:txBody>
                  <a:tcPr marT="0" marB="0">
                    <a:solidFill>
                      <a:srgbClr val="EA8B00"/>
                    </a:solidFill>
                  </a:tcPr>
                </a:tc>
                <a:tc hMerge="1">
                  <a:txBody>
                    <a:bodyPr/>
                    <a:lstStyle/>
                    <a:p>
                      <a:endParaRPr lang="nl-NL"/>
                    </a:p>
                  </a:txBody>
                  <a:tcPr/>
                </a:tc>
                <a:extLst>
                  <a:ext uri="{0D108BD9-81ED-4DB2-BD59-A6C34878D82A}">
                    <a16:rowId xmlns:a16="http://schemas.microsoft.com/office/drawing/2014/main" val="10000"/>
                  </a:ext>
                </a:extLst>
              </a:tr>
              <a:tr h="243766">
                <a:tc>
                  <a:txBody>
                    <a:bodyPr/>
                    <a:lstStyle/>
                    <a:p>
                      <a:pPr>
                        <a:lnSpc>
                          <a:spcPct val="115000"/>
                        </a:lnSpc>
                        <a:spcAft>
                          <a:spcPts val="0"/>
                        </a:spcAft>
                      </a:pPr>
                      <a:r>
                        <a:rPr lang="nl-NL" sz="1200" dirty="0">
                          <a:effectLst/>
                        </a:rPr>
                        <a:t>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Leidingmaterialen</a:t>
                      </a:r>
                      <a:r>
                        <a:rPr lang="nl-NL" sz="1200" b="1" dirty="0" smtClean="0">
                          <a:effectLst/>
                        </a:rPr>
                        <a:t>:</a:t>
                      </a:r>
                      <a:r>
                        <a:rPr lang="nl-NL" sz="1200" dirty="0" smtClean="0">
                          <a:effectLst/>
                        </a:rPr>
                        <a:t> alle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1"/>
                  </a:ext>
                </a:extLst>
              </a:tr>
              <a:tr h="226449">
                <a:tc>
                  <a:txBody>
                    <a:bodyPr/>
                    <a:lstStyle/>
                    <a:p>
                      <a:pPr>
                        <a:lnSpc>
                          <a:spcPct val="115000"/>
                        </a:lnSpc>
                        <a:spcAft>
                          <a:spcPts val="0"/>
                        </a:spcAft>
                      </a:pPr>
                      <a:r>
                        <a:rPr lang="nl-NL" sz="1200" dirty="0">
                          <a:effectLst/>
                        </a:rPr>
                        <a:t>2</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Middellijnen:  &gt; </a:t>
                      </a:r>
                      <a:r>
                        <a:rPr lang="nl-NL" sz="1200" dirty="0" smtClean="0">
                          <a:effectLst/>
                        </a:rPr>
                        <a:t>50 </a:t>
                      </a:r>
                      <a:r>
                        <a:rPr lang="nl-NL" sz="1200" dirty="0">
                          <a:effectLst/>
                        </a:rPr>
                        <a:t>mm </a:t>
                      </a:r>
                      <a:r>
                        <a:rPr lang="nl-NL" sz="1200" dirty="0" smtClean="0">
                          <a:effectLst/>
                        </a:rPr>
                        <a:t>en &lt; 100 mm inwendig </a:t>
                      </a:r>
                      <a:r>
                        <a:rPr lang="nl-NL" sz="1200" dirty="0">
                          <a:effectLst/>
                        </a:rPr>
                        <a:t>voor metalen </a:t>
                      </a:r>
                      <a:r>
                        <a:rPr lang="nl-NL" sz="1200" dirty="0" smtClean="0">
                          <a:effectLst/>
                        </a:rPr>
                        <a:t>of &gt; 63 </a:t>
                      </a:r>
                      <a:r>
                        <a:rPr lang="nl-NL" sz="1200" dirty="0">
                          <a:effectLst/>
                        </a:rPr>
                        <a:t>mm </a:t>
                      </a:r>
                      <a:r>
                        <a:rPr lang="nl-NL" sz="1200" dirty="0" smtClean="0">
                          <a:effectLst/>
                        </a:rPr>
                        <a:t>en &lt; 110 uitwendig voor </a:t>
                      </a:r>
                      <a:r>
                        <a:rPr lang="nl-NL" sz="1200" dirty="0">
                          <a:effectLst/>
                        </a:rPr>
                        <a:t>kunststoffen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2"/>
                  </a:ext>
                </a:extLst>
              </a:tr>
              <a:tr h="217890">
                <a:tc>
                  <a:txBody>
                    <a:bodyPr/>
                    <a:lstStyle/>
                    <a:p>
                      <a:pPr>
                        <a:lnSpc>
                          <a:spcPct val="115000"/>
                        </a:lnSpc>
                        <a:spcAft>
                          <a:spcPts val="0"/>
                        </a:spcAft>
                      </a:pPr>
                      <a:r>
                        <a:rPr lang="nl-NL" sz="1200" dirty="0">
                          <a:effectLst/>
                        </a:rPr>
                        <a:t>3</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Olievrije compressor</a:t>
                      </a:r>
                      <a:r>
                        <a:rPr lang="nl-NL" sz="1200" dirty="0" smtClean="0">
                          <a:effectLst/>
                        </a:rPr>
                        <a:t> (met overdrukventiel) / </a:t>
                      </a:r>
                      <a:r>
                        <a:rPr lang="nl-NL" sz="1200" b="1" dirty="0" smtClean="0">
                          <a:effectLst/>
                        </a:rPr>
                        <a:t>Gasflessen</a:t>
                      </a:r>
                      <a:r>
                        <a:rPr lang="nl-NL" sz="1200" dirty="0" smtClean="0">
                          <a:effectLst/>
                        </a:rPr>
                        <a:t> (kooldioxide of stikstof): in lucht en inert gas mag geen olie voorkomen    </a:t>
                      </a:r>
                      <a:r>
                        <a:rPr lang="nl-NL" sz="1200" dirty="0">
                          <a:effectLst/>
                        </a:rPr>
                        <a:t>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3"/>
                  </a:ext>
                </a:extLst>
              </a:tr>
              <a:tr h="217890">
                <a:tc>
                  <a:txBody>
                    <a:bodyPr/>
                    <a:lstStyle/>
                    <a:p>
                      <a:pPr>
                        <a:lnSpc>
                          <a:spcPct val="115000"/>
                        </a:lnSpc>
                        <a:spcAft>
                          <a:spcPts val="0"/>
                        </a:spcAft>
                      </a:pPr>
                      <a:r>
                        <a:rPr lang="nl-NL" sz="1200" dirty="0">
                          <a:effectLst/>
                        </a:rPr>
                        <a:t>4</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smtClean="0">
                          <a:effectLst/>
                        </a:rPr>
                        <a:t>Manometer </a:t>
                      </a:r>
                      <a:r>
                        <a:rPr lang="nl-NL" sz="1200" b="0" dirty="0" smtClean="0">
                          <a:effectLst/>
                        </a:rPr>
                        <a:t>(ook digitaal)</a:t>
                      </a:r>
                      <a:r>
                        <a:rPr lang="nl-NL" sz="1200" dirty="0" smtClean="0">
                          <a:effectLst/>
                        </a:rPr>
                        <a:t>:  bereik voor lekdichtheid ten minste 25 kPa (0,25 bar), afleesbaarheid 0,1 kPa (1 mbar)</a:t>
                      </a:r>
                    </a:p>
                    <a:p>
                      <a:pPr>
                        <a:lnSpc>
                          <a:spcPct val="115000"/>
                        </a:lnSpc>
                        <a:spcAft>
                          <a:spcPts val="0"/>
                        </a:spcAft>
                      </a:pPr>
                      <a:r>
                        <a:rPr lang="nl-NL" sz="1200" dirty="0" smtClean="0">
                          <a:effectLst/>
                          <a:latin typeface="Calibri"/>
                          <a:ea typeface="Calibri"/>
                          <a:cs typeface="Times New Roman"/>
                        </a:rPr>
                        <a:t>                                                     </a:t>
                      </a:r>
                      <a:r>
                        <a:rPr lang="nl-NL" sz="1200" dirty="0" smtClean="0">
                          <a:effectLst/>
                          <a:latin typeface="Arial" panose="020B0604020202020204" pitchFamily="34" charset="0"/>
                          <a:ea typeface="Calibri"/>
                          <a:cs typeface="Arial" panose="020B0604020202020204" pitchFamily="34" charset="0"/>
                        </a:rPr>
                        <a:t>bereik voor drukbestendigheid ten minste 450 kPa (4,5 bar), afleesbaarheid 10 kPa (0,1 bar) </a:t>
                      </a:r>
                      <a:endParaRPr lang="nl-NL" sz="1200" dirty="0">
                        <a:effectLst/>
                        <a:latin typeface="Arial" panose="020B0604020202020204" pitchFamily="34" charset="0"/>
                        <a:ea typeface="Calibri"/>
                        <a:cs typeface="Arial" panose="020B0604020202020204" pitchFamily="34" charset="0"/>
                      </a:endParaRPr>
                    </a:p>
                  </a:txBody>
                  <a:tcPr marT="0" marB="0">
                    <a:solidFill>
                      <a:schemeClr val="accent4"/>
                    </a:solidFill>
                  </a:tcPr>
                </a:tc>
                <a:extLst>
                  <a:ext uri="{0D108BD9-81ED-4DB2-BD59-A6C34878D82A}">
                    <a16:rowId xmlns:a16="http://schemas.microsoft.com/office/drawing/2014/main" val="10004"/>
                  </a:ext>
                </a:extLst>
              </a:tr>
              <a:tr h="217890">
                <a:tc>
                  <a:txBody>
                    <a:bodyPr/>
                    <a:lstStyle/>
                    <a:p>
                      <a:pPr>
                        <a:lnSpc>
                          <a:spcPct val="115000"/>
                        </a:lnSpc>
                        <a:spcAft>
                          <a:spcPts val="0"/>
                        </a:spcAft>
                      </a:pPr>
                      <a:r>
                        <a:rPr lang="nl-NL" sz="1200" dirty="0">
                          <a:effectLst/>
                        </a:rPr>
                        <a:t>5</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Veiligheid: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er mogen zich geen andere personen dan de uitvoerende(n) in de ruimten van te persen leidingen bevinden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                     - op voldoende plaatsen moet via ontluchtingskranen de druk kunnen worden afgelaten, voor inert gas op plaatsen waar het geen gevaar vormt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                     - vrijkomen van inert gas in een kleine ruimte kan verstikkend werken doordat zuurstof wordt verdreven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                     - ARBO-regels en veiligheidsvoorschriften leverancier van inert gas in acht nemen </a:t>
                      </a:r>
                    </a:p>
                  </a:txBody>
                  <a:tcPr marT="0" marB="0">
                    <a:solidFill>
                      <a:schemeClr val="accent6">
                        <a:lumMod val="20000"/>
                        <a:lumOff val="80000"/>
                      </a:schemeClr>
                    </a:solidFill>
                  </a:tcPr>
                </a:tc>
                <a:extLst>
                  <a:ext uri="{0D108BD9-81ED-4DB2-BD59-A6C34878D82A}">
                    <a16:rowId xmlns:a16="http://schemas.microsoft.com/office/drawing/2014/main" val="10005"/>
                  </a:ext>
                </a:extLst>
              </a:tr>
              <a:tr h="660456">
                <a:tc>
                  <a:txBody>
                    <a:bodyPr/>
                    <a:lstStyle/>
                    <a:p>
                      <a:pPr>
                        <a:lnSpc>
                          <a:spcPct val="115000"/>
                        </a:lnSpc>
                        <a:spcAft>
                          <a:spcPts val="0"/>
                        </a:spcAft>
                      </a:pPr>
                      <a:r>
                        <a:rPr lang="nl-NL" sz="1200" dirty="0">
                          <a:effectLst/>
                        </a:rPr>
                        <a:t>6</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Toestellen en bepaalde appendages loskoppelen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(aansluitingen afdoppen/passtukken).                                                                                            Ontluchtingskranen plaatsen en overige openingen afdoppen (bestand tegen de persdruk).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0" i="1" u="none" strike="noStrike" kern="1200" cap="none" spc="0" normalizeH="0" baseline="0" noProof="0" dirty="0" smtClean="0">
                          <a:ln>
                            <a:noFill/>
                          </a:ln>
                          <a:solidFill>
                            <a:prstClr val="black"/>
                          </a:solidFill>
                          <a:effectLst/>
                          <a:uLnTx/>
                          <a:uFillTx/>
                          <a:latin typeface="+mn-lt"/>
                          <a:ea typeface="+mn-ea"/>
                          <a:cs typeface="+mn-cs"/>
                        </a:rPr>
                        <a:t>Gesloten toestelafsluiters/-stopkranen gelden niet als geschikte afdichtingen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6"/>
                  </a:ext>
                </a:extLst>
              </a:tr>
              <a:tr h="449365">
                <a:tc>
                  <a:txBody>
                    <a:bodyPr/>
                    <a:lstStyle/>
                    <a:p>
                      <a:pPr>
                        <a:lnSpc>
                          <a:spcPct val="115000"/>
                        </a:lnSpc>
                        <a:spcAft>
                          <a:spcPts val="0"/>
                        </a:spcAft>
                      </a:pPr>
                      <a:r>
                        <a:rPr lang="nl-NL" sz="1200" dirty="0">
                          <a:effectLst/>
                        </a:rPr>
                        <a:t>7</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Temperaturen (T) :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persmedium: </a:t>
                      </a:r>
                      <a:r>
                        <a:rPr kumimoji="0" lang="nl-NL" sz="1200" b="0" i="0" u="sng" strike="noStrike" kern="1200" cap="none" spc="0" normalizeH="0" baseline="0" noProof="0" dirty="0" smtClean="0">
                          <a:ln>
                            <a:noFill/>
                          </a:ln>
                          <a:solidFill>
                            <a:prstClr val="black"/>
                          </a:solidFill>
                          <a:effectLst/>
                          <a:uLnTx/>
                          <a:uFillTx/>
                          <a:latin typeface="+mn-lt"/>
                          <a:ea typeface="+mn-ea"/>
                          <a:cs typeface="+mn-cs"/>
                        </a:rPr>
                        <a:t>&lt;</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25 °C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ea typeface="+mn-ea"/>
                          <a:cs typeface="+mn-cs"/>
                        </a:rPr>
                        <a:t>Verandering T-omgeving tijdens drukhandhavingstijd </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lekdichtheid</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sproef op formulier vastleggen i.v.m. correctie persdruk</a:t>
                      </a:r>
                      <a:endParaRPr lang="nl-NL" sz="1200" dirty="0" smtClean="0">
                        <a:effectLst/>
                      </a:endParaRPr>
                    </a:p>
                  </a:txBody>
                  <a:tcPr marT="0" marB="0">
                    <a:solidFill>
                      <a:schemeClr val="accent6">
                        <a:lumMod val="20000"/>
                        <a:lumOff val="80000"/>
                      </a:schemeClr>
                    </a:solidFill>
                  </a:tcPr>
                </a:tc>
                <a:extLst>
                  <a:ext uri="{0D108BD9-81ED-4DB2-BD59-A6C34878D82A}">
                    <a16:rowId xmlns:a16="http://schemas.microsoft.com/office/drawing/2014/main" val="10007"/>
                  </a:ext>
                </a:extLst>
              </a:tr>
              <a:tr h="680841">
                <a:tc>
                  <a:txBody>
                    <a:bodyPr/>
                    <a:lstStyle/>
                    <a:p>
                      <a:pPr>
                        <a:lnSpc>
                          <a:spcPct val="115000"/>
                        </a:lnSpc>
                        <a:spcAft>
                          <a:spcPts val="0"/>
                        </a:spcAft>
                      </a:pPr>
                      <a:r>
                        <a:rPr lang="nl-NL" sz="1200" dirty="0">
                          <a:effectLst/>
                        </a:rPr>
                        <a:t>8 </a:t>
                      </a:r>
                      <a:endParaRPr lang="nl-NL" sz="1200" dirty="0">
                        <a:effectLst/>
                        <a:latin typeface="Calibri"/>
                        <a:ea typeface="Calibri"/>
                        <a:cs typeface="Times New Roman"/>
                      </a:endParaRPr>
                    </a:p>
                  </a:txBody>
                  <a:tcPr marT="0" marB="0">
                    <a:solidFill>
                      <a:srgbClr val="EA8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200" b="1" i="0" u="none" strike="noStrike" kern="1200" cap="none" spc="0" normalizeH="0" baseline="0" noProof="0" dirty="0" smtClean="0">
                          <a:ln>
                            <a:noFill/>
                          </a:ln>
                          <a:solidFill>
                            <a:prstClr val="black"/>
                          </a:solidFill>
                          <a:effectLst/>
                          <a:uLnTx/>
                          <a:uFillTx/>
                          <a:latin typeface="+mn-lt"/>
                          <a:ea typeface="+mn-ea"/>
                          <a:cs typeface="+mn-cs"/>
                        </a:rPr>
                        <a:t>Druk trapsgewijs op 0,015 </a:t>
                      </a:r>
                      <a:r>
                        <a:rPr kumimoji="0" lang="nl-NL" sz="1200" b="1" i="0" u="sng" strike="noStrike" kern="1200" cap="none" spc="0" normalizeH="0" baseline="0" noProof="0" dirty="0" smtClean="0">
                          <a:ln>
                            <a:noFill/>
                          </a:ln>
                          <a:solidFill>
                            <a:prstClr val="black"/>
                          </a:solidFill>
                          <a:effectLst/>
                          <a:uLnTx/>
                          <a:uFillTx/>
                          <a:latin typeface="+mn-lt"/>
                          <a:ea typeface="+mn-ea"/>
                          <a:cs typeface="+mn-cs"/>
                        </a:rPr>
                        <a:t>+</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 0,001 MPa (0,15 </a:t>
                      </a:r>
                      <a:r>
                        <a:rPr kumimoji="0" lang="nl-NL" sz="1200" b="1" i="0" u="sng" strike="noStrike" kern="1200" cap="none" spc="0" normalizeH="0" baseline="0" noProof="0" dirty="0" smtClean="0">
                          <a:ln>
                            <a:noFill/>
                          </a:ln>
                          <a:solidFill>
                            <a:prstClr val="black"/>
                          </a:solidFill>
                          <a:effectLst/>
                          <a:uLnTx/>
                          <a:uFillTx/>
                          <a:latin typeface="+mn-lt"/>
                          <a:ea typeface="+mn-ea"/>
                          <a:cs typeface="+mn-cs"/>
                        </a:rPr>
                        <a:t>+</a:t>
                      </a:r>
                      <a:r>
                        <a:rPr kumimoji="0" lang="nl-NL" sz="1200" b="1" i="0" u="none" strike="noStrike" kern="1200" cap="none" spc="0" normalizeH="0" baseline="0" noProof="0" dirty="0" smtClean="0">
                          <a:ln>
                            <a:noFill/>
                          </a:ln>
                          <a:solidFill>
                            <a:prstClr val="black"/>
                          </a:solidFill>
                          <a:effectLst/>
                          <a:uLnTx/>
                          <a:uFillTx/>
                          <a:latin typeface="+mn-lt"/>
                          <a:ea typeface="+mn-ea"/>
                          <a:cs typeface="+mn-cs"/>
                        </a:rPr>
                        <a:t> 0,01 bar) </a:t>
                      </a:r>
                      <a:r>
                        <a:rPr kumimoji="0" lang="nl-NL" sz="1200" b="1" i="0" u="none" strike="noStrike" kern="1200" cap="none" spc="0" normalizeH="0" baseline="0" noProof="0" dirty="0" smtClean="0">
                          <a:ln>
                            <a:noFill/>
                          </a:ln>
                          <a:solidFill>
                            <a:schemeClr val="tx1"/>
                          </a:solidFill>
                          <a:effectLst/>
                          <a:uLnTx/>
                          <a:uFillTx/>
                          <a:latin typeface="+mn-lt"/>
                          <a:ea typeface="+mn-ea"/>
                          <a:cs typeface="+mn-cs"/>
                        </a:rPr>
                        <a:t>brengen.</a:t>
                      </a:r>
                      <a:r>
                        <a:rPr kumimoji="0" lang="nl-NL" sz="1200" b="1" i="0" u="none" strike="noStrike" kern="1200" cap="none" spc="0" normalizeH="0" baseline="0" noProof="0" dirty="0" smtClean="0">
                          <a:ln>
                            <a:noFill/>
                          </a:ln>
                          <a:solidFill>
                            <a:srgbClr val="FF0000"/>
                          </a:solidFill>
                          <a:effectLst/>
                          <a:uLnTx/>
                          <a:uFillTx/>
                          <a:latin typeface="+mn-lt"/>
                          <a:ea typeface="+mn-ea"/>
                          <a:cs typeface="+mn-cs"/>
                        </a:rPr>
                        <a:t> </a:t>
                      </a:r>
                      <a:r>
                        <a:rPr kumimoji="0" lang="nl-NL" sz="1200" b="1" i="0" u="none" strike="noStrike" kern="1200" cap="none" spc="0" normalizeH="0" baseline="0" noProof="0" dirty="0" smtClean="0">
                          <a:ln>
                            <a:noFill/>
                          </a:ln>
                          <a:solidFill>
                            <a:schemeClr val="tx1"/>
                          </a:solidFill>
                          <a:effectLst/>
                          <a:uLnTx/>
                          <a:uFillTx/>
                          <a:latin typeface="+mn-lt"/>
                          <a:ea typeface="+mn-ea"/>
                          <a:cs typeface="+mn-cs"/>
                        </a:rPr>
                        <a:t>Sluit het systeem.</a:t>
                      </a:r>
                      <a:r>
                        <a:rPr kumimoji="0" lang="nl-NL" sz="1200" b="1" i="0" u="none" strike="noStrike" kern="1200" cap="none" spc="0" normalizeH="0" baseline="0" noProof="0" dirty="0" smtClean="0">
                          <a:ln>
                            <a:noFill/>
                          </a:ln>
                          <a:solidFill>
                            <a:srgbClr val="FF0000"/>
                          </a:solidFill>
                          <a:effectLst/>
                          <a:uLnTx/>
                          <a:uFillTx/>
                          <a:latin typeface="+mn-lt"/>
                          <a:ea typeface="+mn-ea"/>
                          <a:cs typeface="+mn-cs"/>
                        </a:rPr>
                        <a:t> </a:t>
                      </a:r>
                      <a:r>
                        <a:rPr kumimoji="0" lang="nl-NL" sz="1200" b="1" i="0" u="none" strike="noStrike" kern="1200" cap="none" spc="0" normalizeH="0" baseline="0" noProof="0" dirty="0" smtClean="0">
                          <a:ln>
                            <a:noFill/>
                          </a:ln>
                          <a:solidFill>
                            <a:schemeClr val="tx1"/>
                          </a:solidFill>
                          <a:effectLst/>
                          <a:uLnTx/>
                          <a:uFillTx/>
                          <a:latin typeface="+mn-lt"/>
                          <a:ea typeface="+mn-ea"/>
                          <a:cs typeface="+mn-cs"/>
                        </a:rPr>
                        <a:t>Wacht tot de druk stabiel is. Controleer daarna of de persdruk, bij leidinginhoud &lt; 100 liter, 120 min gehandhaafd blijft </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(voor elke 100 liter meer, 20 min verlengen). Bij drukdaling &lt; 0,5 %  zijn de verbindingen lekdicht. Bij twijfel de druk aflaten (bijv. aan </a:t>
                      </a:r>
                      <a:r>
                        <a:rPr kumimoji="0" lang="nl-NL" sz="1200" b="0" i="0" u="none" strike="noStrike" kern="1200" cap="none" spc="0" normalizeH="0" baseline="0" noProof="0" dirty="0" err="1" smtClean="0">
                          <a:ln>
                            <a:noFill/>
                          </a:ln>
                          <a:solidFill>
                            <a:schemeClr val="tx1"/>
                          </a:solidFill>
                          <a:effectLst/>
                          <a:uLnTx/>
                          <a:uFillTx/>
                          <a:latin typeface="+mn-lt"/>
                          <a:ea typeface="+mn-ea"/>
                          <a:cs typeface="+mn-cs"/>
                        </a:rPr>
                        <a:t>meterset</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waarmee de installatie op druk wordt gezet) en procedure herhalen. Bij drukafname </a:t>
                      </a:r>
                      <a:r>
                        <a:rPr kumimoji="0" lang="nl-NL" sz="1200" b="0" i="0" u="sng" strike="noStrike" kern="1200" cap="none" spc="0" normalizeH="0" baseline="0" noProof="0" dirty="0" smtClean="0">
                          <a:ln>
                            <a:noFill/>
                          </a:ln>
                          <a:solidFill>
                            <a:schemeClr val="tx1"/>
                          </a:solidFill>
                          <a:effectLst/>
                          <a:uLnTx/>
                          <a:uFillTx/>
                          <a:latin typeface="+mn-lt"/>
                          <a:ea typeface="+mn-ea"/>
                          <a:cs typeface="+mn-cs"/>
                        </a:rPr>
                        <a:t>&gt;</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0,5% lekkage(s) achterhalen en herstellen en persproef herhalen. Bij verandering T-omgeving: correctie van persdruk  (zie WB 2.3).</a:t>
                      </a:r>
                      <a:endParaRPr lang="nl-NL" sz="1200" dirty="0">
                        <a:solidFill>
                          <a:srgbClr val="FF0000"/>
                        </a:solidFill>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8"/>
                  </a:ext>
                </a:extLst>
              </a:tr>
              <a:tr h="680841">
                <a:tc>
                  <a:txBody>
                    <a:bodyPr/>
                    <a:lstStyle/>
                    <a:p>
                      <a:pPr>
                        <a:lnSpc>
                          <a:spcPct val="115000"/>
                        </a:lnSpc>
                        <a:spcAft>
                          <a:spcPts val="0"/>
                        </a:spcAft>
                      </a:pPr>
                      <a:r>
                        <a:rPr lang="nl-NL" sz="1200" dirty="0">
                          <a:effectLst/>
                        </a:rPr>
                        <a:t>9</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solidFill>
                            <a:schemeClr val="tx1"/>
                          </a:solidFill>
                          <a:effectLst/>
                        </a:rPr>
                        <a:t>Druk geleidelijk verder opvoeren tot </a:t>
                      </a:r>
                      <a:r>
                        <a:rPr lang="nl-NL" sz="1200" b="1" dirty="0" smtClean="0">
                          <a:solidFill>
                            <a:schemeClr val="tx1"/>
                          </a:solidFill>
                          <a:effectLst/>
                        </a:rPr>
                        <a:t>0,1 </a:t>
                      </a:r>
                      <a:r>
                        <a:rPr lang="nl-NL" sz="1200" b="1" u="sng" dirty="0" smtClean="0">
                          <a:solidFill>
                            <a:schemeClr val="tx1"/>
                          </a:solidFill>
                          <a:effectLst/>
                        </a:rPr>
                        <a:t>+</a:t>
                      </a:r>
                      <a:r>
                        <a:rPr lang="nl-NL" sz="1200" b="1" dirty="0" smtClean="0">
                          <a:solidFill>
                            <a:schemeClr val="tx1"/>
                          </a:solidFill>
                          <a:effectLst/>
                        </a:rPr>
                        <a:t> 0,01 MPa (1,0 </a:t>
                      </a:r>
                      <a:r>
                        <a:rPr lang="nl-NL" sz="1200" b="1" u="sng" dirty="0" smtClean="0">
                          <a:solidFill>
                            <a:schemeClr val="tx1"/>
                          </a:solidFill>
                          <a:effectLst/>
                        </a:rPr>
                        <a:t>+</a:t>
                      </a:r>
                      <a:r>
                        <a:rPr lang="nl-NL" sz="1200" b="1" dirty="0" smtClean="0">
                          <a:solidFill>
                            <a:schemeClr val="tx1"/>
                          </a:solidFill>
                          <a:effectLst/>
                        </a:rPr>
                        <a:t> 0,1 bar). Sluit het systeem.</a:t>
                      </a:r>
                      <a:r>
                        <a:rPr lang="nl-NL" sz="1200" b="1" dirty="0" smtClean="0">
                          <a:solidFill>
                            <a:srgbClr val="FF0000"/>
                          </a:solidFill>
                          <a:effectLst/>
                        </a:rPr>
                        <a:t> </a:t>
                      </a:r>
                      <a:r>
                        <a:rPr lang="nl-NL" sz="1200" b="1" dirty="0" smtClean="0">
                          <a:solidFill>
                            <a:schemeClr val="tx1"/>
                          </a:solidFill>
                          <a:effectLst/>
                        </a:rPr>
                        <a:t>Wacht tot de druk stabiel is. Controleer daarna of de persdruk 10 min gehandhaafd blijft.</a:t>
                      </a:r>
                      <a:r>
                        <a:rPr lang="nl-NL" sz="1200" b="1" dirty="0" smtClean="0">
                          <a:solidFill>
                            <a:srgbClr val="FF0000"/>
                          </a:solidFill>
                          <a:effectLst/>
                        </a:rPr>
                        <a:t> </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Bij drukdaling &lt; 0,5 %  zijn de verbindingen drukbestendig. Bij twijfel de druk aflaten en procedure herhalen. Bij drukafname </a:t>
                      </a:r>
                      <a:r>
                        <a:rPr kumimoji="0" lang="nl-NL" sz="1200" b="0" i="0" u="sng" strike="noStrike" kern="1200" cap="none" spc="0" normalizeH="0" baseline="0" noProof="0" dirty="0" smtClean="0">
                          <a:ln>
                            <a:noFill/>
                          </a:ln>
                          <a:solidFill>
                            <a:prstClr val="black"/>
                          </a:solidFill>
                          <a:effectLst/>
                          <a:uLnTx/>
                          <a:uFillTx/>
                          <a:latin typeface="+mn-lt"/>
                          <a:ea typeface="+mn-ea"/>
                          <a:cs typeface="+mn-cs"/>
                        </a:rPr>
                        <a:t>&gt;</a:t>
                      </a:r>
                      <a:r>
                        <a:rPr kumimoji="0" lang="nl-NL" sz="1200" b="0" i="0" u="none" strike="noStrike" kern="1200" cap="none" spc="0" normalizeH="0" baseline="0" noProof="0" dirty="0" smtClean="0">
                          <a:ln>
                            <a:noFill/>
                          </a:ln>
                          <a:solidFill>
                            <a:prstClr val="black"/>
                          </a:solidFill>
                          <a:effectLst/>
                          <a:uLnTx/>
                          <a:uFillTx/>
                          <a:latin typeface="+mn-lt"/>
                          <a:ea typeface="+mn-ea"/>
                          <a:cs typeface="+mn-cs"/>
                        </a:rPr>
                        <a:t> 0,5% lekkage(s) achterhalen, herstellen en persproef herhalen. </a:t>
                      </a:r>
                      <a:endParaRPr lang="nl-NL" sz="1200" dirty="0">
                        <a:solidFill>
                          <a:srgbClr val="FF0000"/>
                        </a:solidFill>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9"/>
                  </a:ext>
                </a:extLst>
              </a:tr>
              <a:tr h="248045">
                <a:tc>
                  <a:txBody>
                    <a:bodyPr/>
                    <a:lstStyle/>
                    <a:p>
                      <a:pPr>
                        <a:lnSpc>
                          <a:spcPct val="115000"/>
                        </a:lnSpc>
                        <a:spcAft>
                          <a:spcPts val="0"/>
                        </a:spcAft>
                      </a:pPr>
                      <a:r>
                        <a:rPr lang="nl-NL" sz="1200" dirty="0">
                          <a:effectLst/>
                        </a:rPr>
                        <a:t>10 </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b="1" dirty="0">
                          <a:effectLst/>
                        </a:rPr>
                        <a:t>Vul </a:t>
                      </a:r>
                      <a:r>
                        <a:rPr lang="nl-NL" sz="1200" b="1" dirty="0" smtClean="0">
                          <a:effectLst/>
                        </a:rPr>
                        <a:t>voor zover mogelijk het </a:t>
                      </a:r>
                      <a:r>
                        <a:rPr lang="nl-NL" sz="1200" b="1" dirty="0">
                          <a:effectLst/>
                        </a:rPr>
                        <a:t>formulier in </a:t>
                      </a:r>
                      <a:r>
                        <a:rPr lang="nl-NL" sz="1200" dirty="0">
                          <a:effectLst/>
                        </a:rPr>
                        <a:t>voor </a:t>
                      </a:r>
                      <a:r>
                        <a:rPr lang="nl-NL" sz="1200" dirty="0" smtClean="0">
                          <a:effectLst/>
                        </a:rPr>
                        <a:t>bepaling dichtheid </a:t>
                      </a:r>
                      <a:r>
                        <a:rPr lang="nl-NL" sz="1200" dirty="0">
                          <a:effectLst/>
                        </a:rPr>
                        <a:t>van </a:t>
                      </a:r>
                      <a:r>
                        <a:rPr lang="nl-NL" sz="1200" dirty="0" smtClean="0">
                          <a:effectLst/>
                        </a:rPr>
                        <a:t>betreffende </a:t>
                      </a:r>
                      <a:r>
                        <a:rPr lang="nl-NL" sz="1200" dirty="0">
                          <a:effectLst/>
                        </a:rPr>
                        <a:t>installatiedeel </a:t>
                      </a:r>
                      <a:r>
                        <a:rPr lang="nl-NL" sz="1200" dirty="0" smtClean="0">
                          <a:effectLst/>
                        </a:rPr>
                        <a:t>of </a:t>
                      </a:r>
                      <a:r>
                        <a:rPr lang="nl-NL" sz="1200" dirty="0">
                          <a:effectLst/>
                        </a:rPr>
                        <a:t>van de gehele installatie. </a:t>
                      </a:r>
                      <a:endParaRPr lang="nl-NL" sz="12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10"/>
                  </a:ext>
                </a:extLst>
              </a:tr>
              <a:tr h="270022">
                <a:tc>
                  <a:txBody>
                    <a:bodyPr/>
                    <a:lstStyle/>
                    <a:p>
                      <a:pPr>
                        <a:lnSpc>
                          <a:spcPct val="115000"/>
                        </a:lnSpc>
                        <a:spcAft>
                          <a:spcPts val="0"/>
                        </a:spcAft>
                      </a:pPr>
                      <a:r>
                        <a:rPr lang="nl-NL" sz="1200" dirty="0">
                          <a:effectLst/>
                        </a:rPr>
                        <a:t>11</a:t>
                      </a:r>
                      <a:endParaRPr lang="nl-NL" sz="1200" dirty="0">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200" dirty="0">
                          <a:effectLst/>
                        </a:rPr>
                        <a:t>Volledige informatie over eisen en uitvoering  persproef staat in Waterwerkblad WB 2.3 (jan. 2018)  </a:t>
                      </a:r>
                      <a:endParaRPr lang="nl-NL" sz="12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11"/>
                  </a:ext>
                </a:extLst>
              </a:tr>
            </a:tbl>
          </a:graphicData>
        </a:graphic>
      </p:graphicFrame>
      <p:sp>
        <p:nvSpPr>
          <p:cNvPr id="3" name="Rectangle 1"/>
          <p:cNvSpPr>
            <a:spLocks noChangeArrowheads="1"/>
          </p:cNvSpPr>
          <p:nvPr/>
        </p:nvSpPr>
        <p:spPr bwMode="auto">
          <a:xfrm>
            <a:off x="2197100" y="17949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ltLang="nl-NL" dirty="0" smtClean="0">
              <a:solidFill>
                <a:prstClr val="black"/>
              </a:solidFill>
              <a:latin typeface="Arial" pitchFamily="34" charset="0"/>
              <a:cs typeface="Arial" pitchFamily="34" charset="0"/>
            </a:endParaRPr>
          </a:p>
        </p:txBody>
      </p:sp>
      <p:sp>
        <p:nvSpPr>
          <p:cNvPr id="6" name="Tekstvak 5"/>
          <p:cNvSpPr txBox="1"/>
          <p:nvPr/>
        </p:nvSpPr>
        <p:spPr>
          <a:xfrm>
            <a:off x="296439" y="5842338"/>
            <a:ext cx="1168910" cy="1015663"/>
          </a:xfrm>
          <a:prstGeom prst="rect">
            <a:avLst/>
          </a:prstGeom>
          <a:noFill/>
        </p:spPr>
        <p:txBody>
          <a:bodyPr wrap="none" rtlCol="0">
            <a:spAutoFit/>
          </a:bodyPr>
          <a:lstStyle/>
          <a:p>
            <a:r>
              <a:rPr lang="nl-NL" sz="6000" b="1" dirty="0" smtClean="0">
                <a:solidFill>
                  <a:srgbClr val="EA8B00"/>
                </a:solidFill>
              </a:rPr>
              <a:t>C2</a:t>
            </a:r>
            <a:endParaRPr lang="nl-NL" sz="6000" b="1" dirty="0">
              <a:solidFill>
                <a:srgbClr val="EA8B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a:xfrm>
            <a:off x="94890" y="6411681"/>
            <a:ext cx="652906" cy="365125"/>
          </a:xfrm>
        </p:spPr>
        <p:txBody>
          <a:bodyPr/>
          <a:lstStyle/>
          <a:p>
            <a:fld id="{8B7CAD2B-19C3-4162-9D9A-AC40502219B3}" type="slidenum">
              <a:rPr lang="nl-NL" smtClean="0"/>
              <a:t>32</a:t>
            </a:fld>
            <a:endParaRPr lang="nl-NL" dirty="0"/>
          </a:p>
        </p:txBody>
      </p:sp>
    </p:spTree>
    <p:extLst>
      <p:ext uri="{BB962C8B-B14F-4D97-AF65-F5344CB8AC3E}">
        <p14:creationId xmlns:p14="http://schemas.microsoft.com/office/powerpoint/2010/main" val="28149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kstvak 45"/>
          <p:cNvSpPr txBox="1"/>
          <p:nvPr/>
        </p:nvSpPr>
        <p:spPr>
          <a:xfrm>
            <a:off x="-143482" y="894388"/>
            <a:ext cx="2044149" cy="738664"/>
          </a:xfrm>
          <a:prstGeom prst="rect">
            <a:avLst/>
          </a:prstGeom>
          <a:noFill/>
        </p:spPr>
        <p:txBody>
          <a:bodyPr wrap="none" rtlCol="0">
            <a:spAutoFit/>
          </a:bodyPr>
          <a:lstStyle/>
          <a:p>
            <a:r>
              <a:rPr lang="nl-NL" sz="1400" dirty="0" smtClean="0">
                <a:solidFill>
                  <a:prstClr val="black"/>
                </a:solidFill>
              </a:rPr>
              <a:t>      0,3 MPa (3 bar)*  of</a:t>
            </a:r>
          </a:p>
          <a:p>
            <a:r>
              <a:rPr lang="nl-NL" sz="1400" dirty="0" smtClean="0">
                <a:solidFill>
                  <a:prstClr val="black"/>
                </a:solidFill>
              </a:rPr>
              <a:t>      0,1 MPa (1 bar) **</a:t>
            </a:r>
          </a:p>
          <a:p>
            <a:endParaRPr lang="nl-NL" sz="1400" dirty="0">
              <a:solidFill>
                <a:prstClr val="black"/>
              </a:solidFill>
            </a:endParaRPr>
          </a:p>
        </p:txBody>
      </p:sp>
      <p:sp>
        <p:nvSpPr>
          <p:cNvPr id="43" name="Tekstvak 42"/>
          <p:cNvSpPr txBox="1"/>
          <p:nvPr/>
        </p:nvSpPr>
        <p:spPr>
          <a:xfrm>
            <a:off x="95712" y="2520526"/>
            <a:ext cx="2185214" cy="307777"/>
          </a:xfrm>
          <a:prstGeom prst="rect">
            <a:avLst/>
          </a:prstGeom>
          <a:noFill/>
        </p:spPr>
        <p:txBody>
          <a:bodyPr wrap="none" rtlCol="0">
            <a:spAutoFit/>
          </a:bodyPr>
          <a:lstStyle/>
          <a:p>
            <a:r>
              <a:rPr lang="nl-NL" sz="1400" dirty="0" smtClean="0">
                <a:solidFill>
                  <a:prstClr val="black"/>
                </a:solidFill>
              </a:rPr>
              <a:t>0,015 MPa  (0,15 bar) ***</a:t>
            </a:r>
            <a:endParaRPr lang="nl-NL" sz="1400" dirty="0">
              <a:solidFill>
                <a:prstClr val="black"/>
              </a:solidFill>
            </a:endParaRPr>
          </a:p>
        </p:txBody>
      </p:sp>
      <p:grpSp>
        <p:nvGrpSpPr>
          <p:cNvPr id="2" name="Groep 1"/>
          <p:cNvGrpSpPr/>
          <p:nvPr/>
        </p:nvGrpSpPr>
        <p:grpSpPr>
          <a:xfrm>
            <a:off x="197712" y="629909"/>
            <a:ext cx="11948836" cy="6066611"/>
            <a:chOff x="194404" y="544945"/>
            <a:chExt cx="8961627" cy="6066611"/>
          </a:xfrm>
        </p:grpSpPr>
        <p:sp>
          <p:nvSpPr>
            <p:cNvPr id="56" name="Tekstvak 55"/>
            <p:cNvSpPr txBox="1"/>
            <p:nvPr/>
          </p:nvSpPr>
          <p:spPr>
            <a:xfrm rot="16200000">
              <a:off x="1478354" y="894628"/>
              <a:ext cx="930063" cy="230833"/>
            </a:xfrm>
            <a:prstGeom prst="rect">
              <a:avLst/>
            </a:prstGeom>
            <a:noFill/>
          </p:spPr>
          <p:txBody>
            <a:bodyPr wrap="none" rtlCol="0">
              <a:spAutoFit/>
            </a:bodyPr>
            <a:lstStyle/>
            <a:p>
              <a:r>
                <a:rPr lang="nl-NL" sz="1400" dirty="0" smtClean="0">
                  <a:solidFill>
                    <a:prstClr val="black"/>
                  </a:solidFill>
                </a:rPr>
                <a:t>persdruk </a:t>
              </a:r>
              <a:endParaRPr lang="nl-NL" sz="1400" dirty="0">
                <a:solidFill>
                  <a:prstClr val="black"/>
                </a:solidFill>
              </a:endParaRPr>
            </a:p>
          </p:txBody>
        </p:sp>
        <p:cxnSp>
          <p:nvCxnSpPr>
            <p:cNvPr id="3" name="Rechte verbindingslijn 2"/>
            <p:cNvCxnSpPr/>
            <p:nvPr/>
          </p:nvCxnSpPr>
          <p:spPr>
            <a:xfrm>
              <a:off x="2128851" y="544945"/>
              <a:ext cx="0" cy="273630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2128851" y="3287027"/>
              <a:ext cx="5095175"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flipH="1">
              <a:off x="2158556" y="2665601"/>
              <a:ext cx="235532" cy="6323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flipH="1">
              <a:off x="2078217" y="2674414"/>
              <a:ext cx="5829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flipH="1">
              <a:off x="2112707" y="1143502"/>
              <a:ext cx="48002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kstvak 57"/>
            <p:cNvSpPr txBox="1"/>
            <p:nvPr/>
          </p:nvSpPr>
          <p:spPr>
            <a:xfrm>
              <a:off x="1849111" y="3116183"/>
              <a:ext cx="213039" cy="307777"/>
            </a:xfrm>
            <a:prstGeom prst="rect">
              <a:avLst/>
            </a:prstGeom>
            <a:noFill/>
          </p:spPr>
          <p:txBody>
            <a:bodyPr wrap="none" rtlCol="0">
              <a:spAutoFit/>
            </a:bodyPr>
            <a:lstStyle/>
            <a:p>
              <a:r>
                <a:rPr lang="nl-NL" sz="1400" dirty="0" smtClean="0">
                  <a:solidFill>
                    <a:prstClr val="black"/>
                  </a:solidFill>
                </a:rPr>
                <a:t>0</a:t>
              </a:r>
              <a:endParaRPr lang="nl-NL" sz="1400" dirty="0">
                <a:solidFill>
                  <a:prstClr val="black"/>
                </a:solidFill>
              </a:endParaRPr>
            </a:p>
          </p:txBody>
        </p:sp>
        <p:cxnSp>
          <p:nvCxnSpPr>
            <p:cNvPr id="67" name="Rechte verbindingslijn 66"/>
            <p:cNvCxnSpPr/>
            <p:nvPr/>
          </p:nvCxnSpPr>
          <p:spPr>
            <a:xfrm>
              <a:off x="2137734" y="3303742"/>
              <a:ext cx="0" cy="1333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a:off x="2128851" y="3511252"/>
              <a:ext cx="265239"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flipH="1">
              <a:off x="2194559" y="3297964"/>
              <a:ext cx="180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kstvak 102"/>
            <p:cNvSpPr txBox="1"/>
            <p:nvPr/>
          </p:nvSpPr>
          <p:spPr>
            <a:xfrm>
              <a:off x="1974342" y="4696955"/>
              <a:ext cx="441467" cy="307777"/>
            </a:xfrm>
            <a:prstGeom prst="rect">
              <a:avLst/>
            </a:prstGeom>
            <a:noFill/>
          </p:spPr>
          <p:txBody>
            <a:bodyPr wrap="none" rtlCol="0">
              <a:spAutoFit/>
            </a:bodyPr>
            <a:lstStyle/>
            <a:p>
              <a:r>
                <a:rPr lang="nl-NL" sz="1400" dirty="0" smtClean="0">
                  <a:solidFill>
                    <a:prstClr val="black"/>
                  </a:solidFill>
                </a:rPr>
                <a:t>t</a:t>
              </a:r>
              <a:r>
                <a:rPr lang="nl-NL" sz="1600" baseline="-25000" dirty="0" smtClean="0">
                  <a:solidFill>
                    <a:prstClr val="black"/>
                  </a:solidFill>
                </a:rPr>
                <a:t>∆p0-1</a:t>
              </a:r>
              <a:endParaRPr lang="nl-NL" sz="1600" baseline="-25000" dirty="0">
                <a:solidFill>
                  <a:prstClr val="black"/>
                </a:solidFill>
              </a:endParaRPr>
            </a:p>
          </p:txBody>
        </p:sp>
        <p:cxnSp>
          <p:nvCxnSpPr>
            <p:cNvPr id="111" name="Rechte verbindingslijn 110"/>
            <p:cNvCxnSpPr/>
            <p:nvPr/>
          </p:nvCxnSpPr>
          <p:spPr>
            <a:xfrm flipH="1">
              <a:off x="2290641" y="5273468"/>
              <a:ext cx="6169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flipV="1">
              <a:off x="2285161" y="4991778"/>
              <a:ext cx="1" cy="28169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V="1">
              <a:off x="2394088" y="2665601"/>
              <a:ext cx="2" cy="6156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Rechte verbindingslijn 125"/>
            <p:cNvCxnSpPr/>
            <p:nvPr/>
          </p:nvCxnSpPr>
          <p:spPr>
            <a:xfrm>
              <a:off x="4769513" y="5007039"/>
              <a:ext cx="0" cy="266429"/>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p:nvCxnSpPr>
          <p:spPr>
            <a:xfrm flipH="1">
              <a:off x="4866616" y="3389223"/>
              <a:ext cx="1" cy="1288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p:cNvCxnSpPr/>
            <p:nvPr/>
          </p:nvCxnSpPr>
          <p:spPr>
            <a:xfrm>
              <a:off x="6806065" y="5501286"/>
              <a:ext cx="0" cy="350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p:cNvCxnSpPr/>
            <p:nvPr/>
          </p:nvCxnSpPr>
          <p:spPr>
            <a:xfrm>
              <a:off x="2137734" y="5805264"/>
              <a:ext cx="468552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3" name="Tekstvak 162"/>
            <p:cNvSpPr txBox="1"/>
            <p:nvPr/>
          </p:nvSpPr>
          <p:spPr>
            <a:xfrm>
              <a:off x="3872423" y="5497487"/>
              <a:ext cx="768479" cy="307777"/>
            </a:xfrm>
            <a:prstGeom prst="rect">
              <a:avLst/>
            </a:prstGeom>
            <a:noFill/>
          </p:spPr>
          <p:txBody>
            <a:bodyPr wrap="none" rtlCol="0">
              <a:spAutoFit/>
            </a:bodyPr>
            <a:lstStyle/>
            <a:p>
              <a:r>
                <a:rPr lang="nl-NL" sz="1400" dirty="0" smtClean="0">
                  <a:solidFill>
                    <a:prstClr val="black"/>
                  </a:solidFill>
                </a:rPr>
                <a:t>&gt; 150 min.</a:t>
              </a:r>
              <a:endParaRPr lang="nl-NL" sz="1400" dirty="0">
                <a:solidFill>
                  <a:prstClr val="black"/>
                </a:solidFill>
              </a:endParaRPr>
            </a:p>
          </p:txBody>
        </p:sp>
        <p:cxnSp>
          <p:nvCxnSpPr>
            <p:cNvPr id="18" name="Rechte verbindingslijn 17"/>
            <p:cNvCxnSpPr/>
            <p:nvPr/>
          </p:nvCxnSpPr>
          <p:spPr>
            <a:xfrm flipV="1">
              <a:off x="2702618" y="2665602"/>
              <a:ext cx="1973820" cy="56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9" name="Rechte verbindingslijn 128"/>
            <p:cNvCxnSpPr/>
            <p:nvPr/>
          </p:nvCxnSpPr>
          <p:spPr>
            <a:xfrm>
              <a:off x="2702618" y="3503263"/>
              <a:ext cx="1964344"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1" name="Tekstvak 130"/>
            <p:cNvSpPr txBox="1"/>
            <p:nvPr/>
          </p:nvSpPr>
          <p:spPr>
            <a:xfrm>
              <a:off x="2873799" y="3475738"/>
              <a:ext cx="1652135" cy="1169551"/>
            </a:xfrm>
            <a:prstGeom prst="rect">
              <a:avLst/>
            </a:prstGeom>
            <a:noFill/>
          </p:spPr>
          <p:txBody>
            <a:bodyPr wrap="none" rtlCol="0">
              <a:spAutoFit/>
            </a:bodyPr>
            <a:lstStyle/>
            <a:p>
              <a:pPr algn="ctr"/>
              <a:r>
                <a:rPr lang="nl-NL" sz="1400" dirty="0" smtClean="0">
                  <a:solidFill>
                    <a:prstClr val="black"/>
                  </a:solidFill>
                </a:rPr>
                <a:t>handhaving druk</a:t>
              </a:r>
            </a:p>
            <a:p>
              <a:pPr algn="ctr"/>
              <a:r>
                <a:rPr lang="nl-NL" sz="1400" dirty="0" smtClean="0">
                  <a:solidFill>
                    <a:prstClr val="black"/>
                  </a:solidFill>
                </a:rPr>
                <a:t>gedurende  120 min tot</a:t>
              </a:r>
            </a:p>
            <a:p>
              <a:pPr algn="ctr"/>
              <a:r>
                <a:rPr lang="nl-NL" sz="1400" dirty="0" smtClean="0">
                  <a:solidFill>
                    <a:prstClr val="black"/>
                  </a:solidFill>
                </a:rPr>
                <a:t> 100 liter leidinginhoud, </a:t>
              </a:r>
            </a:p>
            <a:p>
              <a:pPr algn="ctr"/>
              <a:r>
                <a:rPr lang="nl-NL" sz="1400" dirty="0" smtClean="0">
                  <a:solidFill>
                    <a:prstClr val="black"/>
                  </a:solidFill>
                </a:rPr>
                <a:t>verlengd met 20 min </a:t>
              </a:r>
            </a:p>
            <a:p>
              <a:pPr algn="ctr"/>
              <a:r>
                <a:rPr lang="nl-NL" sz="1400" dirty="0" smtClean="0">
                  <a:solidFill>
                    <a:prstClr val="black"/>
                  </a:solidFill>
                </a:rPr>
                <a:t>voor elke 100 liter meer:</a:t>
              </a:r>
              <a:r>
                <a:rPr lang="nl-NL" sz="1400" dirty="0" smtClean="0">
                  <a:solidFill>
                    <a:srgbClr val="FF0000"/>
                  </a:solidFill>
                </a:rPr>
                <a:t>  </a:t>
              </a:r>
              <a:endParaRPr lang="nl-NL" sz="1400" dirty="0">
                <a:solidFill>
                  <a:srgbClr val="FF0000"/>
                </a:solidFill>
              </a:endParaRPr>
            </a:p>
          </p:txBody>
        </p:sp>
        <p:cxnSp>
          <p:nvCxnSpPr>
            <p:cNvPr id="25" name="Rechte verbindingslijn 24"/>
            <p:cNvCxnSpPr/>
            <p:nvPr/>
          </p:nvCxnSpPr>
          <p:spPr>
            <a:xfrm flipV="1">
              <a:off x="4653516" y="1125772"/>
              <a:ext cx="171412" cy="15486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4643278" y="2133884"/>
              <a:ext cx="0" cy="1136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Rechte verbindingslijn 96"/>
            <p:cNvCxnSpPr/>
            <p:nvPr/>
          </p:nvCxnSpPr>
          <p:spPr>
            <a:xfrm>
              <a:off x="4662682" y="3399416"/>
              <a:ext cx="0" cy="1258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kstvak 115"/>
            <p:cNvSpPr txBox="1"/>
            <p:nvPr/>
          </p:nvSpPr>
          <p:spPr>
            <a:xfrm>
              <a:off x="4492766" y="4704925"/>
              <a:ext cx="441467" cy="307777"/>
            </a:xfrm>
            <a:prstGeom prst="rect">
              <a:avLst/>
            </a:prstGeom>
            <a:noFill/>
          </p:spPr>
          <p:txBody>
            <a:bodyPr wrap="none" rtlCol="0">
              <a:spAutoFit/>
            </a:bodyPr>
            <a:lstStyle/>
            <a:p>
              <a:r>
                <a:rPr lang="nl-NL" sz="1400" dirty="0" smtClean="0">
                  <a:solidFill>
                    <a:prstClr val="black"/>
                  </a:solidFill>
                </a:rPr>
                <a:t>t</a:t>
              </a:r>
              <a:r>
                <a:rPr lang="nl-NL" sz="1600" baseline="-25000" dirty="0" smtClean="0">
                  <a:solidFill>
                    <a:prstClr val="black"/>
                  </a:solidFill>
                </a:rPr>
                <a:t>∆p1-2</a:t>
              </a:r>
              <a:endParaRPr lang="nl-NL" sz="1600" baseline="-25000" dirty="0">
                <a:solidFill>
                  <a:prstClr val="black"/>
                </a:solidFill>
              </a:endParaRPr>
            </a:p>
          </p:txBody>
        </p:sp>
        <p:cxnSp>
          <p:nvCxnSpPr>
            <p:cNvPr id="117" name="Rechte verbindingslijn 116"/>
            <p:cNvCxnSpPr/>
            <p:nvPr/>
          </p:nvCxnSpPr>
          <p:spPr>
            <a:xfrm flipV="1">
              <a:off x="4654151" y="3503262"/>
              <a:ext cx="212463" cy="1"/>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Tekstvak 145"/>
            <p:cNvSpPr txBox="1"/>
            <p:nvPr/>
          </p:nvSpPr>
          <p:spPr>
            <a:xfrm>
              <a:off x="2681123" y="4512290"/>
              <a:ext cx="1964535" cy="338554"/>
            </a:xfrm>
            <a:prstGeom prst="rect">
              <a:avLst/>
            </a:prstGeom>
            <a:noFill/>
          </p:spPr>
          <p:txBody>
            <a:bodyPr wrap="square" rtlCol="0">
              <a:spAutoFit/>
            </a:bodyPr>
            <a:lstStyle/>
            <a:p>
              <a:pPr algn="ctr"/>
              <a:r>
                <a:rPr lang="nl-NL" sz="1400" dirty="0" smtClean="0">
                  <a:solidFill>
                    <a:prstClr val="black"/>
                  </a:solidFill>
                </a:rPr>
                <a:t>∆p</a:t>
              </a:r>
              <a:r>
                <a:rPr lang="nl-NL" sz="1600" baseline="-25000" dirty="0" smtClean="0">
                  <a:solidFill>
                    <a:prstClr val="black"/>
                  </a:solidFill>
                </a:rPr>
                <a:t>1</a:t>
              </a:r>
              <a:r>
                <a:rPr lang="nl-NL" sz="1600" dirty="0" smtClean="0">
                  <a:solidFill>
                    <a:prstClr val="black"/>
                  </a:solidFill>
                </a:rPr>
                <a:t> &lt; -</a:t>
              </a:r>
              <a:r>
                <a:rPr lang="nl-NL" sz="1400" dirty="0" smtClean="0">
                  <a:solidFill>
                    <a:prstClr val="black"/>
                  </a:solidFill>
                </a:rPr>
                <a:t>0,5 % = lekdicht </a:t>
              </a:r>
              <a:endParaRPr lang="nl-NL" sz="1400" dirty="0">
                <a:solidFill>
                  <a:prstClr val="black"/>
                </a:solidFill>
              </a:endParaRPr>
            </a:p>
          </p:txBody>
        </p:sp>
        <p:cxnSp>
          <p:nvCxnSpPr>
            <p:cNvPr id="105" name="Rechte verbindingslijn 104"/>
            <p:cNvCxnSpPr/>
            <p:nvPr/>
          </p:nvCxnSpPr>
          <p:spPr>
            <a:xfrm>
              <a:off x="4643278" y="2674414"/>
              <a:ext cx="26397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2723781" y="2650114"/>
              <a:ext cx="0" cy="7641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5229591" y="1143502"/>
              <a:ext cx="15592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6788866" y="1160217"/>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kstvak 54"/>
            <p:cNvSpPr txBox="1"/>
            <p:nvPr/>
          </p:nvSpPr>
          <p:spPr>
            <a:xfrm>
              <a:off x="7275998" y="3149853"/>
              <a:ext cx="347691" cy="307777"/>
            </a:xfrm>
            <a:prstGeom prst="rect">
              <a:avLst/>
            </a:prstGeom>
            <a:noFill/>
          </p:spPr>
          <p:txBody>
            <a:bodyPr wrap="none" rtlCol="0">
              <a:spAutoFit/>
            </a:bodyPr>
            <a:lstStyle/>
            <a:p>
              <a:r>
                <a:rPr lang="nl-NL" sz="1400" dirty="0" smtClean="0">
                  <a:solidFill>
                    <a:prstClr val="black"/>
                  </a:solidFill>
                </a:rPr>
                <a:t>tijd </a:t>
              </a:r>
              <a:endParaRPr lang="nl-NL" sz="1400" dirty="0">
                <a:solidFill>
                  <a:prstClr val="black"/>
                </a:solidFill>
              </a:endParaRPr>
            </a:p>
          </p:txBody>
        </p:sp>
        <p:cxnSp>
          <p:nvCxnSpPr>
            <p:cNvPr id="90" name="Rechte verbindingslijn 89"/>
            <p:cNvCxnSpPr/>
            <p:nvPr/>
          </p:nvCxnSpPr>
          <p:spPr>
            <a:xfrm>
              <a:off x="4866614" y="1109832"/>
              <a:ext cx="0"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p:nvCxnSpPr>
          <p:spPr>
            <a:xfrm>
              <a:off x="5229591" y="3369168"/>
              <a:ext cx="0" cy="1143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p:cNvCxnSpPr/>
            <p:nvPr/>
          </p:nvCxnSpPr>
          <p:spPr>
            <a:xfrm>
              <a:off x="6932384" y="1143502"/>
              <a:ext cx="35068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p:nvCxnSpPr>
          <p:spPr>
            <a:xfrm>
              <a:off x="5259799" y="3511527"/>
              <a:ext cx="1515483"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6" name="Tekstvak 135"/>
            <p:cNvSpPr txBox="1"/>
            <p:nvPr/>
          </p:nvSpPr>
          <p:spPr>
            <a:xfrm>
              <a:off x="5375652" y="3493418"/>
              <a:ext cx="1256594" cy="738664"/>
            </a:xfrm>
            <a:prstGeom prst="rect">
              <a:avLst/>
            </a:prstGeom>
            <a:noFill/>
          </p:spPr>
          <p:txBody>
            <a:bodyPr wrap="none" rtlCol="0">
              <a:spAutoFit/>
            </a:bodyPr>
            <a:lstStyle/>
            <a:p>
              <a:pPr algn="ctr"/>
              <a:r>
                <a:rPr lang="nl-NL" sz="1400" dirty="0" smtClean="0">
                  <a:solidFill>
                    <a:prstClr val="black"/>
                  </a:solidFill>
                </a:rPr>
                <a:t>handhaving druk</a:t>
              </a:r>
            </a:p>
            <a:p>
              <a:pPr algn="ctr"/>
              <a:r>
                <a:rPr lang="nl-NL" sz="1400" dirty="0" smtClean="0">
                  <a:solidFill>
                    <a:prstClr val="black"/>
                  </a:solidFill>
                </a:rPr>
                <a:t>gedurende 10 min:</a:t>
              </a:r>
            </a:p>
            <a:p>
              <a:pPr algn="ctr"/>
              <a:endParaRPr lang="nl-NL" sz="1400" dirty="0">
                <a:solidFill>
                  <a:prstClr val="black"/>
                </a:solidFill>
              </a:endParaRPr>
            </a:p>
          </p:txBody>
        </p:sp>
        <p:sp>
          <p:nvSpPr>
            <p:cNvPr id="144" name="Tekstvak 143"/>
            <p:cNvSpPr txBox="1"/>
            <p:nvPr/>
          </p:nvSpPr>
          <p:spPr>
            <a:xfrm>
              <a:off x="7288825" y="2490318"/>
              <a:ext cx="269546" cy="307777"/>
            </a:xfrm>
            <a:prstGeom prst="rect">
              <a:avLst/>
            </a:prstGeom>
            <a:noFill/>
          </p:spPr>
          <p:txBody>
            <a:bodyPr wrap="none" rtlCol="0">
              <a:spAutoFit/>
            </a:bodyPr>
            <a:lstStyle/>
            <a:p>
              <a:r>
                <a:rPr lang="nl-NL" sz="1400" dirty="0" smtClean="0">
                  <a:solidFill>
                    <a:prstClr val="black"/>
                  </a:solidFill>
                </a:rPr>
                <a:t>p</a:t>
              </a:r>
              <a:r>
                <a:rPr lang="nl-NL" sz="1600" baseline="-25000" dirty="0" smtClean="0">
                  <a:solidFill>
                    <a:prstClr val="black"/>
                  </a:solidFill>
                </a:rPr>
                <a:t>1</a:t>
              </a:r>
              <a:endParaRPr lang="nl-NL" sz="1600" baseline="-25000" dirty="0">
                <a:solidFill>
                  <a:prstClr val="black"/>
                </a:solidFill>
              </a:endParaRPr>
            </a:p>
          </p:txBody>
        </p:sp>
        <p:sp>
          <p:nvSpPr>
            <p:cNvPr id="145" name="Tekstvak 144"/>
            <p:cNvSpPr txBox="1"/>
            <p:nvPr/>
          </p:nvSpPr>
          <p:spPr>
            <a:xfrm>
              <a:off x="7288825" y="955943"/>
              <a:ext cx="269546" cy="307777"/>
            </a:xfrm>
            <a:prstGeom prst="rect">
              <a:avLst/>
            </a:prstGeom>
            <a:noFill/>
          </p:spPr>
          <p:txBody>
            <a:bodyPr wrap="none" rtlCol="0">
              <a:spAutoFit/>
            </a:bodyPr>
            <a:lstStyle/>
            <a:p>
              <a:r>
                <a:rPr lang="nl-NL" sz="1400" dirty="0" smtClean="0">
                  <a:solidFill>
                    <a:prstClr val="black"/>
                  </a:solidFill>
                </a:rPr>
                <a:t>p</a:t>
              </a:r>
              <a:r>
                <a:rPr lang="nl-NL" sz="1600" baseline="-25000" dirty="0" smtClean="0">
                  <a:solidFill>
                    <a:prstClr val="black"/>
                  </a:solidFill>
                </a:rPr>
                <a:t>2</a:t>
              </a:r>
              <a:endParaRPr lang="nl-NL" sz="1600" baseline="-25000" dirty="0">
                <a:solidFill>
                  <a:prstClr val="black"/>
                </a:solidFill>
              </a:endParaRPr>
            </a:p>
          </p:txBody>
        </p:sp>
        <p:sp>
          <p:nvSpPr>
            <p:cNvPr id="152" name="Tekstvak 151"/>
            <p:cNvSpPr txBox="1"/>
            <p:nvPr/>
          </p:nvSpPr>
          <p:spPr>
            <a:xfrm>
              <a:off x="5001679" y="4089952"/>
              <a:ext cx="1821579" cy="523220"/>
            </a:xfrm>
            <a:prstGeom prst="rect">
              <a:avLst/>
            </a:prstGeom>
            <a:noFill/>
          </p:spPr>
          <p:txBody>
            <a:bodyPr wrap="square" rtlCol="0">
              <a:spAutoFit/>
            </a:bodyPr>
            <a:lstStyle/>
            <a:p>
              <a:pPr algn="ctr"/>
              <a:r>
                <a:rPr lang="nl-NL" sz="1400" dirty="0" smtClean="0">
                  <a:solidFill>
                    <a:prstClr val="black"/>
                  </a:solidFill>
                </a:rPr>
                <a:t>∆p</a:t>
              </a:r>
              <a:r>
                <a:rPr lang="nl-NL" sz="1600" baseline="-25000" dirty="0" smtClean="0">
                  <a:solidFill>
                    <a:prstClr val="black"/>
                  </a:solidFill>
                </a:rPr>
                <a:t>2 </a:t>
              </a:r>
              <a:r>
                <a:rPr lang="nl-NL" sz="1400" dirty="0" smtClean="0">
                  <a:solidFill>
                    <a:prstClr val="black"/>
                  </a:solidFill>
                </a:rPr>
                <a:t>&lt; -0,5% = </a:t>
              </a:r>
            </a:p>
            <a:p>
              <a:pPr algn="ctr"/>
              <a:r>
                <a:rPr lang="nl-NL" sz="1400" dirty="0" smtClean="0">
                  <a:solidFill>
                    <a:prstClr val="black"/>
                  </a:solidFill>
                </a:rPr>
                <a:t>drukbestendig </a:t>
              </a:r>
              <a:endParaRPr lang="nl-NL" sz="1400" dirty="0">
                <a:solidFill>
                  <a:prstClr val="black"/>
                </a:solidFill>
              </a:endParaRPr>
            </a:p>
          </p:txBody>
        </p:sp>
        <p:cxnSp>
          <p:nvCxnSpPr>
            <p:cNvPr id="28" name="Rechte verbindingslijn 27"/>
            <p:cNvCxnSpPr/>
            <p:nvPr/>
          </p:nvCxnSpPr>
          <p:spPr>
            <a:xfrm>
              <a:off x="5222120" y="1160217"/>
              <a:ext cx="0" cy="2143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Vrije vorm 28"/>
            <p:cNvSpPr/>
            <p:nvPr/>
          </p:nvSpPr>
          <p:spPr>
            <a:xfrm flipV="1">
              <a:off x="2388337" y="2506433"/>
              <a:ext cx="314281" cy="159168"/>
            </a:xfrm>
            <a:custGeom>
              <a:avLst/>
              <a:gdLst>
                <a:gd name="connsiteX0" fmla="*/ 0 w 382137"/>
                <a:gd name="connsiteY0" fmla="*/ 0 h 81886"/>
                <a:gd name="connsiteX1" fmla="*/ 68239 w 382137"/>
                <a:gd name="connsiteY1" fmla="*/ 54591 h 81886"/>
                <a:gd name="connsiteX2" fmla="*/ 109182 w 382137"/>
                <a:gd name="connsiteY2" fmla="*/ 68238 h 81886"/>
                <a:gd name="connsiteX3" fmla="*/ 150125 w 382137"/>
                <a:gd name="connsiteY3" fmla="*/ 27295 h 81886"/>
                <a:gd name="connsiteX4" fmla="*/ 204716 w 382137"/>
                <a:gd name="connsiteY4" fmla="*/ 40943 h 81886"/>
                <a:gd name="connsiteX5" fmla="*/ 245660 w 382137"/>
                <a:gd name="connsiteY5" fmla="*/ 68238 h 81886"/>
                <a:gd name="connsiteX6" fmla="*/ 286603 w 382137"/>
                <a:gd name="connsiteY6" fmla="*/ 81886 h 81886"/>
                <a:gd name="connsiteX7" fmla="*/ 341194 w 382137"/>
                <a:gd name="connsiteY7" fmla="*/ 68238 h 81886"/>
                <a:gd name="connsiteX8" fmla="*/ 354842 w 382137"/>
                <a:gd name="connsiteY8" fmla="*/ 27295 h 81886"/>
                <a:gd name="connsiteX9" fmla="*/ 382137 w 382137"/>
                <a:gd name="connsiteY9" fmla="*/ 0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37" h="81886">
                  <a:moveTo>
                    <a:pt x="0" y="0"/>
                  </a:moveTo>
                  <a:cubicBezTo>
                    <a:pt x="22746" y="18197"/>
                    <a:pt x="43537" y="39153"/>
                    <a:pt x="68239" y="54591"/>
                  </a:cubicBezTo>
                  <a:cubicBezTo>
                    <a:pt x="80438" y="62215"/>
                    <a:pt x="95534" y="72787"/>
                    <a:pt x="109182" y="68238"/>
                  </a:cubicBezTo>
                  <a:cubicBezTo>
                    <a:pt x="127492" y="62134"/>
                    <a:pt x="136477" y="40943"/>
                    <a:pt x="150125" y="27295"/>
                  </a:cubicBezTo>
                  <a:cubicBezTo>
                    <a:pt x="168322" y="31844"/>
                    <a:pt x="187476" y="33554"/>
                    <a:pt x="204716" y="40943"/>
                  </a:cubicBezTo>
                  <a:cubicBezTo>
                    <a:pt x="219792" y="47404"/>
                    <a:pt x="230989" y="60903"/>
                    <a:pt x="245660" y="68238"/>
                  </a:cubicBezTo>
                  <a:cubicBezTo>
                    <a:pt x="258527" y="74672"/>
                    <a:pt x="272955" y="77337"/>
                    <a:pt x="286603" y="81886"/>
                  </a:cubicBezTo>
                  <a:cubicBezTo>
                    <a:pt x="304800" y="77337"/>
                    <a:pt x="326547" y="79955"/>
                    <a:pt x="341194" y="68238"/>
                  </a:cubicBezTo>
                  <a:cubicBezTo>
                    <a:pt x="352428" y="59251"/>
                    <a:pt x="347440" y="39631"/>
                    <a:pt x="354842" y="27295"/>
                  </a:cubicBezTo>
                  <a:cubicBezTo>
                    <a:pt x="361462" y="16262"/>
                    <a:pt x="373039" y="9098"/>
                    <a:pt x="382137"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4" name="Vrije vorm 73"/>
            <p:cNvSpPr/>
            <p:nvPr/>
          </p:nvSpPr>
          <p:spPr>
            <a:xfrm flipV="1">
              <a:off x="4816112" y="1017987"/>
              <a:ext cx="413479" cy="142229"/>
            </a:xfrm>
            <a:custGeom>
              <a:avLst/>
              <a:gdLst>
                <a:gd name="connsiteX0" fmla="*/ 0 w 382137"/>
                <a:gd name="connsiteY0" fmla="*/ 0 h 81886"/>
                <a:gd name="connsiteX1" fmla="*/ 68239 w 382137"/>
                <a:gd name="connsiteY1" fmla="*/ 54591 h 81886"/>
                <a:gd name="connsiteX2" fmla="*/ 109182 w 382137"/>
                <a:gd name="connsiteY2" fmla="*/ 68238 h 81886"/>
                <a:gd name="connsiteX3" fmla="*/ 150125 w 382137"/>
                <a:gd name="connsiteY3" fmla="*/ 27295 h 81886"/>
                <a:gd name="connsiteX4" fmla="*/ 204716 w 382137"/>
                <a:gd name="connsiteY4" fmla="*/ 40943 h 81886"/>
                <a:gd name="connsiteX5" fmla="*/ 245660 w 382137"/>
                <a:gd name="connsiteY5" fmla="*/ 68238 h 81886"/>
                <a:gd name="connsiteX6" fmla="*/ 286603 w 382137"/>
                <a:gd name="connsiteY6" fmla="*/ 81886 h 81886"/>
                <a:gd name="connsiteX7" fmla="*/ 341194 w 382137"/>
                <a:gd name="connsiteY7" fmla="*/ 68238 h 81886"/>
                <a:gd name="connsiteX8" fmla="*/ 354842 w 382137"/>
                <a:gd name="connsiteY8" fmla="*/ 27295 h 81886"/>
                <a:gd name="connsiteX9" fmla="*/ 382137 w 382137"/>
                <a:gd name="connsiteY9" fmla="*/ 0 h 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37" h="81886">
                  <a:moveTo>
                    <a:pt x="0" y="0"/>
                  </a:moveTo>
                  <a:cubicBezTo>
                    <a:pt x="22746" y="18197"/>
                    <a:pt x="43537" y="39153"/>
                    <a:pt x="68239" y="54591"/>
                  </a:cubicBezTo>
                  <a:cubicBezTo>
                    <a:pt x="80438" y="62215"/>
                    <a:pt x="95534" y="72787"/>
                    <a:pt x="109182" y="68238"/>
                  </a:cubicBezTo>
                  <a:cubicBezTo>
                    <a:pt x="127492" y="62134"/>
                    <a:pt x="136477" y="40943"/>
                    <a:pt x="150125" y="27295"/>
                  </a:cubicBezTo>
                  <a:cubicBezTo>
                    <a:pt x="168322" y="31844"/>
                    <a:pt x="187476" y="33554"/>
                    <a:pt x="204716" y="40943"/>
                  </a:cubicBezTo>
                  <a:cubicBezTo>
                    <a:pt x="219792" y="47404"/>
                    <a:pt x="230989" y="60903"/>
                    <a:pt x="245660" y="68238"/>
                  </a:cubicBezTo>
                  <a:cubicBezTo>
                    <a:pt x="258527" y="74672"/>
                    <a:pt x="272955" y="77337"/>
                    <a:pt x="286603" y="81886"/>
                  </a:cubicBezTo>
                  <a:cubicBezTo>
                    <a:pt x="304800" y="77337"/>
                    <a:pt x="326547" y="79955"/>
                    <a:pt x="341194" y="68238"/>
                  </a:cubicBezTo>
                  <a:cubicBezTo>
                    <a:pt x="352428" y="59251"/>
                    <a:pt x="347440" y="39631"/>
                    <a:pt x="354842" y="27295"/>
                  </a:cubicBezTo>
                  <a:cubicBezTo>
                    <a:pt x="361462" y="16262"/>
                    <a:pt x="373039" y="9098"/>
                    <a:pt x="382137"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0" name="Tekstvak 49"/>
            <p:cNvSpPr txBox="1"/>
            <p:nvPr/>
          </p:nvSpPr>
          <p:spPr>
            <a:xfrm rot="16200000">
              <a:off x="1928466" y="3976745"/>
              <a:ext cx="1240143" cy="230833"/>
            </a:xfrm>
            <a:prstGeom prst="rect">
              <a:avLst/>
            </a:prstGeom>
            <a:noFill/>
          </p:spPr>
          <p:txBody>
            <a:bodyPr wrap="square" rtlCol="0">
              <a:spAutoFit/>
            </a:bodyPr>
            <a:lstStyle/>
            <a:p>
              <a:r>
                <a:rPr lang="nl-NL" sz="1400" dirty="0" smtClean="0">
                  <a:solidFill>
                    <a:prstClr val="black"/>
                  </a:solidFill>
                </a:rPr>
                <a:t>stabilisatietijd</a:t>
              </a:r>
              <a:endParaRPr lang="nl-NL" sz="1400" dirty="0">
                <a:solidFill>
                  <a:prstClr val="black"/>
                </a:solidFill>
              </a:endParaRPr>
            </a:p>
          </p:txBody>
        </p:sp>
        <p:cxnSp>
          <p:nvCxnSpPr>
            <p:cNvPr id="52" name="Rechte verbindingslijn 51"/>
            <p:cNvCxnSpPr/>
            <p:nvPr/>
          </p:nvCxnSpPr>
          <p:spPr>
            <a:xfrm>
              <a:off x="2394091" y="3339276"/>
              <a:ext cx="558" cy="1297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a:off x="2369692" y="3503265"/>
              <a:ext cx="366658"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p:nvCxnSpPr>
          <p:spPr>
            <a:xfrm>
              <a:off x="4865809" y="3505475"/>
              <a:ext cx="356311" cy="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6788866" y="3303742"/>
              <a:ext cx="0" cy="1354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4966473" y="5011858"/>
              <a:ext cx="3031118" cy="523220"/>
            </a:xfrm>
            <a:prstGeom prst="rect">
              <a:avLst/>
            </a:prstGeom>
            <a:noFill/>
          </p:spPr>
          <p:txBody>
            <a:bodyPr wrap="none" rtlCol="0">
              <a:spAutoFit/>
            </a:bodyPr>
            <a:lstStyle/>
            <a:p>
              <a:r>
                <a:rPr lang="nl-NL" sz="1400" dirty="0" smtClean="0">
                  <a:solidFill>
                    <a:prstClr val="black"/>
                  </a:solidFill>
                </a:rPr>
                <a:t>het (verder) op druk brengen  van de installatie   </a:t>
              </a:r>
            </a:p>
            <a:p>
              <a:r>
                <a:rPr lang="nl-NL" sz="1400" dirty="0" smtClean="0">
                  <a:solidFill>
                    <a:prstClr val="black"/>
                  </a:solidFill>
                </a:rPr>
                <a:t>moet trapsgewijs  worden uitgevoerd      </a:t>
              </a:r>
              <a:endParaRPr lang="nl-NL" sz="1400" dirty="0">
                <a:solidFill>
                  <a:prstClr val="black"/>
                </a:solidFill>
              </a:endParaRPr>
            </a:p>
          </p:txBody>
        </p:sp>
        <p:sp>
          <p:nvSpPr>
            <p:cNvPr id="91" name="Tekstvak 90"/>
            <p:cNvSpPr txBox="1"/>
            <p:nvPr/>
          </p:nvSpPr>
          <p:spPr>
            <a:xfrm rot="16200000">
              <a:off x="4379649" y="4021716"/>
              <a:ext cx="1286403" cy="230833"/>
            </a:xfrm>
            <a:prstGeom prst="rect">
              <a:avLst/>
            </a:prstGeom>
            <a:noFill/>
          </p:spPr>
          <p:txBody>
            <a:bodyPr wrap="square" rtlCol="0">
              <a:spAutoFit/>
            </a:bodyPr>
            <a:lstStyle/>
            <a:p>
              <a:r>
                <a:rPr lang="nl-NL" sz="1400" dirty="0" smtClean="0">
                  <a:solidFill>
                    <a:prstClr val="black"/>
                  </a:solidFill>
                </a:rPr>
                <a:t>stabilisatietijd</a:t>
              </a:r>
              <a:endParaRPr lang="nl-NL" sz="1400" dirty="0">
                <a:solidFill>
                  <a:prstClr val="black"/>
                </a:solidFill>
              </a:endParaRPr>
            </a:p>
          </p:txBody>
        </p:sp>
        <p:cxnSp>
          <p:nvCxnSpPr>
            <p:cNvPr id="108" name="Rechte verbindingslijn 107"/>
            <p:cNvCxnSpPr/>
            <p:nvPr/>
          </p:nvCxnSpPr>
          <p:spPr>
            <a:xfrm>
              <a:off x="2720682" y="3414306"/>
              <a:ext cx="558" cy="1297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hthoek 80"/>
            <p:cNvSpPr/>
            <p:nvPr/>
          </p:nvSpPr>
          <p:spPr>
            <a:xfrm rot="21335245" flipV="1">
              <a:off x="1964930" y="1564886"/>
              <a:ext cx="5264772" cy="45719"/>
            </a:xfrm>
            <a:prstGeom prst="rect">
              <a:avLst/>
            </a:prstGeom>
            <a:solidFill>
              <a:schemeClr val="bg1"/>
            </a:solidFill>
            <a:ln w="127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3" name="Rechthoek 82"/>
            <p:cNvSpPr/>
            <p:nvPr/>
          </p:nvSpPr>
          <p:spPr>
            <a:xfrm>
              <a:off x="7107724" y="1288963"/>
              <a:ext cx="227007" cy="26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12" name="Rechthoek 111"/>
            <p:cNvSpPr/>
            <p:nvPr/>
          </p:nvSpPr>
          <p:spPr>
            <a:xfrm>
              <a:off x="1838046" y="1607815"/>
              <a:ext cx="227007" cy="26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18" name="Rechthoek 117"/>
            <p:cNvSpPr/>
            <p:nvPr/>
          </p:nvSpPr>
          <p:spPr>
            <a:xfrm rot="17435803" flipV="1">
              <a:off x="2638483" y="2101664"/>
              <a:ext cx="2738530" cy="45719"/>
            </a:xfrm>
            <a:prstGeom prst="rect">
              <a:avLst/>
            </a:prstGeom>
            <a:solidFill>
              <a:schemeClr val="bg1"/>
            </a:solidFill>
            <a:ln w="127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9" name="Rechthoek 88"/>
            <p:cNvSpPr/>
            <p:nvPr/>
          </p:nvSpPr>
          <p:spPr>
            <a:xfrm>
              <a:off x="4382403" y="692696"/>
              <a:ext cx="260875"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92" name="Rechthoek 91"/>
            <p:cNvSpPr/>
            <p:nvPr/>
          </p:nvSpPr>
          <p:spPr>
            <a:xfrm>
              <a:off x="3446299" y="3339276"/>
              <a:ext cx="202400" cy="96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04" name="Rechthoek 103"/>
            <p:cNvSpPr/>
            <p:nvPr/>
          </p:nvSpPr>
          <p:spPr>
            <a:xfrm>
              <a:off x="194404" y="5872892"/>
              <a:ext cx="8961627" cy="738664"/>
            </a:xfrm>
            <a:prstGeom prst="rect">
              <a:avLst/>
            </a:prstGeom>
          </p:spPr>
          <p:txBody>
            <a:bodyPr wrap="square">
              <a:spAutoFit/>
            </a:bodyPr>
            <a:lstStyle/>
            <a:p>
              <a:r>
                <a:rPr lang="nl-NL" sz="1400" dirty="0" smtClean="0">
                  <a:solidFill>
                    <a:prstClr val="black"/>
                  </a:solidFill>
                </a:rPr>
                <a:t>*        voor </a:t>
              </a:r>
              <a:r>
                <a:rPr lang="nl-NL" sz="1400" dirty="0">
                  <a:solidFill>
                    <a:prstClr val="black"/>
                  </a:solidFill>
                </a:rPr>
                <a:t>middellijnen </a:t>
              </a:r>
              <a:r>
                <a:rPr lang="nl-NL" sz="1400" dirty="0" smtClean="0">
                  <a:solidFill>
                    <a:prstClr val="black"/>
                  </a:solidFill>
                </a:rPr>
                <a:t>DN/ID </a:t>
              </a:r>
              <a:r>
                <a:rPr lang="nl-NL" sz="1400" u="sng" dirty="0" smtClean="0">
                  <a:solidFill>
                    <a:prstClr val="black"/>
                  </a:solidFill>
                </a:rPr>
                <a:t>&lt;</a:t>
              </a:r>
              <a:r>
                <a:rPr lang="nl-NL" sz="1400" dirty="0" smtClean="0">
                  <a:solidFill>
                    <a:prstClr val="black"/>
                  </a:solidFill>
                </a:rPr>
                <a:t> </a:t>
              </a:r>
              <a:r>
                <a:rPr lang="nl-NL" sz="1400" dirty="0">
                  <a:solidFill>
                    <a:prstClr val="black"/>
                  </a:solidFill>
                </a:rPr>
                <a:t>50 mm </a:t>
              </a:r>
              <a:r>
                <a:rPr lang="nl-NL" sz="1400" dirty="0" smtClean="0">
                  <a:solidFill>
                    <a:prstClr val="black"/>
                  </a:solidFill>
                </a:rPr>
                <a:t>of DN/OD </a:t>
              </a:r>
              <a:r>
                <a:rPr lang="nl-NL" sz="1400" u="sng" dirty="0" smtClean="0">
                  <a:solidFill>
                    <a:prstClr val="black"/>
                  </a:solidFill>
                </a:rPr>
                <a:t>&lt;</a:t>
              </a:r>
              <a:r>
                <a:rPr lang="nl-NL" sz="1400" dirty="0" smtClean="0">
                  <a:solidFill>
                    <a:prstClr val="black"/>
                  </a:solidFill>
                </a:rPr>
                <a:t> </a:t>
              </a:r>
              <a:r>
                <a:rPr lang="nl-NL" sz="1400" dirty="0">
                  <a:solidFill>
                    <a:prstClr val="black"/>
                  </a:solidFill>
                </a:rPr>
                <a:t>63 </a:t>
              </a:r>
              <a:r>
                <a:rPr lang="nl-NL" sz="1400" dirty="0" smtClean="0">
                  <a:solidFill>
                    <a:prstClr val="black"/>
                  </a:solidFill>
                </a:rPr>
                <a:t>mm: +/- </a:t>
              </a:r>
              <a:r>
                <a:rPr lang="nl-NL" sz="1400" dirty="0">
                  <a:solidFill>
                    <a:prstClr val="black"/>
                  </a:solidFill>
                </a:rPr>
                <a:t>0,02 MPa </a:t>
              </a:r>
              <a:r>
                <a:rPr lang="nl-NL" sz="1400" dirty="0" smtClean="0">
                  <a:solidFill>
                    <a:prstClr val="black"/>
                  </a:solidFill>
                </a:rPr>
                <a:t> (+/- </a:t>
              </a:r>
              <a:r>
                <a:rPr lang="nl-NL" sz="1400" dirty="0">
                  <a:solidFill>
                    <a:prstClr val="black"/>
                  </a:solidFill>
                </a:rPr>
                <a:t>0,2 bar) </a:t>
              </a:r>
              <a:endParaRPr lang="nl-NL" sz="1400" dirty="0" smtClean="0">
                <a:solidFill>
                  <a:prstClr val="black"/>
                </a:solidFill>
              </a:endParaRPr>
            </a:p>
            <a:p>
              <a:r>
                <a:rPr lang="nl-NL" sz="1400" dirty="0">
                  <a:solidFill>
                    <a:prstClr val="black"/>
                  </a:solidFill>
                </a:rPr>
                <a:t>**      voor middellijnen DN/ID &gt; 50 mm en &lt; 100 mm of  DN/OD &gt; 63 mm en &lt; 110 </a:t>
              </a:r>
              <a:r>
                <a:rPr lang="nl-NL" sz="1400" dirty="0" smtClean="0">
                  <a:solidFill>
                    <a:prstClr val="black"/>
                  </a:solidFill>
                </a:rPr>
                <a:t>mm:  +/- </a:t>
              </a:r>
              <a:r>
                <a:rPr lang="nl-NL" sz="1400" dirty="0">
                  <a:solidFill>
                    <a:prstClr val="black"/>
                  </a:solidFill>
                </a:rPr>
                <a:t>0,01 MPa </a:t>
              </a:r>
              <a:r>
                <a:rPr lang="nl-NL" sz="1400" dirty="0" smtClean="0">
                  <a:solidFill>
                    <a:prstClr val="black"/>
                  </a:solidFill>
                </a:rPr>
                <a:t> (+/- </a:t>
              </a:r>
              <a:r>
                <a:rPr lang="nl-NL" sz="1400" dirty="0">
                  <a:solidFill>
                    <a:prstClr val="black"/>
                  </a:solidFill>
                </a:rPr>
                <a:t>0,1 bar</a:t>
              </a:r>
              <a:r>
                <a:rPr lang="nl-NL" sz="1400" dirty="0" smtClean="0">
                  <a:solidFill>
                    <a:prstClr val="black"/>
                  </a:solidFill>
                </a:rPr>
                <a:t>)</a:t>
              </a:r>
              <a:endParaRPr lang="nl-NL" sz="1400" dirty="0">
                <a:solidFill>
                  <a:prstClr val="black"/>
                </a:solidFill>
              </a:endParaRPr>
            </a:p>
            <a:p>
              <a:r>
                <a:rPr lang="nl-NL" sz="1400" dirty="0">
                  <a:solidFill>
                    <a:prstClr val="black"/>
                  </a:solidFill>
                </a:rPr>
                <a:t>***  </a:t>
              </a:r>
              <a:r>
                <a:rPr lang="nl-NL" sz="1400" dirty="0" smtClean="0">
                  <a:solidFill>
                    <a:prstClr val="black"/>
                  </a:solidFill>
                </a:rPr>
                <a:t>   voor </a:t>
              </a:r>
              <a:r>
                <a:rPr lang="nl-NL" sz="1400" dirty="0">
                  <a:solidFill>
                    <a:prstClr val="black"/>
                  </a:solidFill>
                </a:rPr>
                <a:t>alle </a:t>
              </a:r>
              <a:r>
                <a:rPr lang="nl-NL" sz="1400" dirty="0" smtClean="0">
                  <a:solidFill>
                    <a:prstClr val="black"/>
                  </a:solidFill>
                </a:rPr>
                <a:t>middellijnen:  +/- </a:t>
              </a:r>
              <a:r>
                <a:rPr lang="nl-NL" sz="1400" dirty="0">
                  <a:solidFill>
                    <a:prstClr val="black"/>
                  </a:solidFill>
                </a:rPr>
                <a:t>0,001 </a:t>
              </a:r>
              <a:r>
                <a:rPr lang="nl-NL" sz="1400" dirty="0" smtClean="0">
                  <a:solidFill>
                    <a:prstClr val="black"/>
                  </a:solidFill>
                </a:rPr>
                <a:t>MPa  (+/- </a:t>
              </a:r>
              <a:r>
                <a:rPr lang="nl-NL" sz="1400" dirty="0">
                  <a:solidFill>
                    <a:prstClr val="black"/>
                  </a:solidFill>
                </a:rPr>
                <a:t>0,01 bar</a:t>
              </a:r>
              <a:r>
                <a:rPr lang="nl-NL" sz="1400" dirty="0" smtClean="0">
                  <a:solidFill>
                    <a:prstClr val="black"/>
                  </a:solidFill>
                </a:rPr>
                <a:t>) </a:t>
              </a:r>
              <a:endParaRPr lang="nl-NL" sz="1400" dirty="0">
                <a:solidFill>
                  <a:prstClr val="black"/>
                </a:solidFill>
              </a:endParaRPr>
            </a:p>
          </p:txBody>
        </p:sp>
        <p:cxnSp>
          <p:nvCxnSpPr>
            <p:cNvPr id="113" name="Rechte verbindingslijn 112"/>
            <p:cNvCxnSpPr/>
            <p:nvPr/>
          </p:nvCxnSpPr>
          <p:spPr>
            <a:xfrm>
              <a:off x="2137734" y="5242718"/>
              <a:ext cx="0" cy="56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kstvak 72"/>
          <p:cNvSpPr txBox="1"/>
          <p:nvPr/>
        </p:nvSpPr>
        <p:spPr>
          <a:xfrm>
            <a:off x="878592" y="69315"/>
            <a:ext cx="10430638" cy="461665"/>
          </a:xfrm>
          <a:prstGeom prst="rect">
            <a:avLst/>
          </a:prstGeom>
          <a:solidFill>
            <a:schemeClr val="bg1">
              <a:lumMod val="85000"/>
            </a:schemeClr>
          </a:solidFill>
        </p:spPr>
        <p:txBody>
          <a:bodyPr wrap="square" rtlCol="0">
            <a:spAutoFit/>
          </a:bodyPr>
          <a:lstStyle/>
          <a:p>
            <a:pPr algn="ctr"/>
            <a:r>
              <a:rPr lang="nl-NL" sz="2400" b="1" dirty="0" smtClean="0">
                <a:solidFill>
                  <a:srgbClr val="DF3A07"/>
                </a:solidFill>
              </a:rPr>
              <a:t>Testmethode C1 en C2 met lucht of inert gas  </a:t>
            </a:r>
            <a:endParaRPr lang="nl-NL" sz="2400" b="1" dirty="0">
              <a:solidFill>
                <a:srgbClr val="DF3A07"/>
              </a:solidFill>
            </a:endParaRPr>
          </a:p>
        </p:txBody>
      </p:sp>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12" y="41124"/>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a:xfrm>
            <a:off x="95712" y="5426392"/>
            <a:ext cx="652906" cy="365125"/>
          </a:xfrm>
        </p:spPr>
        <p:txBody>
          <a:bodyPr/>
          <a:lstStyle/>
          <a:p>
            <a:fld id="{8B7CAD2B-19C3-4162-9D9A-AC40502219B3}" type="slidenum">
              <a:rPr lang="nl-NL" smtClean="0"/>
              <a:t>33</a:t>
            </a:fld>
            <a:endParaRPr lang="nl-NL" dirty="0"/>
          </a:p>
        </p:txBody>
      </p:sp>
    </p:spTree>
    <p:extLst>
      <p:ext uri="{BB962C8B-B14F-4D97-AF65-F5344CB8AC3E}">
        <p14:creationId xmlns:p14="http://schemas.microsoft.com/office/powerpoint/2010/main" val="22762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95467" y="1340768"/>
            <a:ext cx="9697077" cy="2154436"/>
          </a:xfrm>
          <a:prstGeom prst="rect">
            <a:avLst/>
          </a:prstGeom>
        </p:spPr>
        <p:txBody>
          <a:bodyPr wrap="square">
            <a:spAutoFit/>
          </a:bodyPr>
          <a:lstStyle/>
          <a:p>
            <a:pPr algn="ctr"/>
            <a:r>
              <a:rPr lang="nl-NL" sz="2400" b="1" dirty="0" smtClean="0">
                <a:solidFill>
                  <a:srgbClr val="FF0000"/>
                </a:solidFill>
              </a:rPr>
              <a:t>EINDE INSTRUCTIE  </a:t>
            </a:r>
          </a:p>
          <a:p>
            <a:pPr algn="ctr"/>
            <a:endParaRPr lang="nl-NL" sz="2400" b="1" dirty="0">
              <a:solidFill>
                <a:srgbClr val="FF0000"/>
              </a:solidFill>
            </a:endParaRPr>
          </a:p>
          <a:p>
            <a:pPr algn="ctr"/>
            <a:r>
              <a:rPr lang="nl-NL" sz="2400" b="1" dirty="0" smtClean="0">
                <a:solidFill>
                  <a:srgbClr val="FF0000"/>
                </a:solidFill>
              </a:rPr>
              <a:t>Persproeven </a:t>
            </a:r>
            <a:r>
              <a:rPr lang="nl-NL" sz="2400" b="1" dirty="0">
                <a:solidFill>
                  <a:srgbClr val="FF0000"/>
                </a:solidFill>
              </a:rPr>
              <a:t>en visuele controles  </a:t>
            </a:r>
            <a:endParaRPr lang="nl-NL" sz="2400" b="1" dirty="0" smtClean="0">
              <a:solidFill>
                <a:srgbClr val="FF0000"/>
              </a:solidFill>
            </a:endParaRPr>
          </a:p>
          <a:p>
            <a:pPr algn="ctr"/>
            <a:r>
              <a:rPr lang="nl-NL" sz="2400" b="1" dirty="0" smtClean="0">
                <a:solidFill>
                  <a:srgbClr val="FF0000"/>
                </a:solidFill>
              </a:rPr>
              <a:t>op </a:t>
            </a:r>
            <a:r>
              <a:rPr lang="nl-NL" sz="2400" b="1" dirty="0">
                <a:solidFill>
                  <a:srgbClr val="FF0000"/>
                </a:solidFill>
              </a:rPr>
              <a:t>dichtheid van leidingwaterinstallaties </a:t>
            </a:r>
            <a:endParaRPr lang="nl-NL" sz="2400" b="1" dirty="0" smtClean="0">
              <a:solidFill>
                <a:srgbClr val="FF0000"/>
              </a:solidFill>
            </a:endParaRPr>
          </a:p>
          <a:p>
            <a:pPr algn="ctr"/>
            <a:endParaRPr lang="nl-NL" sz="2000" dirty="0"/>
          </a:p>
          <a:p>
            <a:pPr algn="ctr"/>
            <a:endParaRPr lang="nl-NL" dirty="0" smtClean="0"/>
          </a:p>
        </p:txBody>
      </p:sp>
      <p:pic>
        <p:nvPicPr>
          <p:cNvPr id="3" name="Picture 4" descr="Afbeeldingsresultaat voor afpersen waterleidingen">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002656" y="3990994"/>
            <a:ext cx="258792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nstallatietechniek-heesch.nl/wp-content/uploads/2018/11/Drinkwaterinstallatie-waterontharders-1-mi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27923"/>
          <a:stretch/>
        </p:blipFill>
        <p:spPr bwMode="auto">
          <a:xfrm>
            <a:off x="6935338" y="3990994"/>
            <a:ext cx="1786593" cy="1859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8B7CAD2B-19C3-4162-9D9A-AC40502219B3}" type="slidenum">
              <a:rPr lang="nl-NL" smtClean="0"/>
              <a:t>34</a:t>
            </a:fld>
            <a:endParaRPr lang="nl-NL" dirty="0"/>
          </a:p>
        </p:txBody>
      </p:sp>
    </p:spTree>
    <p:extLst>
      <p:ext uri="{BB962C8B-B14F-4D97-AF65-F5344CB8AC3E}">
        <p14:creationId xmlns:p14="http://schemas.microsoft.com/office/powerpoint/2010/main" val="1931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50638" y="768113"/>
            <a:ext cx="9409045" cy="4524315"/>
          </a:xfrm>
          <a:prstGeom prst="rect">
            <a:avLst/>
          </a:prstGeom>
        </p:spPr>
        <p:txBody>
          <a:bodyPr wrap="square">
            <a:spAutoFit/>
          </a:bodyPr>
          <a:lstStyle/>
          <a:p>
            <a:endParaRPr lang="nl-NL" dirty="0"/>
          </a:p>
          <a:p>
            <a:r>
              <a:rPr lang="nl-NL" dirty="0"/>
              <a:t>Voor het testen van verbindingen staan verschillende methoden van persproeven </a:t>
            </a:r>
            <a:endParaRPr lang="nl-NL" dirty="0" smtClean="0"/>
          </a:p>
          <a:p>
            <a:r>
              <a:rPr lang="nl-NL" dirty="0" smtClean="0"/>
              <a:t>ter </a:t>
            </a:r>
            <a:r>
              <a:rPr lang="nl-NL" dirty="0"/>
              <a:t>beschikking:</a:t>
            </a:r>
          </a:p>
          <a:p>
            <a:pPr lvl="0"/>
            <a:r>
              <a:rPr lang="nl-NL" dirty="0" smtClean="0"/>
              <a:t>- methoden A </a:t>
            </a:r>
            <a:r>
              <a:rPr lang="nl-NL" dirty="0"/>
              <a:t>en B met </a:t>
            </a:r>
            <a:r>
              <a:rPr lang="nl-NL" dirty="0" smtClean="0"/>
              <a:t>het persmedium </a:t>
            </a:r>
            <a:r>
              <a:rPr lang="nl-NL" dirty="0"/>
              <a:t>water;</a:t>
            </a:r>
          </a:p>
          <a:p>
            <a:pPr lvl="0"/>
            <a:r>
              <a:rPr lang="nl-NL" dirty="0" smtClean="0"/>
              <a:t>- methoden C </a:t>
            </a:r>
            <a:r>
              <a:rPr lang="nl-NL" dirty="0"/>
              <a:t>1) en C 2) met </a:t>
            </a:r>
            <a:r>
              <a:rPr lang="nl-NL" dirty="0" smtClean="0"/>
              <a:t>het persmedium lucht </a:t>
            </a:r>
            <a:r>
              <a:rPr lang="nl-NL" dirty="0"/>
              <a:t>of inert </a:t>
            </a:r>
            <a:r>
              <a:rPr lang="nl-NL" dirty="0" smtClean="0"/>
              <a:t>gas.  </a:t>
            </a:r>
            <a:endParaRPr lang="nl-NL" dirty="0"/>
          </a:p>
          <a:p>
            <a:r>
              <a:rPr lang="nl-NL" dirty="0"/>
              <a:t> </a:t>
            </a:r>
            <a:endParaRPr lang="nl-NL" dirty="0" smtClean="0"/>
          </a:p>
          <a:p>
            <a:r>
              <a:rPr lang="nl-NL" dirty="0" smtClean="0"/>
              <a:t>Wanneer </a:t>
            </a:r>
            <a:r>
              <a:rPr lang="nl-NL" dirty="0"/>
              <a:t>welke methode kan worden toegepast is afhankelijk van:</a:t>
            </a:r>
          </a:p>
          <a:p>
            <a:pPr lvl="0"/>
            <a:r>
              <a:rPr lang="nl-NL" dirty="0" smtClean="0"/>
              <a:t>- de </a:t>
            </a:r>
            <a:r>
              <a:rPr lang="nl-NL" dirty="0"/>
              <a:t>werkomstandigheden </a:t>
            </a:r>
            <a:r>
              <a:rPr lang="nl-NL" dirty="0" smtClean="0"/>
              <a:t>(</a:t>
            </a:r>
            <a:r>
              <a:rPr lang="nl-NL" dirty="0"/>
              <a:t>i.v.m. keuze persmedium);</a:t>
            </a:r>
          </a:p>
          <a:p>
            <a:pPr lvl="0"/>
            <a:r>
              <a:rPr lang="nl-NL" dirty="0" smtClean="0"/>
              <a:t>- het </a:t>
            </a:r>
            <a:r>
              <a:rPr lang="nl-NL" dirty="0"/>
              <a:t>leidingmateriaal;</a:t>
            </a:r>
          </a:p>
          <a:p>
            <a:pPr lvl="0"/>
            <a:r>
              <a:rPr lang="nl-NL" dirty="0" smtClean="0"/>
              <a:t>- de </a:t>
            </a:r>
            <a:r>
              <a:rPr lang="nl-NL" dirty="0"/>
              <a:t>middellijn van de leidingen. </a:t>
            </a:r>
          </a:p>
          <a:p>
            <a:r>
              <a:rPr lang="nl-NL" dirty="0"/>
              <a:t> </a:t>
            </a:r>
          </a:p>
          <a:p>
            <a:r>
              <a:rPr lang="nl-NL" dirty="0"/>
              <a:t>De persproeven hebben twee doelen: </a:t>
            </a:r>
          </a:p>
          <a:p>
            <a:pPr marL="285750" lvl="0" indent="-285750">
              <a:buFontTx/>
              <a:buChar char="-"/>
            </a:pPr>
            <a:r>
              <a:rPr lang="nl-NL" dirty="0" smtClean="0"/>
              <a:t>het </a:t>
            </a:r>
            <a:r>
              <a:rPr lang="nl-NL" dirty="0"/>
              <a:t>met een lage druk controleren van </a:t>
            </a:r>
            <a:r>
              <a:rPr lang="nl-NL" dirty="0" smtClean="0"/>
              <a:t>de </a:t>
            </a:r>
            <a:r>
              <a:rPr lang="nl-NL" b="1" dirty="0" smtClean="0">
                <a:solidFill>
                  <a:schemeClr val="accent6">
                    <a:lumMod val="75000"/>
                  </a:schemeClr>
                </a:solidFill>
              </a:rPr>
              <a:t>lekdicht</a:t>
            </a:r>
            <a:r>
              <a:rPr lang="nl-NL" dirty="0" smtClean="0"/>
              <a:t> </a:t>
            </a:r>
          </a:p>
          <a:p>
            <a:pPr lvl="0"/>
            <a:r>
              <a:rPr lang="nl-NL" dirty="0"/>
              <a:t> </a:t>
            </a:r>
            <a:r>
              <a:rPr lang="nl-NL" dirty="0" smtClean="0"/>
              <a:t>    van de gemaakte </a:t>
            </a:r>
            <a:r>
              <a:rPr lang="nl-NL" dirty="0"/>
              <a:t>verbindingen;</a:t>
            </a:r>
          </a:p>
          <a:p>
            <a:pPr marL="285750" lvl="0" indent="-285750">
              <a:buFontTx/>
              <a:buChar char="-"/>
            </a:pPr>
            <a:r>
              <a:rPr lang="nl-NL" dirty="0" smtClean="0"/>
              <a:t>het </a:t>
            </a:r>
            <a:r>
              <a:rPr lang="nl-NL" dirty="0"/>
              <a:t>met een hoge druk controleren van </a:t>
            </a:r>
            <a:r>
              <a:rPr lang="nl-NL" dirty="0" smtClean="0"/>
              <a:t>de </a:t>
            </a:r>
            <a:r>
              <a:rPr lang="nl-NL" b="1" dirty="0" smtClean="0">
                <a:solidFill>
                  <a:schemeClr val="accent6">
                    <a:lumMod val="75000"/>
                  </a:schemeClr>
                </a:solidFill>
              </a:rPr>
              <a:t>drukbestendigheid</a:t>
            </a:r>
            <a:r>
              <a:rPr lang="nl-NL" dirty="0" smtClean="0"/>
              <a:t> </a:t>
            </a:r>
          </a:p>
          <a:p>
            <a:pPr lvl="0"/>
            <a:r>
              <a:rPr lang="nl-NL" dirty="0"/>
              <a:t> </a:t>
            </a:r>
            <a:r>
              <a:rPr lang="nl-NL" dirty="0" smtClean="0"/>
              <a:t>    van </a:t>
            </a:r>
            <a:r>
              <a:rPr lang="nl-NL" dirty="0"/>
              <a:t>de gemaakte verbindingen.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233" y="3435386"/>
            <a:ext cx="2063751"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1583499" y="317848"/>
            <a:ext cx="9343324" cy="461665"/>
          </a:xfrm>
          <a:prstGeom prst="rect">
            <a:avLst/>
          </a:prstGeom>
          <a:solidFill>
            <a:schemeClr val="accent6">
              <a:lumMod val="20000"/>
              <a:lumOff val="80000"/>
            </a:schemeClr>
          </a:solidFill>
        </p:spPr>
        <p:txBody>
          <a:bodyPr wrap="square">
            <a:spAutoFit/>
          </a:bodyPr>
          <a:lstStyle/>
          <a:p>
            <a:pPr algn="ctr"/>
            <a:r>
              <a:rPr lang="nl-NL" sz="2400" b="1" dirty="0" smtClean="0">
                <a:solidFill>
                  <a:srgbClr val="DF3A07"/>
                </a:solidFill>
              </a:rPr>
              <a:t>Methoden en doelen</a:t>
            </a:r>
            <a:endParaRPr lang="nl-NL" sz="2400" b="1" dirty="0">
              <a:solidFill>
                <a:srgbClr val="DF3A07"/>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8B7CAD2B-19C3-4162-9D9A-AC40502219B3}" type="slidenum">
              <a:rPr lang="nl-NL" smtClean="0"/>
              <a:t>4</a:t>
            </a:fld>
            <a:endParaRPr lang="nl-NL" dirty="0"/>
          </a:p>
        </p:txBody>
      </p:sp>
    </p:spTree>
    <p:extLst>
      <p:ext uri="{BB962C8B-B14F-4D97-AF65-F5344CB8AC3E}">
        <p14:creationId xmlns:p14="http://schemas.microsoft.com/office/powerpoint/2010/main" val="42835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18037" y="764705"/>
            <a:ext cx="9889099" cy="4870564"/>
          </a:xfrm>
          <a:prstGeom prst="rect">
            <a:avLst/>
          </a:prstGeom>
        </p:spPr>
        <p:txBody>
          <a:bodyPr wrap="square">
            <a:spAutoFit/>
          </a:bodyPr>
          <a:lstStyle/>
          <a:p>
            <a:pPr algn="ctr">
              <a:lnSpc>
                <a:spcPct val="115000"/>
              </a:lnSpc>
              <a:spcAft>
                <a:spcPts val="0"/>
              </a:spcAft>
            </a:pPr>
            <a:endParaRPr lang="nl-NL" dirty="0">
              <a:ea typeface="Calibri"/>
              <a:cs typeface="Times New Roman"/>
            </a:endParaRPr>
          </a:p>
          <a:p>
            <a:pPr>
              <a:lnSpc>
                <a:spcPct val="115000"/>
              </a:lnSpc>
              <a:spcAft>
                <a:spcPts val="0"/>
              </a:spcAft>
            </a:pPr>
            <a:r>
              <a:rPr lang="nl-NL" dirty="0" smtClean="0">
                <a:ea typeface="Calibri"/>
                <a:cs typeface="Times New Roman"/>
              </a:rPr>
              <a:t>Afpersen </a:t>
            </a:r>
            <a:r>
              <a:rPr lang="nl-NL" dirty="0">
                <a:ea typeface="Calibri"/>
                <a:cs typeface="Times New Roman"/>
              </a:rPr>
              <a:t>met </a:t>
            </a:r>
            <a:r>
              <a:rPr lang="nl-NL" dirty="0" smtClean="0">
                <a:ea typeface="Calibri"/>
                <a:cs typeface="Times New Roman"/>
              </a:rPr>
              <a:t>lage </a:t>
            </a:r>
            <a:r>
              <a:rPr lang="nl-NL" dirty="0">
                <a:ea typeface="Calibri"/>
                <a:cs typeface="Times New Roman"/>
              </a:rPr>
              <a:t>druk is noodzakelijk omdat bij onvolkomenheden het mogelijk is dat een verbinding bij hoge druk wel dicht is, echter niet dicht is bij een lage druk. </a:t>
            </a:r>
            <a:endParaRPr lang="nl-NL" dirty="0" smtClean="0">
              <a:ea typeface="Calibri"/>
              <a:cs typeface="Times New Roman"/>
            </a:endParaRPr>
          </a:p>
          <a:p>
            <a:pPr>
              <a:lnSpc>
                <a:spcPct val="115000"/>
              </a:lnSpc>
              <a:spcAft>
                <a:spcPts val="0"/>
              </a:spcAft>
            </a:pPr>
            <a:endParaRPr lang="nl-NL" dirty="0">
              <a:ea typeface="Calibri"/>
              <a:cs typeface="Times New Roman"/>
            </a:endParaRPr>
          </a:p>
          <a:p>
            <a:pPr>
              <a:lnSpc>
                <a:spcPct val="115000"/>
              </a:lnSpc>
              <a:spcAft>
                <a:spcPts val="0"/>
              </a:spcAft>
            </a:pPr>
            <a:r>
              <a:rPr lang="nl-NL" dirty="0" smtClean="0">
                <a:ea typeface="Calibri"/>
                <a:cs typeface="Times New Roman"/>
              </a:rPr>
              <a:t>Voorbeelden:</a:t>
            </a:r>
          </a:p>
          <a:p>
            <a:pPr>
              <a:lnSpc>
                <a:spcPct val="115000"/>
              </a:lnSpc>
              <a:spcAft>
                <a:spcPts val="0"/>
              </a:spcAft>
            </a:pPr>
            <a:endParaRPr lang="nl-NL" dirty="0" smtClean="0">
              <a:ea typeface="Calibri"/>
              <a:cs typeface="Times New Roman"/>
            </a:endParaRPr>
          </a:p>
          <a:p>
            <a:pPr marL="342900" indent="-342900">
              <a:lnSpc>
                <a:spcPct val="115000"/>
              </a:lnSpc>
              <a:spcAft>
                <a:spcPts val="0"/>
              </a:spcAft>
              <a:buFont typeface="+mj-lt"/>
              <a:buAutoNum type="arabicPeriod"/>
            </a:pPr>
            <a:r>
              <a:rPr lang="nl-NL" dirty="0" smtClean="0">
                <a:ea typeface="Calibri"/>
                <a:cs typeface="Times New Roman"/>
              </a:rPr>
              <a:t>Een </a:t>
            </a:r>
            <a:r>
              <a:rPr lang="nl-NL" dirty="0">
                <a:ea typeface="Calibri"/>
                <a:cs typeface="Times New Roman"/>
              </a:rPr>
              <a:t>pakking of dichtring die onder invloed van hoge druk dicht </a:t>
            </a:r>
            <a:r>
              <a:rPr lang="nl-NL" dirty="0" smtClean="0">
                <a:ea typeface="Calibri"/>
                <a:cs typeface="Times New Roman"/>
              </a:rPr>
              <a:t>gedrukt wordt </a:t>
            </a:r>
            <a:r>
              <a:rPr lang="nl-NL" dirty="0">
                <a:ea typeface="Calibri"/>
                <a:cs typeface="Times New Roman"/>
              </a:rPr>
              <a:t>tegen </a:t>
            </a:r>
            <a:r>
              <a:rPr lang="nl-NL" dirty="0" smtClean="0">
                <a:ea typeface="Calibri"/>
                <a:cs typeface="Times New Roman"/>
              </a:rPr>
              <a:t>het aangrenzende </a:t>
            </a:r>
            <a:r>
              <a:rPr lang="nl-NL" dirty="0">
                <a:ea typeface="Calibri"/>
                <a:cs typeface="Times New Roman"/>
              </a:rPr>
              <a:t>vlak. </a:t>
            </a:r>
            <a:endParaRPr lang="nl-NL" dirty="0" smtClean="0">
              <a:ea typeface="Calibri"/>
              <a:cs typeface="Times New Roman"/>
            </a:endParaRPr>
          </a:p>
          <a:p>
            <a:pPr>
              <a:lnSpc>
                <a:spcPct val="115000"/>
              </a:lnSpc>
              <a:spcAft>
                <a:spcPts val="0"/>
              </a:spcAft>
            </a:pPr>
            <a:endParaRPr lang="nl-NL" dirty="0" smtClean="0">
              <a:ea typeface="Calibri"/>
              <a:cs typeface="Times New Roman"/>
            </a:endParaRPr>
          </a:p>
          <a:p>
            <a:pPr marL="342900" indent="-342900">
              <a:lnSpc>
                <a:spcPct val="115000"/>
              </a:lnSpc>
              <a:spcAft>
                <a:spcPts val="0"/>
              </a:spcAft>
              <a:buFont typeface="+mj-lt"/>
              <a:buAutoNum type="arabicPeriod"/>
            </a:pPr>
            <a:r>
              <a:rPr lang="nl-NL" dirty="0" smtClean="0">
                <a:ea typeface="Calibri"/>
                <a:cs typeface="Times New Roman"/>
              </a:rPr>
              <a:t>Bij </a:t>
            </a:r>
            <a:r>
              <a:rPr lang="nl-NL" dirty="0">
                <a:ea typeface="Calibri"/>
                <a:cs typeface="Times New Roman"/>
              </a:rPr>
              <a:t>het insteken van een </a:t>
            </a:r>
            <a:r>
              <a:rPr lang="nl-NL" dirty="0" smtClean="0">
                <a:ea typeface="Calibri"/>
                <a:cs typeface="Times New Roman"/>
              </a:rPr>
              <a:t>koperen buis </a:t>
            </a:r>
            <a:r>
              <a:rPr lang="nl-NL" dirty="0">
                <a:ea typeface="Calibri"/>
                <a:cs typeface="Times New Roman"/>
              </a:rPr>
              <a:t>in een persfitting </a:t>
            </a:r>
            <a:r>
              <a:rPr lang="nl-NL" dirty="0" smtClean="0">
                <a:ea typeface="Calibri"/>
                <a:cs typeface="Times New Roman"/>
              </a:rPr>
              <a:t>kan de </a:t>
            </a:r>
            <a:r>
              <a:rPr lang="nl-NL" dirty="0">
                <a:ea typeface="Calibri"/>
                <a:cs typeface="Times New Roman"/>
              </a:rPr>
              <a:t>verbinding </a:t>
            </a:r>
            <a:r>
              <a:rPr lang="nl-NL" dirty="0" smtClean="0">
                <a:ea typeface="Calibri"/>
                <a:cs typeface="Times New Roman"/>
              </a:rPr>
              <a:t>al dicht lijken.  Door </a:t>
            </a:r>
            <a:r>
              <a:rPr lang="nl-NL" dirty="0">
                <a:ea typeface="Calibri"/>
                <a:cs typeface="Times New Roman"/>
              </a:rPr>
              <a:t>de minimale toleranties die bij de productie </a:t>
            </a:r>
            <a:r>
              <a:rPr lang="nl-NL" dirty="0" smtClean="0">
                <a:ea typeface="Calibri"/>
                <a:cs typeface="Times New Roman"/>
              </a:rPr>
              <a:t>van persfittingen aangehouden worden,  kan </a:t>
            </a:r>
            <a:r>
              <a:rPr lang="nl-NL" dirty="0">
                <a:ea typeface="Calibri"/>
                <a:cs typeface="Times New Roman"/>
              </a:rPr>
              <a:t>de installatie in sommige </a:t>
            </a:r>
            <a:r>
              <a:rPr lang="nl-NL" dirty="0" smtClean="0">
                <a:ea typeface="Calibri"/>
                <a:cs typeface="Times New Roman"/>
              </a:rPr>
              <a:t>gevallen zelfs </a:t>
            </a:r>
            <a:r>
              <a:rPr lang="nl-NL" dirty="0">
                <a:ea typeface="Calibri"/>
                <a:cs typeface="Times New Roman"/>
              </a:rPr>
              <a:t>gewoon </a:t>
            </a:r>
            <a:r>
              <a:rPr lang="nl-NL" dirty="0" smtClean="0">
                <a:ea typeface="Calibri"/>
                <a:cs typeface="Times New Roman"/>
              </a:rPr>
              <a:t>gebruikt worden. Door </a:t>
            </a:r>
            <a:r>
              <a:rPr lang="nl-NL" dirty="0">
                <a:ea typeface="Calibri"/>
                <a:cs typeface="Times New Roman"/>
              </a:rPr>
              <a:t>plotse drukstijgingen kan de </a:t>
            </a:r>
            <a:r>
              <a:rPr lang="nl-NL" dirty="0" smtClean="0">
                <a:ea typeface="Calibri"/>
                <a:cs typeface="Times New Roman"/>
              </a:rPr>
              <a:t>fitting die niet </a:t>
            </a:r>
            <a:r>
              <a:rPr lang="nl-NL" dirty="0">
                <a:ea typeface="Calibri"/>
                <a:cs typeface="Times New Roman"/>
              </a:rPr>
              <a:t>geperst </a:t>
            </a:r>
            <a:r>
              <a:rPr lang="nl-NL" dirty="0" smtClean="0">
                <a:ea typeface="Calibri"/>
                <a:cs typeface="Times New Roman"/>
              </a:rPr>
              <a:t>is, </a:t>
            </a:r>
            <a:r>
              <a:rPr lang="nl-NL" dirty="0">
                <a:ea typeface="Calibri"/>
                <a:cs typeface="Times New Roman"/>
              </a:rPr>
              <a:t>echter losschieten met </a:t>
            </a:r>
            <a:r>
              <a:rPr lang="nl-NL" dirty="0" smtClean="0">
                <a:ea typeface="Calibri"/>
                <a:cs typeface="Times New Roman"/>
              </a:rPr>
              <a:t>waterschade als </a:t>
            </a:r>
            <a:r>
              <a:rPr lang="nl-NL" dirty="0">
                <a:ea typeface="Calibri"/>
                <a:cs typeface="Times New Roman"/>
              </a:rPr>
              <a:t>gevolg. </a:t>
            </a:r>
            <a:endParaRPr lang="nl-NL" dirty="0" smtClean="0">
              <a:ea typeface="Calibri"/>
              <a:cs typeface="Times New Roman"/>
            </a:endParaRPr>
          </a:p>
          <a:p>
            <a:pPr>
              <a:lnSpc>
                <a:spcPct val="115000"/>
              </a:lnSpc>
              <a:spcAft>
                <a:spcPts val="0"/>
              </a:spcAft>
            </a:pPr>
            <a:endParaRPr lang="nl-NL" dirty="0">
              <a:ea typeface="Calibri"/>
              <a:cs typeface="Times New Roman"/>
            </a:endParaRPr>
          </a:p>
        </p:txBody>
      </p:sp>
      <p:sp>
        <p:nvSpPr>
          <p:cNvPr id="6" name="Rechthoek 5"/>
          <p:cNvSpPr/>
          <p:nvPr/>
        </p:nvSpPr>
        <p:spPr>
          <a:xfrm>
            <a:off x="1295467" y="247639"/>
            <a:ext cx="9313035" cy="517065"/>
          </a:xfrm>
          <a:prstGeom prst="rect">
            <a:avLst/>
          </a:prstGeom>
          <a:solidFill>
            <a:schemeClr val="accent6">
              <a:lumMod val="20000"/>
              <a:lumOff val="80000"/>
            </a:schemeClr>
          </a:solidFill>
        </p:spPr>
        <p:txBody>
          <a:bodyPr wrap="square">
            <a:spAutoFit/>
          </a:bodyPr>
          <a:lstStyle/>
          <a:p>
            <a:pPr lvl="0" algn="ctr">
              <a:lnSpc>
                <a:spcPct val="115000"/>
              </a:lnSpc>
            </a:pPr>
            <a:r>
              <a:rPr lang="nl-NL" sz="2400" b="1" dirty="0">
                <a:solidFill>
                  <a:srgbClr val="DF3A07"/>
                </a:solidFill>
                <a:ea typeface="Calibri"/>
                <a:cs typeface="Times New Roman"/>
              </a:rPr>
              <a:t>Afpersen met lage druk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5</a:t>
            </a:fld>
            <a:endParaRPr lang="nl-NL" dirty="0"/>
          </a:p>
        </p:txBody>
      </p:sp>
    </p:spTree>
    <p:extLst>
      <p:ext uri="{BB962C8B-B14F-4D97-AF65-F5344CB8AC3E}">
        <p14:creationId xmlns:p14="http://schemas.microsoft.com/office/powerpoint/2010/main" val="28089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086534661"/>
              </p:ext>
            </p:extLst>
          </p:nvPr>
        </p:nvGraphicFramePr>
        <p:xfrm>
          <a:off x="911424" y="890598"/>
          <a:ext cx="10177130" cy="5112568"/>
        </p:xfrm>
        <a:graphic>
          <a:graphicData uri="http://schemas.openxmlformats.org/drawingml/2006/table">
            <a:tbl>
              <a:tblPr firstRow="1" firstCol="1" bandRow="1">
                <a:tableStyleId>{5C22544A-7EE6-4342-B048-85BDC9FD1C3A}</a:tableStyleId>
              </a:tblPr>
              <a:tblGrid>
                <a:gridCol w="2667708">
                  <a:extLst>
                    <a:ext uri="{9D8B030D-6E8A-4147-A177-3AD203B41FA5}">
                      <a16:colId xmlns:a16="http://schemas.microsoft.com/office/drawing/2014/main" val="20000"/>
                    </a:ext>
                  </a:extLst>
                </a:gridCol>
                <a:gridCol w="1651691">
                  <a:extLst>
                    <a:ext uri="{9D8B030D-6E8A-4147-A177-3AD203B41FA5}">
                      <a16:colId xmlns:a16="http://schemas.microsoft.com/office/drawing/2014/main" val="20001"/>
                    </a:ext>
                  </a:extLst>
                </a:gridCol>
                <a:gridCol w="1952577">
                  <a:extLst>
                    <a:ext uri="{9D8B030D-6E8A-4147-A177-3AD203B41FA5}">
                      <a16:colId xmlns:a16="http://schemas.microsoft.com/office/drawing/2014/main" val="20002"/>
                    </a:ext>
                  </a:extLst>
                </a:gridCol>
                <a:gridCol w="1952577">
                  <a:extLst>
                    <a:ext uri="{9D8B030D-6E8A-4147-A177-3AD203B41FA5}">
                      <a16:colId xmlns:a16="http://schemas.microsoft.com/office/drawing/2014/main" val="20003"/>
                    </a:ext>
                  </a:extLst>
                </a:gridCol>
                <a:gridCol w="1952577">
                  <a:extLst>
                    <a:ext uri="{9D8B030D-6E8A-4147-A177-3AD203B41FA5}">
                      <a16:colId xmlns:a16="http://schemas.microsoft.com/office/drawing/2014/main" val="20004"/>
                    </a:ext>
                  </a:extLst>
                </a:gridCol>
              </a:tblGrid>
              <a:tr h="259718">
                <a:tc rowSpan="3">
                  <a:txBody>
                    <a:bodyPr/>
                    <a:lstStyle/>
                    <a:p>
                      <a:pPr>
                        <a:lnSpc>
                          <a:spcPct val="115000"/>
                        </a:lnSpc>
                        <a:spcAft>
                          <a:spcPts val="0"/>
                        </a:spcAft>
                      </a:pPr>
                      <a:r>
                        <a:rPr lang="nl-NL" sz="1400" dirty="0">
                          <a:solidFill>
                            <a:schemeClr val="tx1"/>
                          </a:solidFill>
                          <a:effectLst/>
                        </a:rPr>
                        <a:t>Leidingmateriaal </a:t>
                      </a:r>
                      <a:endParaRPr lang="nl-NL" sz="1400" dirty="0">
                        <a:solidFill>
                          <a:schemeClr val="tx1"/>
                        </a:solidFill>
                        <a:effectLst/>
                        <a:latin typeface="Calibri"/>
                        <a:ea typeface="Calibri"/>
                        <a:cs typeface="Times New Roman"/>
                      </a:endParaRPr>
                    </a:p>
                  </a:txBody>
                  <a:tcPr marT="0" marB="0">
                    <a:solidFill>
                      <a:srgbClr val="FF9900"/>
                    </a:solidFill>
                  </a:tcPr>
                </a:tc>
                <a:tc gridSpan="2">
                  <a:txBody>
                    <a:bodyPr/>
                    <a:lstStyle/>
                    <a:p>
                      <a:pPr algn="ctr">
                        <a:lnSpc>
                          <a:spcPct val="115000"/>
                        </a:lnSpc>
                        <a:spcAft>
                          <a:spcPts val="0"/>
                        </a:spcAft>
                      </a:pPr>
                      <a:r>
                        <a:rPr lang="nl-NL" sz="1400" dirty="0">
                          <a:solidFill>
                            <a:schemeClr val="tx1"/>
                          </a:solidFill>
                          <a:effectLst/>
                        </a:rPr>
                        <a:t>Testmethode met drinkwater</a:t>
                      </a:r>
                      <a:endParaRPr lang="nl-NL" sz="1400" dirty="0">
                        <a:solidFill>
                          <a:schemeClr val="tx1"/>
                        </a:solidFill>
                        <a:effectLst/>
                        <a:latin typeface="Calibri"/>
                        <a:ea typeface="Calibri"/>
                        <a:cs typeface="Times New Roman"/>
                      </a:endParaRPr>
                    </a:p>
                  </a:txBody>
                  <a:tcPr marT="0" marB="0">
                    <a:solidFill>
                      <a:srgbClr val="FF9900"/>
                    </a:solidFill>
                  </a:tcPr>
                </a:tc>
                <a:tc hMerge="1">
                  <a:txBody>
                    <a:bodyPr/>
                    <a:lstStyle/>
                    <a:p>
                      <a:endParaRPr lang="nl-NL"/>
                    </a:p>
                  </a:txBody>
                  <a:tcPr/>
                </a:tc>
                <a:tc gridSpan="2">
                  <a:txBody>
                    <a:bodyPr/>
                    <a:lstStyle/>
                    <a:p>
                      <a:pPr algn="ctr">
                        <a:lnSpc>
                          <a:spcPct val="115000"/>
                        </a:lnSpc>
                        <a:spcAft>
                          <a:spcPts val="0"/>
                        </a:spcAft>
                      </a:pPr>
                      <a:r>
                        <a:rPr lang="nl-NL" sz="1400" dirty="0">
                          <a:solidFill>
                            <a:schemeClr val="tx1"/>
                          </a:solidFill>
                          <a:effectLst/>
                        </a:rPr>
                        <a:t>Testmethode met lucht of inert gas</a:t>
                      </a:r>
                      <a:endParaRPr lang="nl-NL" sz="1400" dirty="0">
                        <a:solidFill>
                          <a:schemeClr val="tx1"/>
                        </a:solidFill>
                        <a:effectLst/>
                        <a:latin typeface="Calibri"/>
                        <a:ea typeface="Calibri"/>
                        <a:cs typeface="Times New Roman"/>
                      </a:endParaRPr>
                    </a:p>
                  </a:txBody>
                  <a:tcPr marT="0" marB="0">
                    <a:solidFill>
                      <a:srgbClr val="FF9900"/>
                    </a:solidFill>
                  </a:tcPr>
                </a:tc>
                <a:tc hMerge="1">
                  <a:txBody>
                    <a:bodyPr/>
                    <a:lstStyle/>
                    <a:p>
                      <a:endParaRPr lang="nl-NL"/>
                    </a:p>
                  </a:txBody>
                  <a:tcPr/>
                </a:tc>
                <a:extLst>
                  <a:ext uri="{0D108BD9-81ED-4DB2-BD59-A6C34878D82A}">
                    <a16:rowId xmlns:a16="http://schemas.microsoft.com/office/drawing/2014/main" val="10000"/>
                  </a:ext>
                </a:extLst>
              </a:tr>
              <a:tr h="259718">
                <a:tc vMerge="1">
                  <a:txBody>
                    <a:bodyPr/>
                    <a:lstStyle/>
                    <a:p>
                      <a:endParaRPr lang="nl-NL"/>
                    </a:p>
                  </a:txBody>
                  <a:tcPr/>
                </a:tc>
                <a:tc gridSpan="4">
                  <a:txBody>
                    <a:bodyPr/>
                    <a:lstStyle/>
                    <a:p>
                      <a:pPr algn="ctr">
                        <a:lnSpc>
                          <a:spcPct val="115000"/>
                        </a:lnSpc>
                        <a:spcAft>
                          <a:spcPts val="0"/>
                        </a:spcAft>
                      </a:pPr>
                      <a:r>
                        <a:rPr lang="nl-NL" sz="1400" dirty="0">
                          <a:effectLst/>
                        </a:rPr>
                        <a:t>middellijn</a:t>
                      </a:r>
                      <a:endParaRPr lang="nl-NL" sz="1400" dirty="0">
                        <a:effectLst/>
                        <a:latin typeface="Calibri"/>
                        <a:ea typeface="Calibri"/>
                        <a:cs typeface="Times New Roman"/>
                      </a:endParaRPr>
                    </a:p>
                  </a:txBody>
                  <a:tcPr marT="0" marB="0">
                    <a:solidFill>
                      <a:schemeClr val="accent4"/>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1639184">
                <a:tc vMerge="1">
                  <a:txBody>
                    <a:bodyPr/>
                    <a:lstStyle/>
                    <a:p>
                      <a:endParaRPr lang="nl-NL"/>
                    </a:p>
                  </a:txBody>
                  <a:tcPr/>
                </a:tc>
                <a:tc>
                  <a:txBody>
                    <a:bodyPr/>
                    <a:lstStyle/>
                    <a:p>
                      <a:pPr algn="ctr">
                        <a:lnSpc>
                          <a:spcPct val="115000"/>
                        </a:lnSpc>
                        <a:spcAft>
                          <a:spcPts val="0"/>
                        </a:spcAft>
                      </a:pPr>
                      <a:r>
                        <a:rPr lang="nl-NL" sz="1400" dirty="0">
                          <a:effectLst/>
                        </a:rPr>
                        <a:t>DN/ID</a:t>
                      </a:r>
                    </a:p>
                    <a:p>
                      <a:pPr algn="ctr">
                        <a:lnSpc>
                          <a:spcPct val="115000"/>
                        </a:lnSpc>
                        <a:spcAft>
                          <a:spcPts val="0"/>
                        </a:spcAft>
                      </a:pPr>
                      <a:r>
                        <a:rPr lang="nl-NL" sz="1400" u="sng" dirty="0">
                          <a:effectLst/>
                        </a:rPr>
                        <a:t>&lt;</a:t>
                      </a:r>
                      <a:r>
                        <a:rPr lang="nl-NL" sz="1400" dirty="0">
                          <a:effectLst/>
                        </a:rPr>
                        <a:t> 50 mm of</a:t>
                      </a:r>
                    </a:p>
                    <a:p>
                      <a:pPr algn="ctr">
                        <a:lnSpc>
                          <a:spcPct val="115000"/>
                        </a:lnSpc>
                        <a:spcAft>
                          <a:spcPts val="0"/>
                        </a:spcAft>
                      </a:pPr>
                      <a:r>
                        <a:rPr lang="nl-NL" sz="1400" dirty="0">
                          <a:effectLst/>
                        </a:rPr>
                        <a:t>DN/OD</a:t>
                      </a:r>
                    </a:p>
                    <a:p>
                      <a:pPr algn="ctr">
                        <a:lnSpc>
                          <a:spcPct val="115000"/>
                        </a:lnSpc>
                        <a:spcAft>
                          <a:spcPts val="0"/>
                        </a:spcAft>
                      </a:pPr>
                      <a:r>
                        <a:rPr lang="nl-NL" sz="1400" u="sng" dirty="0">
                          <a:effectLst/>
                        </a:rPr>
                        <a:t>&lt;</a:t>
                      </a:r>
                      <a:r>
                        <a:rPr lang="nl-NL" sz="1400" dirty="0">
                          <a:effectLst/>
                        </a:rPr>
                        <a:t> 63 mm</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DN/ID</a:t>
                      </a:r>
                    </a:p>
                    <a:p>
                      <a:pPr algn="ctr">
                        <a:lnSpc>
                          <a:spcPct val="115000"/>
                        </a:lnSpc>
                        <a:spcAft>
                          <a:spcPts val="0"/>
                        </a:spcAft>
                      </a:pPr>
                      <a:r>
                        <a:rPr lang="nl-NL" sz="1400" dirty="0">
                          <a:effectLst/>
                        </a:rPr>
                        <a:t>&gt; 50 mm of</a:t>
                      </a:r>
                    </a:p>
                    <a:p>
                      <a:pPr algn="ctr">
                        <a:lnSpc>
                          <a:spcPct val="115000"/>
                        </a:lnSpc>
                        <a:spcAft>
                          <a:spcPts val="0"/>
                        </a:spcAft>
                      </a:pPr>
                      <a:r>
                        <a:rPr lang="nl-NL" sz="1400" dirty="0">
                          <a:effectLst/>
                        </a:rPr>
                        <a:t>DN/OD</a:t>
                      </a:r>
                    </a:p>
                    <a:p>
                      <a:pPr algn="ctr">
                        <a:lnSpc>
                          <a:spcPct val="115000"/>
                        </a:lnSpc>
                        <a:spcAft>
                          <a:spcPts val="0"/>
                        </a:spcAft>
                      </a:pPr>
                      <a:r>
                        <a:rPr lang="nl-NL" sz="1400" dirty="0">
                          <a:effectLst/>
                        </a:rPr>
                        <a:t>&gt; 63 mm</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DN/ID</a:t>
                      </a:r>
                    </a:p>
                    <a:p>
                      <a:pPr algn="ctr">
                        <a:lnSpc>
                          <a:spcPct val="115000"/>
                        </a:lnSpc>
                        <a:spcAft>
                          <a:spcPts val="0"/>
                        </a:spcAft>
                      </a:pPr>
                      <a:r>
                        <a:rPr lang="nl-NL" sz="1400" u="sng" dirty="0">
                          <a:effectLst/>
                        </a:rPr>
                        <a:t>&lt;</a:t>
                      </a:r>
                      <a:r>
                        <a:rPr lang="nl-NL" sz="1400" dirty="0">
                          <a:effectLst/>
                        </a:rPr>
                        <a:t> 50 mm of</a:t>
                      </a:r>
                    </a:p>
                    <a:p>
                      <a:pPr algn="ctr">
                        <a:lnSpc>
                          <a:spcPct val="115000"/>
                        </a:lnSpc>
                        <a:spcAft>
                          <a:spcPts val="0"/>
                        </a:spcAft>
                      </a:pPr>
                      <a:r>
                        <a:rPr lang="nl-NL" sz="1400" dirty="0">
                          <a:effectLst/>
                        </a:rPr>
                        <a:t>DN/OD</a:t>
                      </a:r>
                    </a:p>
                    <a:p>
                      <a:pPr algn="ctr">
                        <a:lnSpc>
                          <a:spcPct val="115000"/>
                        </a:lnSpc>
                        <a:spcAft>
                          <a:spcPts val="0"/>
                        </a:spcAft>
                      </a:pPr>
                      <a:r>
                        <a:rPr lang="nl-NL" sz="1400" u="sng" dirty="0">
                          <a:effectLst/>
                        </a:rPr>
                        <a:t>&lt;</a:t>
                      </a:r>
                      <a:r>
                        <a:rPr lang="nl-NL" sz="1400" dirty="0">
                          <a:effectLst/>
                        </a:rPr>
                        <a:t> 63 mm</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DN/ID</a:t>
                      </a:r>
                    </a:p>
                    <a:p>
                      <a:pPr algn="ctr">
                        <a:lnSpc>
                          <a:spcPct val="115000"/>
                        </a:lnSpc>
                        <a:spcAft>
                          <a:spcPts val="0"/>
                        </a:spcAft>
                      </a:pPr>
                      <a:r>
                        <a:rPr lang="nl-NL" sz="1400" dirty="0">
                          <a:effectLst/>
                        </a:rPr>
                        <a:t>&gt; 50 mm en</a:t>
                      </a:r>
                    </a:p>
                    <a:p>
                      <a:pPr algn="ctr">
                        <a:lnSpc>
                          <a:spcPct val="115000"/>
                        </a:lnSpc>
                        <a:spcAft>
                          <a:spcPts val="0"/>
                        </a:spcAft>
                      </a:pPr>
                      <a:r>
                        <a:rPr lang="nl-NL" sz="1400" dirty="0">
                          <a:effectLst/>
                        </a:rPr>
                        <a:t>&lt; 100 mm of </a:t>
                      </a:r>
                    </a:p>
                    <a:p>
                      <a:pPr algn="ctr">
                        <a:lnSpc>
                          <a:spcPct val="115000"/>
                        </a:lnSpc>
                        <a:spcAft>
                          <a:spcPts val="0"/>
                        </a:spcAft>
                      </a:pPr>
                      <a:r>
                        <a:rPr lang="nl-NL" sz="1400" dirty="0">
                          <a:effectLst/>
                        </a:rPr>
                        <a:t>DN/OD</a:t>
                      </a:r>
                    </a:p>
                    <a:p>
                      <a:pPr algn="ctr">
                        <a:lnSpc>
                          <a:spcPct val="115000"/>
                        </a:lnSpc>
                        <a:spcAft>
                          <a:spcPts val="0"/>
                        </a:spcAft>
                      </a:pPr>
                      <a:r>
                        <a:rPr lang="nl-NL" sz="1400" dirty="0">
                          <a:effectLst/>
                        </a:rPr>
                        <a:t>&gt; 63 mm en</a:t>
                      </a:r>
                    </a:p>
                    <a:p>
                      <a:pPr algn="ctr">
                        <a:lnSpc>
                          <a:spcPct val="115000"/>
                        </a:lnSpc>
                        <a:spcAft>
                          <a:spcPts val="0"/>
                        </a:spcAft>
                      </a:pPr>
                      <a:r>
                        <a:rPr lang="nl-NL" sz="1400" dirty="0">
                          <a:effectLst/>
                        </a:rPr>
                        <a:t>&lt; 100 mm</a:t>
                      </a:r>
                      <a:endParaRPr lang="nl-NL" sz="14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2"/>
                  </a:ext>
                </a:extLst>
              </a:tr>
              <a:tr h="535612">
                <a:tc>
                  <a:txBody>
                    <a:bodyPr/>
                    <a:lstStyle/>
                    <a:p>
                      <a:pPr>
                        <a:lnSpc>
                          <a:spcPct val="115000"/>
                        </a:lnSpc>
                        <a:spcAft>
                          <a:spcPts val="0"/>
                        </a:spcAft>
                      </a:pPr>
                      <a:r>
                        <a:rPr lang="nl-NL" sz="1400" dirty="0">
                          <a:solidFill>
                            <a:schemeClr val="tx1"/>
                          </a:solidFill>
                          <a:effectLst/>
                        </a:rPr>
                        <a:t>lineaire elastische materialen  (metalen)</a:t>
                      </a:r>
                      <a:endParaRPr lang="nl-NL" sz="1400" dirty="0">
                        <a:solidFill>
                          <a:schemeClr val="tx1"/>
                        </a:solidFill>
                        <a:effectLst/>
                        <a:latin typeface="Calibri"/>
                        <a:ea typeface="Calibri"/>
                        <a:cs typeface="Times New Roman"/>
                      </a:endParaRPr>
                    </a:p>
                  </a:txBody>
                  <a:tcPr marT="0" marB="0">
                    <a:solidFill>
                      <a:srgbClr val="FF9900"/>
                    </a:solidFill>
                  </a:tcPr>
                </a:tc>
                <a:tc>
                  <a:txBody>
                    <a:bodyPr/>
                    <a:lstStyle/>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C 1)</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C 2)</a:t>
                      </a:r>
                      <a:endParaRPr lang="nl-NL" sz="14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3"/>
                  </a:ext>
                </a:extLst>
              </a:tr>
              <a:tr h="535612">
                <a:tc>
                  <a:txBody>
                    <a:bodyPr/>
                    <a:lstStyle/>
                    <a:p>
                      <a:pPr>
                        <a:lnSpc>
                          <a:spcPct val="115000"/>
                        </a:lnSpc>
                        <a:spcAft>
                          <a:spcPts val="0"/>
                        </a:spcAft>
                      </a:pPr>
                      <a:r>
                        <a:rPr lang="nl-NL" sz="1400" dirty="0">
                          <a:solidFill>
                            <a:schemeClr val="tx1"/>
                          </a:solidFill>
                          <a:effectLst/>
                        </a:rPr>
                        <a:t>elastische materialen </a:t>
                      </a:r>
                    </a:p>
                    <a:p>
                      <a:pPr>
                        <a:lnSpc>
                          <a:spcPct val="115000"/>
                        </a:lnSpc>
                        <a:spcAft>
                          <a:spcPts val="0"/>
                        </a:spcAft>
                      </a:pPr>
                      <a:r>
                        <a:rPr lang="nl-NL" sz="1400" dirty="0">
                          <a:solidFill>
                            <a:schemeClr val="tx1"/>
                          </a:solidFill>
                          <a:effectLst/>
                        </a:rPr>
                        <a:t>(PVC-U en PVC-C) </a:t>
                      </a:r>
                      <a:endParaRPr lang="nl-NL" sz="1400" dirty="0">
                        <a:solidFill>
                          <a:schemeClr val="tx1"/>
                        </a:solidFill>
                        <a:effectLst/>
                        <a:latin typeface="Calibri"/>
                        <a:ea typeface="Calibri"/>
                        <a:cs typeface="Times New Roman"/>
                      </a:endParaRPr>
                    </a:p>
                  </a:txBody>
                  <a:tcPr marT="0" marB="0">
                    <a:solidFill>
                      <a:srgbClr val="FF9900"/>
                    </a:solidFill>
                  </a:tcPr>
                </a:tc>
                <a:tc>
                  <a:txBody>
                    <a:bodyPr/>
                    <a:lstStyle/>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C 1)</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C 2)</a:t>
                      </a:r>
                      <a:endParaRPr lang="nl-NL" sz="14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4"/>
                  </a:ext>
                </a:extLst>
              </a:tr>
              <a:tr h="259718">
                <a:tc>
                  <a:txBody>
                    <a:bodyPr/>
                    <a:lstStyle/>
                    <a:p>
                      <a:pPr>
                        <a:lnSpc>
                          <a:spcPct val="115000"/>
                        </a:lnSpc>
                        <a:spcAft>
                          <a:spcPts val="0"/>
                        </a:spcAft>
                      </a:pPr>
                      <a:r>
                        <a:rPr lang="nl-NL" sz="1400" dirty="0">
                          <a:solidFill>
                            <a:schemeClr val="tx1"/>
                          </a:solidFill>
                          <a:effectLst/>
                        </a:rPr>
                        <a:t>meerlagenbuis </a:t>
                      </a:r>
                      <a:endParaRPr lang="nl-NL" sz="1400" dirty="0">
                        <a:solidFill>
                          <a:schemeClr val="tx1"/>
                        </a:solidFill>
                        <a:effectLst/>
                        <a:latin typeface="Calibri"/>
                        <a:ea typeface="Calibri"/>
                        <a:cs typeface="Times New Roman"/>
                      </a:endParaRPr>
                    </a:p>
                  </a:txBody>
                  <a:tcPr marT="0" marB="0">
                    <a:solidFill>
                      <a:srgbClr val="FF9900"/>
                    </a:solidFill>
                  </a:tcPr>
                </a:tc>
                <a:tc>
                  <a:txBody>
                    <a:bodyPr/>
                    <a:lstStyle/>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C 1)</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C 2)</a:t>
                      </a:r>
                      <a:endParaRPr lang="nl-NL" sz="14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5"/>
                  </a:ext>
                </a:extLst>
              </a:tr>
              <a:tr h="811503">
                <a:tc>
                  <a:txBody>
                    <a:bodyPr/>
                    <a:lstStyle/>
                    <a:p>
                      <a:pPr>
                        <a:lnSpc>
                          <a:spcPct val="115000"/>
                        </a:lnSpc>
                        <a:spcAft>
                          <a:spcPts val="0"/>
                        </a:spcAft>
                      </a:pPr>
                      <a:r>
                        <a:rPr lang="nl-NL" sz="1400" dirty="0">
                          <a:solidFill>
                            <a:schemeClr val="tx1"/>
                          </a:solidFill>
                          <a:effectLst/>
                        </a:rPr>
                        <a:t>visco elastische materialen </a:t>
                      </a:r>
                    </a:p>
                    <a:p>
                      <a:pPr>
                        <a:lnSpc>
                          <a:spcPct val="115000"/>
                        </a:lnSpc>
                        <a:spcAft>
                          <a:spcPts val="0"/>
                        </a:spcAft>
                      </a:pPr>
                      <a:r>
                        <a:rPr lang="nl-NL" sz="1400" dirty="0">
                          <a:solidFill>
                            <a:schemeClr val="tx1"/>
                          </a:solidFill>
                          <a:effectLst/>
                        </a:rPr>
                        <a:t>(PE, PP, PE-X, PA en PB)</a:t>
                      </a:r>
                      <a:endParaRPr lang="nl-NL" sz="1400" dirty="0">
                        <a:solidFill>
                          <a:schemeClr val="tx1"/>
                        </a:solidFill>
                        <a:effectLst/>
                        <a:latin typeface="Calibri"/>
                        <a:ea typeface="Calibri"/>
                        <a:cs typeface="Times New Roman"/>
                      </a:endParaRPr>
                    </a:p>
                  </a:txBody>
                  <a:tcPr marT="0" marB="0">
                    <a:solidFill>
                      <a:srgbClr val="FF9900"/>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B</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C 1)</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C 2)</a:t>
                      </a:r>
                      <a:endParaRPr lang="nl-NL" sz="1400" dirty="0">
                        <a:effectLst/>
                        <a:latin typeface="Calibri"/>
                        <a:ea typeface="Calibri"/>
                        <a:cs typeface="Times New Roman"/>
                      </a:endParaRPr>
                    </a:p>
                  </a:txBody>
                  <a:tcPr marT="0" marB="0">
                    <a:solidFill>
                      <a:schemeClr val="accent6">
                        <a:lumMod val="20000"/>
                        <a:lumOff val="80000"/>
                      </a:schemeClr>
                    </a:solidFill>
                  </a:tcPr>
                </a:tc>
                <a:extLst>
                  <a:ext uri="{0D108BD9-81ED-4DB2-BD59-A6C34878D82A}">
                    <a16:rowId xmlns:a16="http://schemas.microsoft.com/office/drawing/2014/main" val="10006"/>
                  </a:ext>
                </a:extLst>
              </a:tr>
              <a:tr h="811503">
                <a:tc>
                  <a:txBody>
                    <a:bodyPr/>
                    <a:lstStyle/>
                    <a:p>
                      <a:pPr>
                        <a:lnSpc>
                          <a:spcPct val="115000"/>
                        </a:lnSpc>
                        <a:spcAft>
                          <a:spcPts val="0"/>
                        </a:spcAft>
                      </a:pPr>
                      <a:r>
                        <a:rPr lang="nl-NL" sz="1400" dirty="0">
                          <a:solidFill>
                            <a:schemeClr val="tx1"/>
                          </a:solidFill>
                          <a:effectLst/>
                        </a:rPr>
                        <a:t>combinatie visco elastische materialen met andere materialen </a:t>
                      </a:r>
                      <a:endParaRPr lang="nl-NL" sz="1400" dirty="0">
                        <a:solidFill>
                          <a:schemeClr val="tx1"/>
                        </a:solidFill>
                        <a:effectLst/>
                        <a:latin typeface="Calibri"/>
                        <a:ea typeface="Calibri"/>
                        <a:cs typeface="Times New Roman"/>
                      </a:endParaRPr>
                    </a:p>
                  </a:txBody>
                  <a:tcPr marT="0" marB="0">
                    <a:solidFill>
                      <a:srgbClr val="FF9900"/>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A</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B</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C 1)</a:t>
                      </a:r>
                      <a:endParaRPr lang="nl-NL" sz="1400" dirty="0">
                        <a:effectLst/>
                        <a:latin typeface="Calibri"/>
                        <a:ea typeface="Calibri"/>
                        <a:cs typeface="Times New Roman"/>
                      </a:endParaRPr>
                    </a:p>
                  </a:txBody>
                  <a:tcPr marT="0" marB="0">
                    <a:solidFill>
                      <a:schemeClr val="accent4"/>
                    </a:solidFill>
                  </a:tcPr>
                </a:tc>
                <a:tc>
                  <a:txBody>
                    <a:bodyPr/>
                    <a:lstStyle/>
                    <a:p>
                      <a:pPr algn="ctr">
                        <a:lnSpc>
                          <a:spcPct val="115000"/>
                        </a:lnSpc>
                        <a:spcAft>
                          <a:spcPts val="0"/>
                        </a:spcAft>
                      </a:pPr>
                      <a:r>
                        <a:rPr lang="nl-NL" sz="1400" dirty="0">
                          <a:effectLst/>
                        </a:rPr>
                        <a:t> </a:t>
                      </a:r>
                    </a:p>
                    <a:p>
                      <a:pPr algn="ctr">
                        <a:lnSpc>
                          <a:spcPct val="115000"/>
                        </a:lnSpc>
                        <a:spcAft>
                          <a:spcPts val="0"/>
                        </a:spcAft>
                      </a:pPr>
                      <a:r>
                        <a:rPr lang="nl-NL" sz="1400" dirty="0">
                          <a:effectLst/>
                        </a:rPr>
                        <a:t>C 2)</a:t>
                      </a:r>
                      <a:endParaRPr lang="nl-NL" sz="14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803108" y="6013216"/>
            <a:ext cx="6528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Tabel 1 van Waterwerkblad WB 2.3:   Overzicht toepassing testmethode A, B en C   </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hthoek 3"/>
          <p:cNvSpPr/>
          <p:nvPr/>
        </p:nvSpPr>
        <p:spPr>
          <a:xfrm>
            <a:off x="3853986" y="198085"/>
            <a:ext cx="6096000" cy="461665"/>
          </a:xfrm>
          <a:prstGeom prst="rect">
            <a:avLst/>
          </a:prstGeom>
        </p:spPr>
        <p:txBody>
          <a:bodyPr>
            <a:spAutoFit/>
          </a:bodyPr>
          <a:lstStyle/>
          <a:p>
            <a:r>
              <a:rPr lang="nl-NL" sz="2400" b="1" dirty="0">
                <a:solidFill>
                  <a:srgbClr val="DF3A07"/>
                </a:solidFill>
              </a:rPr>
              <a:t>Toepassing </a:t>
            </a:r>
            <a:r>
              <a:rPr lang="nl-NL" sz="2400" b="1" dirty="0" smtClean="0">
                <a:solidFill>
                  <a:srgbClr val="DF3A07"/>
                </a:solidFill>
              </a:rPr>
              <a:t>persproefmethode</a:t>
            </a:r>
            <a:endParaRPr lang="nl-NL" dirty="0">
              <a:solidFill>
                <a:srgbClr val="DF3A07"/>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jdelijke aanduiding voor dianummer 8"/>
          <p:cNvSpPr>
            <a:spLocks noGrp="1"/>
          </p:cNvSpPr>
          <p:nvPr>
            <p:ph type="sldNum" sz="quarter" idx="12"/>
          </p:nvPr>
        </p:nvSpPr>
        <p:spPr/>
        <p:txBody>
          <a:bodyPr/>
          <a:lstStyle/>
          <a:p>
            <a:fld id="{8B7CAD2B-19C3-4162-9D9A-AC40502219B3}" type="slidenum">
              <a:rPr lang="nl-NL" smtClean="0"/>
              <a:t>6</a:t>
            </a:fld>
            <a:endParaRPr lang="nl-NL" dirty="0"/>
          </a:p>
        </p:txBody>
      </p:sp>
    </p:spTree>
    <p:extLst>
      <p:ext uri="{BB962C8B-B14F-4D97-AF65-F5344CB8AC3E}">
        <p14:creationId xmlns:p14="http://schemas.microsoft.com/office/powerpoint/2010/main" val="422458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74042" y="332657"/>
            <a:ext cx="8928992" cy="2649956"/>
          </a:xfrm>
          <a:prstGeom prst="rect">
            <a:avLst/>
          </a:prstGeom>
        </p:spPr>
        <p:txBody>
          <a:bodyPr wrap="square">
            <a:spAutoFit/>
          </a:bodyPr>
          <a:lstStyle/>
          <a:p>
            <a:pPr algn="ctr">
              <a:spcAft>
                <a:spcPts val="0"/>
              </a:spcAft>
            </a:pPr>
            <a:r>
              <a:rPr lang="nl-NL" sz="2400" b="1" dirty="0">
                <a:solidFill>
                  <a:srgbClr val="DF3A07"/>
                </a:solidFill>
                <a:ea typeface="Calibri"/>
                <a:cs typeface="Times New Roman"/>
              </a:rPr>
              <a:t>Middellijn leidingen </a:t>
            </a:r>
            <a:endParaRPr lang="nl-NL" sz="2400" dirty="0">
              <a:solidFill>
                <a:srgbClr val="DF3A07"/>
              </a:solidFill>
              <a:ea typeface="Calibri"/>
              <a:cs typeface="Times New Roman"/>
            </a:endParaRPr>
          </a:p>
          <a:p>
            <a:pPr>
              <a:spcAft>
                <a:spcPts val="0"/>
              </a:spcAft>
            </a:pPr>
            <a:r>
              <a:rPr lang="nl-NL" b="1" dirty="0">
                <a:ea typeface="Calibri"/>
                <a:cs typeface="Times New Roman"/>
              </a:rPr>
              <a:t> </a:t>
            </a:r>
            <a:endParaRPr lang="nl-NL" dirty="0">
              <a:ea typeface="Calibri"/>
              <a:cs typeface="Times New Roman"/>
            </a:endParaRPr>
          </a:p>
          <a:p>
            <a:pPr>
              <a:lnSpc>
                <a:spcPct val="115000"/>
              </a:lnSpc>
              <a:spcAft>
                <a:spcPts val="0"/>
              </a:spcAft>
            </a:pPr>
            <a:r>
              <a:rPr lang="nl-NL" dirty="0">
                <a:ea typeface="Calibri"/>
                <a:cs typeface="Times New Roman"/>
              </a:rPr>
              <a:t>DN is een code die de nominale middellijn van de leiding aangeeft en is niet de exacte inwendige middellijn. </a:t>
            </a:r>
            <a:r>
              <a:rPr lang="nl-NL" dirty="0" smtClean="0">
                <a:ea typeface="Calibri"/>
                <a:cs typeface="Times New Roman"/>
              </a:rPr>
              <a:t>Europese </a:t>
            </a:r>
            <a:r>
              <a:rPr lang="nl-NL" dirty="0">
                <a:ea typeface="Calibri"/>
                <a:cs typeface="Times New Roman"/>
              </a:rPr>
              <a:t>normen gebruiken de volgende codes</a:t>
            </a:r>
            <a:r>
              <a:rPr lang="nl-NL" dirty="0" smtClean="0">
                <a:ea typeface="Calibri"/>
                <a:cs typeface="Times New Roman"/>
              </a:rPr>
              <a:t>:</a:t>
            </a:r>
          </a:p>
          <a:p>
            <a:pPr>
              <a:lnSpc>
                <a:spcPct val="115000"/>
              </a:lnSpc>
              <a:spcAft>
                <a:spcPts val="0"/>
              </a:spcAft>
            </a:pPr>
            <a:endParaRPr lang="nl-NL" dirty="0">
              <a:ea typeface="Calibri"/>
              <a:cs typeface="Times New Roman"/>
            </a:endParaRPr>
          </a:p>
          <a:p>
            <a:pPr marL="342900" lvl="0" indent="-342900">
              <a:lnSpc>
                <a:spcPct val="115000"/>
              </a:lnSpc>
              <a:spcAft>
                <a:spcPts val="0"/>
              </a:spcAft>
              <a:buFont typeface="Calibri"/>
              <a:buChar char="-"/>
            </a:pPr>
            <a:r>
              <a:rPr lang="nl-NL" dirty="0" smtClean="0">
                <a:ea typeface="Calibri"/>
                <a:cs typeface="Times New Roman"/>
              </a:rPr>
              <a:t>DN/ID, de </a:t>
            </a:r>
            <a:r>
              <a:rPr lang="nl-NL" dirty="0">
                <a:ea typeface="Calibri"/>
                <a:cs typeface="Times New Roman"/>
              </a:rPr>
              <a:t>inwendige middellijn in mm voor metalen </a:t>
            </a:r>
            <a:r>
              <a:rPr lang="nl-NL" dirty="0" smtClean="0">
                <a:ea typeface="Calibri"/>
                <a:cs typeface="Times New Roman"/>
              </a:rPr>
              <a:t>leidingen   (</a:t>
            </a:r>
            <a:r>
              <a:rPr lang="nl-NL" b="1" dirty="0" smtClean="0">
                <a:ea typeface="Calibri"/>
                <a:cs typeface="Times New Roman"/>
              </a:rPr>
              <a:t>I</a:t>
            </a:r>
            <a:r>
              <a:rPr lang="nl-NL" dirty="0" smtClean="0">
                <a:ea typeface="Calibri"/>
                <a:cs typeface="Times New Roman"/>
              </a:rPr>
              <a:t>nner </a:t>
            </a:r>
            <a:r>
              <a:rPr lang="nl-NL" b="1" dirty="0" smtClean="0">
                <a:ea typeface="Calibri"/>
                <a:cs typeface="Times New Roman"/>
              </a:rPr>
              <a:t>D</a:t>
            </a:r>
            <a:r>
              <a:rPr lang="nl-NL" dirty="0" smtClean="0">
                <a:ea typeface="Calibri"/>
                <a:cs typeface="Times New Roman"/>
              </a:rPr>
              <a:t>iameter)</a:t>
            </a:r>
            <a:endParaRPr lang="nl-NL" dirty="0">
              <a:ea typeface="Calibri"/>
              <a:cs typeface="Times New Roman"/>
            </a:endParaRPr>
          </a:p>
          <a:p>
            <a:pPr marL="342900" lvl="0" indent="-342900">
              <a:lnSpc>
                <a:spcPct val="115000"/>
              </a:lnSpc>
              <a:spcAft>
                <a:spcPts val="0"/>
              </a:spcAft>
              <a:buFont typeface="Calibri"/>
              <a:buChar char="-"/>
            </a:pPr>
            <a:r>
              <a:rPr lang="nl-NL" dirty="0" smtClean="0">
                <a:ea typeface="Calibri"/>
                <a:cs typeface="Times New Roman"/>
              </a:rPr>
              <a:t>DN/OD, de </a:t>
            </a:r>
            <a:r>
              <a:rPr lang="nl-NL" dirty="0">
                <a:ea typeface="Calibri"/>
                <a:cs typeface="Times New Roman"/>
              </a:rPr>
              <a:t>uitwendige middellijn in mm voor kunststofleidingen </a:t>
            </a:r>
            <a:r>
              <a:rPr lang="nl-NL" dirty="0" smtClean="0">
                <a:ea typeface="Calibri"/>
                <a:cs typeface="Times New Roman"/>
              </a:rPr>
              <a:t>(</a:t>
            </a:r>
            <a:r>
              <a:rPr lang="nl-NL" b="1" dirty="0" err="1" smtClean="0">
                <a:ea typeface="Calibri"/>
                <a:cs typeface="Times New Roman"/>
              </a:rPr>
              <a:t>O</a:t>
            </a:r>
            <a:r>
              <a:rPr lang="nl-NL" dirty="0" err="1" smtClean="0">
                <a:ea typeface="Calibri"/>
                <a:cs typeface="Times New Roman"/>
              </a:rPr>
              <a:t>utside</a:t>
            </a:r>
            <a:r>
              <a:rPr lang="nl-NL" dirty="0" smtClean="0">
                <a:ea typeface="Calibri"/>
                <a:cs typeface="Times New Roman"/>
              </a:rPr>
              <a:t> </a:t>
            </a:r>
            <a:r>
              <a:rPr lang="nl-NL" b="1" dirty="0">
                <a:ea typeface="Calibri"/>
                <a:cs typeface="Times New Roman"/>
              </a:rPr>
              <a:t>D</a:t>
            </a:r>
            <a:r>
              <a:rPr lang="nl-NL" dirty="0">
                <a:ea typeface="Calibri"/>
                <a:cs typeface="Times New Roman"/>
              </a:rPr>
              <a:t>iameter)</a:t>
            </a:r>
          </a:p>
          <a:p>
            <a:pPr>
              <a:lnSpc>
                <a:spcPct val="115000"/>
              </a:lnSpc>
              <a:spcAft>
                <a:spcPts val="0"/>
              </a:spcAft>
            </a:pPr>
            <a:r>
              <a:rPr lang="nl-NL" dirty="0">
                <a:ea typeface="Calibri"/>
                <a:cs typeface="Times New Roman"/>
              </a:rPr>
              <a:t> </a:t>
            </a:r>
          </a:p>
        </p:txBody>
      </p:sp>
      <p:pic>
        <p:nvPicPr>
          <p:cNvPr id="1028" name="Picture 4" descr="Afbeeldingsresultaat voor waterleidingbuize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431" y="3126629"/>
            <a:ext cx="2523378" cy="20463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waterleidingbuize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569" y="3215865"/>
            <a:ext cx="242277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PVC waterleidingbuizen">
            <a:hlinkClick r:id="rId6"/>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17102" r="5407" b="33515"/>
          <a:stretch/>
        </p:blipFill>
        <p:spPr bwMode="auto">
          <a:xfrm flipH="1">
            <a:off x="7489557" y="3215865"/>
            <a:ext cx="1896719" cy="146138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2080563" y="4803634"/>
            <a:ext cx="813043" cy="369332"/>
          </a:xfrm>
          <a:prstGeom prst="rect">
            <a:avLst/>
          </a:prstGeom>
          <a:noFill/>
        </p:spPr>
        <p:txBody>
          <a:bodyPr wrap="none" rtlCol="0">
            <a:spAutoFit/>
          </a:bodyPr>
          <a:lstStyle/>
          <a:p>
            <a:r>
              <a:rPr lang="nl-NL" dirty="0" smtClean="0"/>
              <a:t>DN/ID</a:t>
            </a:r>
            <a:endParaRPr lang="nl-NL" dirty="0"/>
          </a:p>
        </p:txBody>
      </p:sp>
      <p:sp>
        <p:nvSpPr>
          <p:cNvPr id="11" name="Tekstvak 10"/>
          <p:cNvSpPr txBox="1"/>
          <p:nvPr/>
        </p:nvSpPr>
        <p:spPr>
          <a:xfrm>
            <a:off x="8590044" y="4831424"/>
            <a:ext cx="928459" cy="369332"/>
          </a:xfrm>
          <a:prstGeom prst="rect">
            <a:avLst/>
          </a:prstGeom>
          <a:noFill/>
        </p:spPr>
        <p:txBody>
          <a:bodyPr wrap="none" rtlCol="0">
            <a:spAutoFit/>
          </a:bodyPr>
          <a:lstStyle/>
          <a:p>
            <a:r>
              <a:rPr lang="nl-NL" dirty="0" smtClean="0"/>
              <a:t>DN/OD</a:t>
            </a:r>
            <a:endParaRPr lang="nl-NL" dirty="0"/>
          </a:p>
        </p:txBody>
      </p:sp>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8B7CAD2B-19C3-4162-9D9A-AC40502219B3}" type="slidenum">
              <a:rPr lang="nl-NL" smtClean="0"/>
              <a:t>7</a:t>
            </a:fld>
            <a:endParaRPr lang="nl-NL" dirty="0"/>
          </a:p>
        </p:txBody>
      </p:sp>
    </p:spTree>
    <p:extLst>
      <p:ext uri="{BB962C8B-B14F-4D97-AF65-F5344CB8AC3E}">
        <p14:creationId xmlns:p14="http://schemas.microsoft.com/office/powerpoint/2010/main" val="378763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063552" y="188641"/>
            <a:ext cx="8064896" cy="3490186"/>
          </a:xfrm>
          <a:prstGeom prst="rect">
            <a:avLst/>
          </a:prstGeom>
        </p:spPr>
        <p:txBody>
          <a:bodyPr wrap="square">
            <a:spAutoFit/>
          </a:bodyPr>
          <a:lstStyle/>
          <a:p>
            <a:pPr algn="ctr">
              <a:lnSpc>
                <a:spcPct val="115000"/>
              </a:lnSpc>
              <a:spcAft>
                <a:spcPts val="0"/>
              </a:spcAft>
            </a:pPr>
            <a:r>
              <a:rPr lang="nl-NL" sz="2400" b="1" dirty="0" smtClean="0">
                <a:solidFill>
                  <a:srgbClr val="DF3A07"/>
                </a:solidFill>
                <a:ea typeface="Calibri"/>
                <a:cs typeface="Times New Roman"/>
              </a:rPr>
              <a:t>Keuze persmedium</a:t>
            </a:r>
          </a:p>
          <a:p>
            <a:pPr algn="ctr">
              <a:lnSpc>
                <a:spcPct val="115000"/>
              </a:lnSpc>
              <a:spcAft>
                <a:spcPts val="0"/>
              </a:spcAft>
            </a:pPr>
            <a:endParaRPr lang="nl-NL" sz="2400" dirty="0">
              <a:solidFill>
                <a:srgbClr val="DF3A07"/>
              </a:solidFill>
              <a:ea typeface="Calibri"/>
              <a:cs typeface="Times New Roman"/>
            </a:endParaRPr>
          </a:p>
          <a:p>
            <a:pPr>
              <a:lnSpc>
                <a:spcPct val="115000"/>
              </a:lnSpc>
              <a:spcAft>
                <a:spcPts val="0"/>
              </a:spcAft>
            </a:pPr>
            <a:r>
              <a:rPr lang="nl-NL" dirty="0" smtClean="0">
                <a:ea typeface="Calibri"/>
                <a:cs typeface="Times New Roman"/>
              </a:rPr>
              <a:t>Leidingwaterinstallaties kunnen </a:t>
            </a:r>
            <a:r>
              <a:rPr lang="nl-NL" dirty="0">
                <a:ea typeface="Calibri"/>
                <a:cs typeface="Times New Roman"/>
              </a:rPr>
              <a:t>worden afgeperst met:</a:t>
            </a:r>
          </a:p>
          <a:p>
            <a:pPr marL="342900" lvl="0" indent="-342900">
              <a:lnSpc>
                <a:spcPct val="115000"/>
              </a:lnSpc>
              <a:spcAft>
                <a:spcPts val="0"/>
              </a:spcAft>
              <a:buFont typeface="Calibri"/>
              <a:buChar char="-"/>
            </a:pPr>
            <a:r>
              <a:rPr lang="nl-NL" dirty="0">
                <a:ea typeface="Calibri"/>
                <a:cs typeface="Times New Roman"/>
              </a:rPr>
              <a:t>drinkwater;</a:t>
            </a:r>
          </a:p>
          <a:p>
            <a:pPr marL="342900" lvl="0" indent="-342900">
              <a:lnSpc>
                <a:spcPct val="115000"/>
              </a:lnSpc>
              <a:spcAft>
                <a:spcPts val="0"/>
              </a:spcAft>
              <a:buFont typeface="Calibri"/>
              <a:buChar char="-"/>
            </a:pPr>
            <a:r>
              <a:rPr lang="nl-NL" dirty="0">
                <a:ea typeface="Calibri"/>
                <a:cs typeface="Times New Roman"/>
              </a:rPr>
              <a:t>olievrije lucht; </a:t>
            </a:r>
          </a:p>
          <a:p>
            <a:pPr marL="342900" lvl="0" indent="-342900">
              <a:lnSpc>
                <a:spcPct val="115000"/>
              </a:lnSpc>
              <a:spcAft>
                <a:spcPts val="0"/>
              </a:spcAft>
              <a:buFont typeface="Calibri"/>
              <a:buChar char="-"/>
            </a:pPr>
            <a:r>
              <a:rPr lang="nl-NL" dirty="0">
                <a:ea typeface="Calibri"/>
                <a:cs typeface="Times New Roman"/>
              </a:rPr>
              <a:t>inert gas als kooldioxide of stikstof</a:t>
            </a:r>
            <a:r>
              <a:rPr lang="nl-NL" dirty="0" smtClean="0">
                <a:ea typeface="Calibri"/>
                <a:cs typeface="Times New Roman"/>
              </a:rPr>
              <a:t>.</a:t>
            </a:r>
          </a:p>
          <a:p>
            <a:pPr lvl="0">
              <a:lnSpc>
                <a:spcPct val="115000"/>
              </a:lnSpc>
              <a:spcAft>
                <a:spcPts val="0"/>
              </a:spcAft>
            </a:pPr>
            <a:endParaRPr lang="nl-NL" dirty="0">
              <a:ea typeface="Calibri"/>
              <a:cs typeface="Times New Roman"/>
            </a:endParaRPr>
          </a:p>
          <a:p>
            <a:pPr>
              <a:lnSpc>
                <a:spcPct val="115000"/>
              </a:lnSpc>
              <a:spcAft>
                <a:spcPts val="0"/>
              </a:spcAft>
            </a:pPr>
            <a:r>
              <a:rPr lang="nl-NL" dirty="0">
                <a:ea typeface="Calibri"/>
                <a:cs typeface="Times New Roman"/>
              </a:rPr>
              <a:t>Huishoudwaterinstallaties kunnen ook worden afgeperst </a:t>
            </a:r>
            <a:r>
              <a:rPr lang="nl-NL" dirty="0" smtClean="0">
                <a:ea typeface="Calibri"/>
                <a:cs typeface="Times New Roman"/>
              </a:rPr>
              <a:t>met</a:t>
            </a:r>
            <a:r>
              <a:rPr lang="nl-NL" dirty="0">
                <a:ea typeface="Calibri"/>
                <a:cs typeface="Times New Roman"/>
              </a:rPr>
              <a:t>:</a:t>
            </a:r>
          </a:p>
          <a:p>
            <a:pPr marL="342900" lvl="0" indent="-342900">
              <a:lnSpc>
                <a:spcPct val="115000"/>
              </a:lnSpc>
              <a:spcAft>
                <a:spcPts val="0"/>
              </a:spcAft>
              <a:buFont typeface="Calibri"/>
              <a:buChar char="-"/>
            </a:pPr>
            <a:r>
              <a:rPr lang="nl-NL" dirty="0">
                <a:ea typeface="Calibri"/>
                <a:cs typeface="Times New Roman"/>
              </a:rPr>
              <a:t>huishoudwater.</a:t>
            </a:r>
          </a:p>
          <a:p>
            <a:pPr>
              <a:lnSpc>
                <a:spcPct val="115000"/>
              </a:lnSpc>
              <a:spcAft>
                <a:spcPts val="0"/>
              </a:spcAft>
            </a:pPr>
            <a:r>
              <a:rPr lang="nl-NL" b="1" dirty="0">
                <a:ea typeface="Calibri"/>
                <a:cs typeface="Times New Roman"/>
              </a:rPr>
              <a:t> </a:t>
            </a:r>
            <a:endParaRPr lang="nl-NL" dirty="0">
              <a:ea typeface="Calibri"/>
              <a:cs typeface="Times New Roman"/>
            </a:endParaRPr>
          </a:p>
        </p:txBody>
      </p:sp>
      <p:pic>
        <p:nvPicPr>
          <p:cNvPr id="3" name="Picture 10" descr="Afbeeldingsresultaat voor afperspomp wa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80" y="4286648"/>
            <a:ext cx="1607307" cy="843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Afbeeldingsresultaat voor afperspomp wa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704" y="3885966"/>
            <a:ext cx="2112235" cy="1435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persset Formeergas">
            <a:hlinkClick r:id="rId6" tooltip="Afpersset Formeergas"/>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248" r="19113"/>
          <a:stretch/>
        </p:blipFill>
        <p:spPr bwMode="auto">
          <a:xfrm>
            <a:off x="9244318" y="2537468"/>
            <a:ext cx="15956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https://www.toolmax.nl/media/catalog/product/cache/1/image/9df78eab33525d08d6e5fb8d27136e95/5/6/56200610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8734" y="3885966"/>
            <a:ext cx="1384716" cy="136815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795380" y="5653644"/>
            <a:ext cx="1441420" cy="369332"/>
          </a:xfrm>
          <a:prstGeom prst="rect">
            <a:avLst/>
          </a:prstGeom>
          <a:noFill/>
        </p:spPr>
        <p:txBody>
          <a:bodyPr wrap="none" rtlCol="0">
            <a:spAutoFit/>
          </a:bodyPr>
          <a:lstStyle/>
          <a:p>
            <a:r>
              <a:rPr lang="nl-NL" sz="1400" dirty="0" smtClean="0"/>
              <a:t>handperspomp</a:t>
            </a:r>
            <a:r>
              <a:rPr lang="nl-NL" dirty="0" smtClean="0"/>
              <a:t> </a:t>
            </a:r>
            <a:endParaRPr lang="nl-NL" dirty="0"/>
          </a:p>
        </p:txBody>
      </p:sp>
      <p:sp>
        <p:nvSpPr>
          <p:cNvPr id="8" name="Tekstvak 7"/>
          <p:cNvSpPr txBox="1"/>
          <p:nvPr/>
        </p:nvSpPr>
        <p:spPr>
          <a:xfrm>
            <a:off x="3387668" y="5684421"/>
            <a:ext cx="1984839" cy="307777"/>
          </a:xfrm>
          <a:prstGeom prst="rect">
            <a:avLst/>
          </a:prstGeom>
          <a:noFill/>
        </p:spPr>
        <p:txBody>
          <a:bodyPr wrap="none" rtlCol="0">
            <a:spAutoFit/>
          </a:bodyPr>
          <a:lstStyle/>
          <a:p>
            <a:r>
              <a:rPr lang="nl-NL" sz="1400" dirty="0" smtClean="0"/>
              <a:t>elektrische perspomp  </a:t>
            </a:r>
            <a:endParaRPr lang="nl-NL" sz="1400" dirty="0"/>
          </a:p>
        </p:txBody>
      </p:sp>
      <p:sp>
        <p:nvSpPr>
          <p:cNvPr id="9" name="Tekstvak 8"/>
          <p:cNvSpPr txBox="1"/>
          <p:nvPr/>
        </p:nvSpPr>
        <p:spPr>
          <a:xfrm>
            <a:off x="6363998" y="5684422"/>
            <a:ext cx="1776448" cy="307777"/>
          </a:xfrm>
          <a:prstGeom prst="rect">
            <a:avLst/>
          </a:prstGeom>
          <a:noFill/>
        </p:spPr>
        <p:txBody>
          <a:bodyPr wrap="none" rtlCol="0">
            <a:spAutoFit/>
          </a:bodyPr>
          <a:lstStyle/>
          <a:p>
            <a:r>
              <a:rPr lang="nl-NL" sz="1400" dirty="0" smtClean="0"/>
              <a:t>olievrije compressor</a:t>
            </a:r>
            <a:endParaRPr lang="nl-NL" sz="1400" dirty="0"/>
          </a:p>
        </p:txBody>
      </p:sp>
      <p:sp>
        <p:nvSpPr>
          <p:cNvPr id="10" name="Tekstvak 9"/>
          <p:cNvSpPr txBox="1"/>
          <p:nvPr/>
        </p:nvSpPr>
        <p:spPr>
          <a:xfrm>
            <a:off x="9244318" y="5684422"/>
            <a:ext cx="1518364" cy="307777"/>
          </a:xfrm>
          <a:prstGeom prst="rect">
            <a:avLst/>
          </a:prstGeom>
          <a:noFill/>
        </p:spPr>
        <p:txBody>
          <a:bodyPr wrap="none" rtlCol="0">
            <a:spAutoFit/>
          </a:bodyPr>
          <a:lstStyle/>
          <a:p>
            <a:r>
              <a:rPr lang="nl-NL" sz="1400" dirty="0" smtClean="0"/>
              <a:t>fles met stikstof  </a:t>
            </a:r>
            <a:endParaRPr lang="nl-NL" sz="1400" dirty="0"/>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jdelijke aanduiding voor dianummer 16"/>
          <p:cNvSpPr>
            <a:spLocks noGrp="1"/>
          </p:cNvSpPr>
          <p:nvPr>
            <p:ph type="sldNum" sz="quarter" idx="12"/>
          </p:nvPr>
        </p:nvSpPr>
        <p:spPr/>
        <p:txBody>
          <a:bodyPr/>
          <a:lstStyle/>
          <a:p>
            <a:fld id="{8B7CAD2B-19C3-4162-9D9A-AC40502219B3}" type="slidenum">
              <a:rPr lang="nl-NL" smtClean="0"/>
              <a:t>8</a:t>
            </a:fld>
            <a:endParaRPr lang="nl-NL" dirty="0"/>
          </a:p>
        </p:txBody>
      </p:sp>
    </p:spTree>
    <p:extLst>
      <p:ext uri="{BB962C8B-B14F-4D97-AF65-F5344CB8AC3E}">
        <p14:creationId xmlns:p14="http://schemas.microsoft.com/office/powerpoint/2010/main" val="332379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881926374"/>
              </p:ext>
            </p:extLst>
          </p:nvPr>
        </p:nvGraphicFramePr>
        <p:xfrm>
          <a:off x="353555" y="608754"/>
          <a:ext cx="11425270" cy="6009652"/>
        </p:xfrm>
        <a:graphic>
          <a:graphicData uri="http://schemas.openxmlformats.org/drawingml/2006/table">
            <a:tbl>
              <a:tblPr firstRow="1" firstCol="1" bandRow="1">
                <a:tableStyleId>{5C22544A-7EE6-4342-B048-85BDC9FD1C3A}</a:tableStyleId>
              </a:tblPr>
              <a:tblGrid>
                <a:gridCol w="2074869">
                  <a:extLst>
                    <a:ext uri="{9D8B030D-6E8A-4147-A177-3AD203B41FA5}">
                      <a16:colId xmlns:a16="http://schemas.microsoft.com/office/drawing/2014/main" val="20000"/>
                    </a:ext>
                  </a:extLst>
                </a:gridCol>
                <a:gridCol w="4463068">
                  <a:extLst>
                    <a:ext uri="{9D8B030D-6E8A-4147-A177-3AD203B41FA5}">
                      <a16:colId xmlns:a16="http://schemas.microsoft.com/office/drawing/2014/main" val="20001"/>
                    </a:ext>
                  </a:extLst>
                </a:gridCol>
                <a:gridCol w="4887333">
                  <a:extLst>
                    <a:ext uri="{9D8B030D-6E8A-4147-A177-3AD203B41FA5}">
                      <a16:colId xmlns:a16="http://schemas.microsoft.com/office/drawing/2014/main" val="20002"/>
                    </a:ext>
                  </a:extLst>
                </a:gridCol>
              </a:tblGrid>
              <a:tr h="247337">
                <a:tc>
                  <a:txBody>
                    <a:bodyPr/>
                    <a:lstStyle/>
                    <a:p>
                      <a:pPr algn="ctr">
                        <a:lnSpc>
                          <a:spcPct val="115000"/>
                        </a:lnSpc>
                        <a:spcAft>
                          <a:spcPts val="0"/>
                        </a:spcAft>
                      </a:pPr>
                      <a:r>
                        <a:rPr lang="nl-NL" sz="1400" dirty="0">
                          <a:solidFill>
                            <a:schemeClr val="tx1"/>
                          </a:solidFill>
                          <a:effectLst/>
                        </a:rPr>
                        <a:t>METHODE</a:t>
                      </a:r>
                      <a:endParaRPr lang="nl-NL" sz="1400" dirty="0">
                        <a:solidFill>
                          <a:schemeClr val="tx1"/>
                        </a:solidFill>
                        <a:effectLst/>
                        <a:latin typeface="Calibri"/>
                        <a:ea typeface="Calibri"/>
                        <a:cs typeface="Times New Roman"/>
                      </a:endParaRPr>
                    </a:p>
                  </a:txBody>
                  <a:tcPr marT="0" marB="0">
                    <a:solidFill>
                      <a:srgbClr val="EA8B00"/>
                    </a:solidFill>
                  </a:tcPr>
                </a:tc>
                <a:tc gridSpan="2">
                  <a:txBody>
                    <a:bodyPr/>
                    <a:lstStyle/>
                    <a:p>
                      <a:pPr algn="ctr">
                        <a:lnSpc>
                          <a:spcPct val="115000"/>
                        </a:lnSpc>
                        <a:spcAft>
                          <a:spcPts val="0"/>
                        </a:spcAft>
                      </a:pPr>
                      <a:r>
                        <a:rPr lang="nl-NL" sz="1400" dirty="0">
                          <a:solidFill>
                            <a:schemeClr val="tx1"/>
                          </a:solidFill>
                          <a:effectLst/>
                        </a:rPr>
                        <a:t>MET DRINKWATER</a:t>
                      </a:r>
                      <a:endParaRPr lang="nl-NL" sz="1400" dirty="0">
                        <a:solidFill>
                          <a:schemeClr val="tx1"/>
                        </a:solidFill>
                        <a:effectLst/>
                        <a:latin typeface="Calibri"/>
                        <a:ea typeface="Calibri"/>
                        <a:cs typeface="Times New Roman"/>
                      </a:endParaRPr>
                    </a:p>
                  </a:txBody>
                  <a:tcPr marT="0" marB="0">
                    <a:solidFill>
                      <a:srgbClr val="EA8B00"/>
                    </a:solidFill>
                  </a:tcPr>
                </a:tc>
                <a:tc hMerge="1">
                  <a:txBody>
                    <a:bodyPr/>
                    <a:lstStyle/>
                    <a:p>
                      <a:endParaRPr lang="nl-NL"/>
                    </a:p>
                  </a:txBody>
                  <a:tcPr/>
                </a:tc>
                <a:extLst>
                  <a:ext uri="{0D108BD9-81ED-4DB2-BD59-A6C34878D82A}">
                    <a16:rowId xmlns:a16="http://schemas.microsoft.com/office/drawing/2014/main" val="10000"/>
                  </a:ext>
                </a:extLst>
              </a:tr>
              <a:tr h="1055641">
                <a:tc>
                  <a:txBody>
                    <a:bodyPr/>
                    <a:lstStyle/>
                    <a:p>
                      <a:pPr algn="ctr">
                        <a:lnSpc>
                          <a:spcPct val="115000"/>
                        </a:lnSpc>
                        <a:spcAft>
                          <a:spcPts val="0"/>
                        </a:spcAft>
                      </a:pPr>
                      <a:r>
                        <a:rPr lang="nl-NL" sz="1400" dirty="0">
                          <a:solidFill>
                            <a:schemeClr val="tx1"/>
                          </a:solidFill>
                          <a:effectLst/>
                        </a:rPr>
                        <a:t>A en B</a:t>
                      </a:r>
                      <a:endParaRPr lang="nl-NL" sz="1400" dirty="0">
                        <a:solidFill>
                          <a:schemeClr val="tx1"/>
                        </a:solidFill>
                        <a:effectLst/>
                        <a:latin typeface="Calibri"/>
                        <a:ea typeface="Calibri"/>
                        <a:cs typeface="Times New Roman"/>
                      </a:endParaRPr>
                    </a:p>
                  </a:txBody>
                  <a:tcPr marT="0" marB="0">
                    <a:solidFill>
                      <a:srgbClr val="EA8B00"/>
                    </a:solidFill>
                  </a:tcPr>
                </a:tc>
                <a:tc>
                  <a:txBody>
                    <a:bodyPr/>
                    <a:lstStyle/>
                    <a:p>
                      <a:pPr>
                        <a:spcAft>
                          <a:spcPts val="0"/>
                        </a:spcAft>
                      </a:pPr>
                      <a:r>
                        <a:rPr lang="nl-NL" sz="1400" dirty="0">
                          <a:effectLst/>
                        </a:rPr>
                        <a:t>T-drinkwater </a:t>
                      </a:r>
                    </a:p>
                    <a:p>
                      <a:pPr>
                        <a:spcAft>
                          <a:spcPts val="0"/>
                        </a:spcAft>
                      </a:pPr>
                      <a:r>
                        <a:rPr lang="nl-NL" sz="1400" u="sng" dirty="0">
                          <a:effectLst/>
                        </a:rPr>
                        <a:t>&gt;</a:t>
                      </a:r>
                      <a:r>
                        <a:rPr lang="nl-NL" sz="1400" dirty="0">
                          <a:effectLst/>
                        </a:rPr>
                        <a:t> 4 °C,  </a:t>
                      </a:r>
                      <a:r>
                        <a:rPr lang="nl-NL" sz="1400" u="sng" dirty="0">
                          <a:effectLst/>
                        </a:rPr>
                        <a:t>&lt;</a:t>
                      </a:r>
                      <a:r>
                        <a:rPr lang="nl-NL" sz="1400" dirty="0">
                          <a:effectLst/>
                        </a:rPr>
                        <a:t> 25 °C</a:t>
                      </a:r>
                    </a:p>
                    <a:p>
                      <a:pPr>
                        <a:spcAft>
                          <a:spcPts val="0"/>
                        </a:spcAft>
                      </a:pPr>
                      <a:r>
                        <a:rPr lang="nl-NL" sz="1400" dirty="0">
                          <a:effectLst/>
                        </a:rPr>
                        <a:t> </a:t>
                      </a:r>
                    </a:p>
                    <a:p>
                      <a:pPr>
                        <a:spcAft>
                          <a:spcPts val="0"/>
                        </a:spcAft>
                      </a:pPr>
                      <a:r>
                        <a:rPr lang="nl-NL" sz="1400" dirty="0">
                          <a:effectLst/>
                        </a:rPr>
                        <a:t>T-omgeving</a:t>
                      </a:r>
                    </a:p>
                    <a:p>
                      <a:pPr>
                        <a:lnSpc>
                          <a:spcPct val="115000"/>
                        </a:lnSpc>
                        <a:spcAft>
                          <a:spcPts val="0"/>
                        </a:spcAft>
                      </a:pPr>
                      <a:r>
                        <a:rPr lang="nl-NL" sz="1400" u="sng" dirty="0">
                          <a:effectLst/>
                        </a:rPr>
                        <a:t>&gt;</a:t>
                      </a:r>
                      <a:r>
                        <a:rPr lang="nl-NL" sz="1400" dirty="0">
                          <a:effectLst/>
                        </a:rPr>
                        <a:t> 4 °C,  </a:t>
                      </a:r>
                      <a:r>
                        <a:rPr lang="nl-NL" sz="1400" u="sng" dirty="0">
                          <a:effectLst/>
                        </a:rPr>
                        <a:t>&lt;</a:t>
                      </a:r>
                      <a:r>
                        <a:rPr lang="nl-NL" sz="1400" dirty="0">
                          <a:effectLst/>
                        </a:rPr>
                        <a:t> 30 °C</a:t>
                      </a:r>
                      <a:endParaRPr lang="nl-NL" sz="1400" dirty="0">
                        <a:effectLst/>
                        <a:latin typeface="Calibri"/>
                        <a:ea typeface="Calibri"/>
                        <a:cs typeface="Times New Roman"/>
                      </a:endParaRPr>
                    </a:p>
                  </a:txBody>
                  <a:tcPr marT="0" marB="0">
                    <a:solidFill>
                      <a:schemeClr val="accent4"/>
                    </a:solidFill>
                  </a:tcPr>
                </a:tc>
                <a:tc>
                  <a:txBody>
                    <a:bodyPr/>
                    <a:lstStyle/>
                    <a:p>
                      <a:pPr>
                        <a:lnSpc>
                          <a:spcPct val="115000"/>
                        </a:lnSpc>
                        <a:spcAft>
                          <a:spcPts val="0"/>
                        </a:spcAft>
                      </a:pPr>
                      <a:r>
                        <a:rPr lang="nl-NL" sz="1400" dirty="0">
                          <a:effectLst/>
                        </a:rPr>
                        <a:t>bij ∆T drinkwater-omgeving &gt; 5°C, leiding/installatie vullen 30 min voorafgaand aan  afpersen</a:t>
                      </a:r>
                      <a:endParaRPr lang="nl-NL" sz="14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1"/>
                  </a:ext>
                </a:extLst>
              </a:tr>
              <a:tr h="1428651">
                <a:tc>
                  <a:txBody>
                    <a:bodyPr/>
                    <a:lstStyle/>
                    <a:p>
                      <a:pPr algn="ctr">
                        <a:lnSpc>
                          <a:spcPct val="115000"/>
                        </a:lnSpc>
                        <a:spcAft>
                          <a:spcPts val="0"/>
                        </a:spcAft>
                      </a:pPr>
                      <a:r>
                        <a:rPr lang="nl-NL" sz="1400" dirty="0">
                          <a:solidFill>
                            <a:schemeClr val="tx1"/>
                          </a:solidFill>
                          <a:effectLst/>
                        </a:rPr>
                        <a:t>A en B</a:t>
                      </a:r>
                      <a:endParaRPr lang="nl-NL" sz="1400" dirty="0">
                        <a:solidFill>
                          <a:schemeClr val="tx1"/>
                        </a:solidFill>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400" dirty="0">
                          <a:effectLst/>
                        </a:rPr>
                        <a:t>bij deeltjes  </a:t>
                      </a:r>
                    </a:p>
                    <a:p>
                      <a:pPr>
                        <a:lnSpc>
                          <a:spcPct val="115000"/>
                        </a:lnSpc>
                        <a:spcAft>
                          <a:spcPts val="0"/>
                        </a:spcAft>
                      </a:pPr>
                      <a:r>
                        <a:rPr lang="nl-NL" sz="1400" dirty="0">
                          <a:effectLst/>
                        </a:rPr>
                        <a:t>&gt; 150 µm in drinkwater:  </a:t>
                      </a:r>
                    </a:p>
                    <a:p>
                      <a:pPr>
                        <a:lnSpc>
                          <a:spcPct val="115000"/>
                        </a:lnSpc>
                        <a:spcAft>
                          <a:spcPts val="0"/>
                        </a:spcAft>
                      </a:pPr>
                      <a:r>
                        <a:rPr lang="nl-NL" sz="1400" dirty="0">
                          <a:effectLst/>
                        </a:rPr>
                        <a:t>mechanische filter gebruiken </a:t>
                      </a:r>
                      <a:endParaRPr lang="nl-NL" sz="1400" dirty="0">
                        <a:effectLst/>
                        <a:latin typeface="Calibri"/>
                        <a:ea typeface="Calibri"/>
                        <a:cs typeface="Times New Roman"/>
                      </a:endParaRPr>
                    </a:p>
                  </a:txBody>
                  <a:tcPr marT="0" marB="0">
                    <a:solidFill>
                      <a:schemeClr val="accent6">
                        <a:lumMod val="20000"/>
                        <a:lumOff val="80000"/>
                      </a:schemeClr>
                    </a:solidFill>
                  </a:tcPr>
                </a:tc>
                <a:tc>
                  <a:txBody>
                    <a:bodyPr/>
                    <a:lstStyle/>
                    <a:p>
                      <a:pPr algn="ctr">
                        <a:lnSpc>
                          <a:spcPct val="115000"/>
                        </a:lnSpc>
                        <a:spcAft>
                          <a:spcPts val="0"/>
                        </a:spcAft>
                      </a:pPr>
                      <a:endParaRPr lang="nl-NL" sz="1200" dirty="0" smtClean="0">
                        <a:effectLst/>
                        <a:latin typeface="Calibri"/>
                        <a:ea typeface="Calibri"/>
                        <a:cs typeface="Times New Roman"/>
                      </a:endParaRPr>
                    </a:p>
                    <a:p>
                      <a:pPr algn="ctr">
                        <a:lnSpc>
                          <a:spcPct val="115000"/>
                        </a:lnSpc>
                        <a:spcAft>
                          <a:spcPts val="0"/>
                        </a:spcAft>
                      </a:pPr>
                      <a:endParaRPr lang="nl-NL" sz="1200" dirty="0" smtClean="0">
                        <a:effectLst/>
                        <a:latin typeface="Calibri"/>
                        <a:ea typeface="Calibri"/>
                        <a:cs typeface="Times New Roman"/>
                      </a:endParaRPr>
                    </a:p>
                    <a:p>
                      <a:pPr algn="ctr">
                        <a:lnSpc>
                          <a:spcPct val="115000"/>
                        </a:lnSpc>
                        <a:spcAft>
                          <a:spcPts val="0"/>
                        </a:spcAft>
                      </a:pPr>
                      <a:endParaRPr lang="nl-NL" sz="1200" dirty="0" smtClean="0">
                        <a:effectLst/>
                        <a:latin typeface="Calibri"/>
                        <a:ea typeface="Calibri"/>
                        <a:cs typeface="Times New Roman"/>
                      </a:endParaRPr>
                    </a:p>
                    <a:p>
                      <a:pPr algn="ctr">
                        <a:lnSpc>
                          <a:spcPct val="115000"/>
                        </a:lnSpc>
                        <a:spcAft>
                          <a:spcPts val="0"/>
                        </a:spcAft>
                      </a:pPr>
                      <a:endParaRPr lang="nl-NL" sz="1200" dirty="0" smtClean="0">
                        <a:effectLst/>
                        <a:latin typeface="Calibri"/>
                        <a:ea typeface="Calibri"/>
                        <a:cs typeface="Times New Roman"/>
                      </a:endParaRPr>
                    </a:p>
                    <a:p>
                      <a:pPr algn="ctr">
                        <a:lnSpc>
                          <a:spcPct val="115000"/>
                        </a:lnSpc>
                        <a:spcAft>
                          <a:spcPts val="0"/>
                        </a:spcAft>
                      </a:pPr>
                      <a:endParaRPr lang="nl-NL" sz="1200" dirty="0" smtClean="0">
                        <a:effectLst/>
                        <a:latin typeface="Calibri"/>
                        <a:ea typeface="Calibri"/>
                        <a:cs typeface="Times New Roman"/>
                      </a:endParaRPr>
                    </a:p>
                    <a:p>
                      <a:pPr algn="ctr">
                        <a:lnSpc>
                          <a:spcPct val="115000"/>
                        </a:lnSpc>
                        <a:spcAft>
                          <a:spcPts val="0"/>
                        </a:spcAft>
                      </a:pPr>
                      <a:endParaRPr lang="nl-NL" sz="1200" dirty="0" smtClean="0">
                        <a:effectLst/>
                        <a:latin typeface="Calibri"/>
                        <a:ea typeface="Calibri"/>
                        <a:cs typeface="Times New Roman"/>
                      </a:endParaRPr>
                    </a:p>
                    <a:p>
                      <a:pPr algn="ctr">
                        <a:lnSpc>
                          <a:spcPct val="115000"/>
                        </a:lnSpc>
                        <a:spcAft>
                          <a:spcPts val="0"/>
                        </a:spcAft>
                      </a:pPr>
                      <a:endParaRPr lang="nl-NL" sz="1200" dirty="0">
                        <a:effectLst/>
                        <a:latin typeface="Calibri"/>
                        <a:ea typeface="Calibri"/>
                        <a:cs typeface="Times New Roman"/>
                      </a:endParaRPr>
                    </a:p>
                  </a:txBody>
                  <a:tcPr marT="0" marB="0">
                    <a:solidFill>
                      <a:schemeClr val="bg1"/>
                    </a:solidFill>
                  </a:tcPr>
                </a:tc>
                <a:extLst>
                  <a:ext uri="{0D108BD9-81ED-4DB2-BD59-A6C34878D82A}">
                    <a16:rowId xmlns:a16="http://schemas.microsoft.com/office/drawing/2014/main" val="10002"/>
                  </a:ext>
                </a:extLst>
              </a:tr>
              <a:tr h="688866">
                <a:tc>
                  <a:txBody>
                    <a:bodyPr/>
                    <a:lstStyle/>
                    <a:p>
                      <a:pPr algn="ctr">
                        <a:lnSpc>
                          <a:spcPct val="115000"/>
                        </a:lnSpc>
                        <a:spcAft>
                          <a:spcPts val="0"/>
                        </a:spcAft>
                      </a:pPr>
                      <a:r>
                        <a:rPr lang="nl-NL" sz="1400" dirty="0">
                          <a:solidFill>
                            <a:schemeClr val="tx1"/>
                          </a:solidFill>
                          <a:effectLst/>
                        </a:rPr>
                        <a:t>A en B</a:t>
                      </a:r>
                      <a:endParaRPr lang="nl-NL" sz="1400" dirty="0">
                        <a:solidFill>
                          <a:schemeClr val="tx1"/>
                        </a:solidFill>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400" dirty="0">
                          <a:effectLst/>
                        </a:rPr>
                        <a:t>alle uiteinden van leidingen voorzien van ontluchtings-stoppen of (af)tapkranen (bestand tegen de persdruk)</a:t>
                      </a:r>
                      <a:endParaRPr lang="nl-NL" sz="1400" dirty="0">
                        <a:effectLst/>
                        <a:latin typeface="Calibri"/>
                        <a:ea typeface="Calibri"/>
                        <a:cs typeface="Times New Roman"/>
                      </a:endParaRPr>
                    </a:p>
                  </a:txBody>
                  <a:tcPr marT="0" marB="0">
                    <a:solidFill>
                      <a:schemeClr val="accent4"/>
                    </a:solidFill>
                  </a:tcPr>
                </a:tc>
                <a:tc>
                  <a:txBody>
                    <a:bodyPr/>
                    <a:lstStyle/>
                    <a:p>
                      <a:pPr>
                        <a:lnSpc>
                          <a:spcPct val="115000"/>
                        </a:lnSpc>
                        <a:spcAft>
                          <a:spcPts val="0"/>
                        </a:spcAft>
                      </a:pPr>
                      <a:r>
                        <a:rPr lang="nl-NL" sz="1400" dirty="0">
                          <a:effectLst/>
                        </a:rPr>
                        <a:t>leidingen/installatie geleidelijk vullen en op alle uiteinden lucht laten ontsnappen</a:t>
                      </a:r>
                      <a:endParaRPr lang="nl-NL" sz="1400" dirty="0">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3"/>
                  </a:ext>
                </a:extLst>
              </a:tr>
              <a:tr h="251517">
                <a:tc>
                  <a:txBody>
                    <a:bodyPr/>
                    <a:lstStyle/>
                    <a:p>
                      <a:pPr algn="ctr">
                        <a:lnSpc>
                          <a:spcPct val="115000"/>
                        </a:lnSpc>
                        <a:spcAft>
                          <a:spcPts val="0"/>
                        </a:spcAft>
                      </a:pPr>
                      <a:r>
                        <a:rPr lang="nl-NL" sz="1400" dirty="0">
                          <a:solidFill>
                            <a:schemeClr val="tx1"/>
                          </a:solidFill>
                          <a:effectLst/>
                        </a:rPr>
                        <a:t>A en B</a:t>
                      </a:r>
                      <a:endParaRPr lang="nl-NL" sz="1400" dirty="0">
                        <a:solidFill>
                          <a:schemeClr val="tx1"/>
                        </a:solidFill>
                        <a:effectLst/>
                        <a:latin typeface="Calibri"/>
                        <a:ea typeface="Calibri"/>
                        <a:cs typeface="Times New Roman"/>
                      </a:endParaRPr>
                    </a:p>
                  </a:txBody>
                  <a:tcPr marT="0" marB="0">
                    <a:solidFill>
                      <a:srgbClr val="EA8B00"/>
                    </a:solidFill>
                  </a:tcPr>
                </a:tc>
                <a:tc gridSpan="2">
                  <a:txBody>
                    <a:bodyPr/>
                    <a:lstStyle/>
                    <a:p>
                      <a:pPr>
                        <a:lnSpc>
                          <a:spcPct val="115000"/>
                        </a:lnSpc>
                        <a:spcAft>
                          <a:spcPts val="0"/>
                        </a:spcAft>
                      </a:pPr>
                      <a:r>
                        <a:rPr lang="nl-NL" sz="1400" dirty="0">
                          <a:effectLst/>
                        </a:rPr>
                        <a:t>invloed statische drukhoogte (hoogbouw</a:t>
                      </a:r>
                      <a:r>
                        <a:rPr lang="nl-NL" sz="1400" dirty="0" smtClean="0">
                          <a:effectLst/>
                        </a:rPr>
                        <a:t>) </a:t>
                      </a:r>
                      <a:r>
                        <a:rPr lang="nl-NL" sz="1400" dirty="0">
                          <a:effectLst/>
                        </a:rPr>
                        <a:t> </a:t>
                      </a:r>
                      <a:endParaRPr lang="nl-NL" sz="1400" dirty="0">
                        <a:effectLst/>
                        <a:latin typeface="Calibri"/>
                        <a:ea typeface="Calibri"/>
                        <a:cs typeface="Times New Roman"/>
                      </a:endParaRPr>
                    </a:p>
                  </a:txBody>
                  <a:tcPr marT="0" marB="0">
                    <a:solidFill>
                      <a:schemeClr val="accent6">
                        <a:lumMod val="20000"/>
                        <a:lumOff val="80000"/>
                      </a:schemeClr>
                    </a:solidFill>
                  </a:tcPr>
                </a:tc>
                <a:tc hMerge="1">
                  <a:txBody>
                    <a:bodyPr/>
                    <a:lstStyle/>
                    <a:p>
                      <a:pPr>
                        <a:lnSpc>
                          <a:spcPct val="115000"/>
                        </a:lnSpc>
                        <a:spcAft>
                          <a:spcPts val="0"/>
                        </a:spcAft>
                      </a:pPr>
                      <a:endParaRPr lang="nl-NL"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44895">
                <a:tc>
                  <a:txBody>
                    <a:bodyPr/>
                    <a:lstStyle/>
                    <a:p>
                      <a:pPr algn="ctr">
                        <a:lnSpc>
                          <a:spcPct val="115000"/>
                        </a:lnSpc>
                        <a:spcAft>
                          <a:spcPts val="0"/>
                        </a:spcAft>
                      </a:pPr>
                      <a:r>
                        <a:rPr lang="nl-NL" sz="1400" dirty="0">
                          <a:solidFill>
                            <a:schemeClr val="tx1"/>
                          </a:solidFill>
                          <a:effectLst/>
                        </a:rPr>
                        <a:t>A</a:t>
                      </a:r>
                      <a:endParaRPr lang="nl-NL" sz="1400" dirty="0">
                        <a:solidFill>
                          <a:schemeClr val="tx1"/>
                        </a:solidFill>
                        <a:effectLst/>
                        <a:latin typeface="Calibri"/>
                        <a:ea typeface="Calibri"/>
                        <a:cs typeface="Times New Roman"/>
                      </a:endParaRPr>
                    </a:p>
                  </a:txBody>
                  <a:tcPr marT="0" marB="0">
                    <a:solidFill>
                      <a:srgbClr val="EA8B00"/>
                    </a:solidFill>
                  </a:tcPr>
                </a:tc>
                <a:tc gridSpan="2">
                  <a:txBody>
                    <a:bodyPr/>
                    <a:lstStyle/>
                    <a:p>
                      <a:pPr>
                        <a:lnSpc>
                          <a:spcPct val="115000"/>
                        </a:lnSpc>
                        <a:spcAft>
                          <a:spcPts val="0"/>
                        </a:spcAft>
                      </a:pPr>
                      <a:r>
                        <a:rPr lang="nl-NL" sz="1400" dirty="0">
                          <a:effectLst/>
                        </a:rPr>
                        <a:t>duur afpersen </a:t>
                      </a:r>
                      <a:r>
                        <a:rPr lang="nl-NL" sz="1400" dirty="0" smtClean="0">
                          <a:effectLst/>
                        </a:rPr>
                        <a:t>leidingdeel/installatie  &gt; </a:t>
                      </a:r>
                      <a:r>
                        <a:rPr lang="nl-NL" sz="1400" dirty="0">
                          <a:effectLst/>
                        </a:rPr>
                        <a:t>30 </a:t>
                      </a:r>
                      <a:r>
                        <a:rPr lang="nl-NL" sz="1400" dirty="0" smtClean="0">
                          <a:effectLst/>
                        </a:rPr>
                        <a:t>min</a:t>
                      </a:r>
                      <a:r>
                        <a:rPr lang="nl-NL" sz="1200" dirty="0">
                          <a:effectLst/>
                        </a:rPr>
                        <a:t> </a:t>
                      </a:r>
                      <a:endParaRPr lang="nl-NL" sz="1200" dirty="0">
                        <a:effectLst/>
                        <a:latin typeface="Calibri"/>
                        <a:ea typeface="Calibri"/>
                        <a:cs typeface="Times New Roman"/>
                      </a:endParaRPr>
                    </a:p>
                  </a:txBody>
                  <a:tcPr marT="0" marB="0">
                    <a:solidFill>
                      <a:schemeClr val="accent4"/>
                    </a:solidFill>
                  </a:tcPr>
                </a:tc>
                <a:tc hMerge="1">
                  <a:txBody>
                    <a:bodyPr/>
                    <a:lstStyle/>
                    <a:p>
                      <a:pPr>
                        <a:lnSpc>
                          <a:spcPct val="115000"/>
                        </a:lnSpc>
                        <a:spcAft>
                          <a:spcPts val="0"/>
                        </a:spcAft>
                      </a:pPr>
                      <a:endParaRPr lang="nl-NL" sz="12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r h="288032">
                <a:tc>
                  <a:txBody>
                    <a:bodyPr/>
                    <a:lstStyle/>
                    <a:p>
                      <a:pPr algn="ctr">
                        <a:lnSpc>
                          <a:spcPct val="115000"/>
                        </a:lnSpc>
                        <a:spcAft>
                          <a:spcPts val="0"/>
                        </a:spcAft>
                      </a:pPr>
                      <a:r>
                        <a:rPr lang="nl-NL" sz="1400" dirty="0">
                          <a:solidFill>
                            <a:schemeClr val="tx1"/>
                          </a:solidFill>
                          <a:effectLst/>
                        </a:rPr>
                        <a:t>B</a:t>
                      </a:r>
                      <a:endParaRPr lang="nl-NL" sz="1400" dirty="0">
                        <a:solidFill>
                          <a:schemeClr val="tx1"/>
                        </a:solidFill>
                        <a:effectLst/>
                        <a:latin typeface="Calibri"/>
                        <a:ea typeface="Calibri"/>
                        <a:cs typeface="Times New Roman"/>
                      </a:endParaRPr>
                    </a:p>
                  </a:txBody>
                  <a:tcPr marT="0" marB="0">
                    <a:solidFill>
                      <a:srgbClr val="EA8B00"/>
                    </a:solidFill>
                  </a:tcPr>
                </a:tc>
                <a:tc gridSpan="2">
                  <a:txBody>
                    <a:bodyPr/>
                    <a:lstStyle/>
                    <a:p>
                      <a:pPr>
                        <a:lnSpc>
                          <a:spcPct val="115000"/>
                        </a:lnSpc>
                        <a:spcAft>
                          <a:spcPts val="0"/>
                        </a:spcAft>
                      </a:pPr>
                      <a:r>
                        <a:rPr lang="nl-NL" sz="1400" dirty="0" smtClean="0">
                          <a:effectLst/>
                        </a:rPr>
                        <a:t>duur </a:t>
                      </a:r>
                      <a:r>
                        <a:rPr lang="nl-NL" sz="1400" dirty="0">
                          <a:effectLst/>
                        </a:rPr>
                        <a:t>afpersen </a:t>
                      </a:r>
                      <a:r>
                        <a:rPr lang="nl-NL" sz="1400" dirty="0" smtClean="0">
                          <a:effectLst/>
                        </a:rPr>
                        <a:t>leidingdeel/installatie  &gt; </a:t>
                      </a:r>
                      <a:r>
                        <a:rPr lang="nl-NL" sz="1400" dirty="0">
                          <a:effectLst/>
                        </a:rPr>
                        <a:t>70 min</a:t>
                      </a:r>
                      <a:endParaRPr lang="nl-NL" sz="1400" dirty="0">
                        <a:effectLst/>
                        <a:latin typeface="Calibri"/>
                        <a:ea typeface="Calibri"/>
                        <a:cs typeface="Times New Roman"/>
                      </a:endParaRPr>
                    </a:p>
                  </a:txBody>
                  <a:tcPr marT="0" marB="0">
                    <a:solidFill>
                      <a:schemeClr val="accent6">
                        <a:lumMod val="20000"/>
                        <a:lumOff val="80000"/>
                      </a:schemeClr>
                    </a:solidFill>
                  </a:tcPr>
                </a:tc>
                <a:tc hMerge="1">
                  <a:txBody>
                    <a:bodyPr/>
                    <a:lstStyle/>
                    <a:p>
                      <a:pPr>
                        <a:lnSpc>
                          <a:spcPct val="115000"/>
                        </a:lnSpc>
                        <a:spcAft>
                          <a:spcPts val="0"/>
                        </a:spcAft>
                      </a:pPr>
                      <a:endParaRPr lang="nl-NL" sz="1400" dirty="0">
                        <a:effectLst/>
                        <a:latin typeface="Calibri"/>
                        <a:ea typeface="Calibri"/>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6"/>
                  </a:ext>
                </a:extLst>
              </a:tr>
              <a:tr h="463693">
                <a:tc>
                  <a:txBody>
                    <a:bodyPr/>
                    <a:lstStyle/>
                    <a:p>
                      <a:pPr algn="ctr">
                        <a:lnSpc>
                          <a:spcPct val="115000"/>
                        </a:lnSpc>
                        <a:spcAft>
                          <a:spcPts val="0"/>
                        </a:spcAft>
                      </a:pPr>
                      <a:r>
                        <a:rPr lang="nl-NL" sz="1400" dirty="0">
                          <a:solidFill>
                            <a:schemeClr val="tx1"/>
                          </a:solidFill>
                          <a:effectLst/>
                        </a:rPr>
                        <a:t>A en B </a:t>
                      </a:r>
                      <a:endParaRPr lang="nl-NL" sz="1400" dirty="0">
                        <a:solidFill>
                          <a:schemeClr val="tx1"/>
                        </a:solidFill>
                        <a:effectLst/>
                        <a:latin typeface="Calibri"/>
                        <a:ea typeface="Calibri"/>
                        <a:cs typeface="Times New Roman"/>
                      </a:endParaRPr>
                    </a:p>
                  </a:txBody>
                  <a:tcPr marT="0" marB="0">
                    <a:solidFill>
                      <a:srgbClr val="EA8B00"/>
                    </a:solidFill>
                  </a:tcPr>
                </a:tc>
                <a:tc>
                  <a:txBody>
                    <a:bodyPr/>
                    <a:lstStyle/>
                    <a:p>
                      <a:pPr>
                        <a:lnSpc>
                          <a:spcPct val="115000"/>
                        </a:lnSpc>
                        <a:spcAft>
                          <a:spcPts val="0"/>
                        </a:spcAft>
                      </a:pPr>
                      <a:r>
                        <a:rPr lang="nl-NL" sz="1400" dirty="0">
                          <a:effectLst/>
                        </a:rPr>
                        <a:t>na uitvoering persproef  leiding(deel) droog </a:t>
                      </a:r>
                      <a:r>
                        <a:rPr lang="nl-NL" sz="1400" dirty="0" smtClean="0">
                          <a:effectLst/>
                        </a:rPr>
                        <a:t>blazen</a:t>
                      </a:r>
                    </a:p>
                    <a:p>
                      <a:pPr>
                        <a:lnSpc>
                          <a:spcPct val="115000"/>
                        </a:lnSpc>
                        <a:spcAft>
                          <a:spcPts val="0"/>
                        </a:spcAft>
                      </a:pPr>
                      <a:r>
                        <a:rPr lang="nl-NL" sz="1400" dirty="0" smtClean="0">
                          <a:effectLst/>
                          <a:latin typeface="Arial" panose="020B0604020202020204" pitchFamily="34" charset="0"/>
                          <a:ea typeface="Calibri"/>
                          <a:cs typeface="Arial" panose="020B0604020202020204" pitchFamily="34" charset="0"/>
                        </a:rPr>
                        <a:t>(met olievrije</a:t>
                      </a:r>
                      <a:r>
                        <a:rPr lang="nl-NL" sz="1400" dirty="0" smtClean="0">
                          <a:effectLst/>
                          <a:latin typeface="Calibri"/>
                          <a:ea typeface="Calibri"/>
                          <a:cs typeface="Times New Roman"/>
                        </a:rPr>
                        <a:t> </a:t>
                      </a:r>
                      <a:r>
                        <a:rPr lang="nl-NL" sz="1400" dirty="0" smtClean="0">
                          <a:effectLst/>
                          <a:latin typeface="Arial" panose="020B0604020202020204" pitchFamily="34" charset="0"/>
                          <a:ea typeface="Calibri"/>
                          <a:cs typeface="Arial" panose="020B0604020202020204" pitchFamily="34" charset="0"/>
                        </a:rPr>
                        <a:t>compressor)</a:t>
                      </a:r>
                      <a:endParaRPr lang="nl-NL" sz="1400" dirty="0">
                        <a:effectLst/>
                        <a:latin typeface="Arial" panose="020B0604020202020204" pitchFamily="34" charset="0"/>
                        <a:ea typeface="Calibri"/>
                        <a:cs typeface="Arial" panose="020B0604020202020204" pitchFamily="34" charset="0"/>
                      </a:endParaRPr>
                    </a:p>
                  </a:txBody>
                  <a:tcPr marT="0" marB="0">
                    <a:solidFill>
                      <a:schemeClr val="accent4"/>
                    </a:solidFill>
                  </a:tcPr>
                </a:tc>
                <a:tc>
                  <a:txBody>
                    <a:bodyPr/>
                    <a:lstStyle/>
                    <a:p>
                      <a:pPr>
                        <a:lnSpc>
                          <a:spcPct val="115000"/>
                        </a:lnSpc>
                        <a:spcAft>
                          <a:spcPts val="0"/>
                        </a:spcAft>
                      </a:pPr>
                      <a:r>
                        <a:rPr lang="nl-NL" sz="1400" b="1" dirty="0" smtClean="0">
                          <a:effectLst/>
                          <a:latin typeface="+mn-lt"/>
                          <a:ea typeface="Calibri"/>
                          <a:cs typeface="Times New Roman"/>
                        </a:rPr>
                        <a:t>na uitvoering persproef</a:t>
                      </a:r>
                      <a:r>
                        <a:rPr lang="nl-NL" sz="1400" dirty="0" smtClean="0">
                          <a:solidFill>
                            <a:schemeClr val="tx1"/>
                          </a:solidFill>
                          <a:effectLst/>
                          <a:latin typeface="+mn-lt"/>
                          <a:ea typeface="Calibri"/>
                          <a:cs typeface="Times New Roman"/>
                        </a:rPr>
                        <a:t>, doorspoelen/reinigen van de leidingwaterinstallatie en plaatsing/aansluiting van toestellen </a:t>
                      </a:r>
                      <a:r>
                        <a:rPr lang="nl-NL" sz="1400" b="1" dirty="0" smtClean="0">
                          <a:solidFill>
                            <a:schemeClr val="tx1"/>
                          </a:solidFill>
                          <a:effectLst/>
                          <a:latin typeface="+mn-lt"/>
                          <a:ea typeface="Calibri"/>
                          <a:cs typeface="Times New Roman"/>
                        </a:rPr>
                        <a:t>en de visuele controle onder werkdruk (met drinkwater) </a:t>
                      </a:r>
                      <a:r>
                        <a:rPr lang="nl-NL" sz="1400" dirty="0" smtClean="0">
                          <a:solidFill>
                            <a:schemeClr val="tx1"/>
                          </a:solidFill>
                          <a:effectLst/>
                          <a:latin typeface="+mn-lt"/>
                          <a:ea typeface="Calibri"/>
                          <a:cs typeface="Times New Roman"/>
                        </a:rPr>
                        <a:t>van de installatie: binnen een week de installatie in gebruik nemen, anders zijn beheersmaatregelen nodig </a:t>
                      </a:r>
                    </a:p>
                    <a:p>
                      <a:pPr>
                        <a:lnSpc>
                          <a:spcPct val="115000"/>
                        </a:lnSpc>
                        <a:spcAft>
                          <a:spcPts val="0"/>
                        </a:spcAft>
                      </a:pPr>
                      <a:endParaRPr lang="nl-NL" sz="1400" dirty="0">
                        <a:solidFill>
                          <a:schemeClr val="tx1"/>
                        </a:solidFill>
                        <a:effectLst/>
                        <a:latin typeface="Calibri"/>
                        <a:ea typeface="Calibri"/>
                        <a:cs typeface="Times New Roman"/>
                      </a:endParaRPr>
                    </a:p>
                  </a:txBody>
                  <a:tcPr marT="0" marB="0">
                    <a:solidFill>
                      <a:schemeClr val="accent4"/>
                    </a:solidFill>
                  </a:tcPr>
                </a:tc>
                <a:extLst>
                  <a:ext uri="{0D108BD9-81ED-4DB2-BD59-A6C34878D82A}">
                    <a16:rowId xmlns:a16="http://schemas.microsoft.com/office/drawing/2014/main" val="10007"/>
                  </a:ext>
                </a:extLst>
              </a:tr>
            </a:tbl>
          </a:graphicData>
        </a:graphic>
      </p:graphicFrame>
      <p:pic>
        <p:nvPicPr>
          <p:cNvPr id="2049" name="Afbeelding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3" y="1983304"/>
            <a:ext cx="1145739" cy="130492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283520" y="106042"/>
            <a:ext cx="9595865" cy="517065"/>
          </a:xfrm>
          <a:prstGeom prst="rect">
            <a:avLst/>
          </a:prstGeom>
        </p:spPr>
        <p:txBody>
          <a:bodyPr wrap="square">
            <a:spAutoFit/>
          </a:bodyPr>
          <a:lstStyle/>
          <a:p>
            <a:pPr>
              <a:lnSpc>
                <a:spcPct val="115000"/>
              </a:lnSpc>
              <a:spcAft>
                <a:spcPts val="0"/>
              </a:spcAft>
            </a:pPr>
            <a:r>
              <a:rPr lang="nl-NL" sz="2400" b="1" dirty="0">
                <a:solidFill>
                  <a:srgbClr val="DF3A07"/>
                </a:solidFill>
                <a:ea typeface="Calibri"/>
                <a:cs typeface="Times New Roman"/>
              </a:rPr>
              <a:t>Aandachtspunten bij keuze van het </a:t>
            </a:r>
            <a:r>
              <a:rPr lang="nl-NL" sz="2400" b="1" dirty="0" smtClean="0">
                <a:solidFill>
                  <a:srgbClr val="DF3A07"/>
                </a:solidFill>
                <a:ea typeface="Calibri"/>
                <a:cs typeface="Times New Roman"/>
              </a:rPr>
              <a:t>persmedium (1)</a:t>
            </a:r>
            <a:r>
              <a:rPr lang="nl-NL" b="1" dirty="0">
                <a:solidFill>
                  <a:srgbClr val="DF3A07"/>
                </a:solidFill>
                <a:ea typeface="Calibri"/>
                <a:cs typeface="Times New Roman"/>
              </a:rPr>
              <a:t> </a:t>
            </a:r>
            <a:endParaRPr lang="nl-NL" dirty="0">
              <a:solidFill>
                <a:srgbClr val="DF3A07"/>
              </a:solidFill>
              <a:ea typeface="Calibri"/>
              <a:cs typeface="Times New Roman"/>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2711" r="20380"/>
          <a:stretch/>
        </p:blipFill>
        <p:spPr bwMode="auto">
          <a:xfrm>
            <a:off x="7152118" y="1983304"/>
            <a:ext cx="1687082" cy="139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90" y="10604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dianummer 2"/>
          <p:cNvSpPr>
            <a:spLocks noGrp="1"/>
          </p:cNvSpPr>
          <p:nvPr>
            <p:ph type="sldNum" sz="quarter" idx="12"/>
          </p:nvPr>
        </p:nvSpPr>
        <p:spPr>
          <a:xfrm>
            <a:off x="126390" y="6131047"/>
            <a:ext cx="652906" cy="365125"/>
          </a:xfrm>
        </p:spPr>
        <p:txBody>
          <a:bodyPr/>
          <a:lstStyle/>
          <a:p>
            <a:fld id="{8B7CAD2B-19C3-4162-9D9A-AC40502219B3}" type="slidenum">
              <a:rPr lang="nl-NL" smtClean="0"/>
              <a:t>9</a:t>
            </a:fld>
            <a:endParaRPr lang="nl-NL" dirty="0"/>
          </a:p>
        </p:txBody>
      </p:sp>
    </p:spTree>
    <p:extLst>
      <p:ext uri="{BB962C8B-B14F-4D97-AF65-F5344CB8AC3E}">
        <p14:creationId xmlns:p14="http://schemas.microsoft.com/office/powerpoint/2010/main" val="226778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niek Nederland">
  <a:themeElements>
    <a:clrScheme name="Techniek Nederland">
      <a:dk1>
        <a:sysClr val="windowText" lastClr="000000"/>
      </a:dk1>
      <a:lt1>
        <a:sysClr val="window" lastClr="FFFFFF"/>
      </a:lt1>
      <a:dk2>
        <a:srgbClr val="232A33"/>
      </a:dk2>
      <a:lt2>
        <a:srgbClr val="FF6651"/>
      </a:lt2>
      <a:accent1>
        <a:srgbClr val="372462"/>
      </a:accent1>
      <a:accent2>
        <a:srgbClr val="38AADE"/>
      </a:accent2>
      <a:accent3>
        <a:srgbClr val="00B07F"/>
      </a:accent3>
      <a:accent4>
        <a:srgbClr val="E1E0DF"/>
      </a:accent4>
      <a:accent5>
        <a:srgbClr val="D3E6F8"/>
      </a:accent5>
      <a:accent6>
        <a:srgbClr val="232A33"/>
      </a:accent6>
      <a:hlink>
        <a:srgbClr val="372462"/>
      </a:hlink>
      <a:folHlink>
        <a:srgbClr val="FF6651"/>
      </a:folHlink>
    </a:clrScheme>
    <a:fontScheme name="Techniek Nederla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ek Nederland - Instructie en voorbeelden" id="{3C8A8A9A-C0B3-4B68-86C9-5E42F9423587}" vid="{0BE5F35F-8C1F-4090-A81D-DE623A2261F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Techniek Nederland v3.0</Template>
  <TotalTime>1179</TotalTime>
  <Words>4695</Words>
  <Application>Microsoft Office PowerPoint</Application>
  <PresentationFormat>Breedbeeld</PresentationFormat>
  <Paragraphs>774</Paragraphs>
  <Slides>35</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Arial</vt:lpstr>
      <vt:lpstr>Calibri</vt:lpstr>
      <vt:lpstr>Calibri Light</vt:lpstr>
      <vt:lpstr>Segoe UI Light</vt:lpstr>
      <vt:lpstr>Times New Roman</vt:lpstr>
      <vt:lpstr>Techniek Nederland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MADE BY PPTSOLUTIONS.NL</Manager>
  <Company>UNETO-VNI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Scholtes Annette</dc:creator>
  <cp:keywords>MADE BY PPTSOLUTIONS.NL</cp:keywords>
  <cp:lastModifiedBy>Blom Eric van der</cp:lastModifiedBy>
  <cp:revision>85</cp:revision>
  <cp:lastPrinted>2019-09-04T10:26:37Z</cp:lastPrinted>
  <dcterms:created xsi:type="dcterms:W3CDTF">2019-03-14T08:47:57Z</dcterms:created>
  <dcterms:modified xsi:type="dcterms:W3CDTF">2019-11-14T09:38:38Z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5617266</vt:lpwstr>
  </property>
  <property fmtid="{D5CDD505-2E9C-101B-9397-08002B2CF9AE}" pid="3" name="NXPowerLiteSettings">
    <vt:lpwstr>C98007B004F000</vt:lpwstr>
  </property>
  <property fmtid="{D5CDD505-2E9C-101B-9397-08002B2CF9AE}" pid="4" name="NXPowerLiteVersion">
    <vt:lpwstr>D8.0.4</vt:lpwstr>
  </property>
</Properties>
</file>